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Lst>
  <p:sldSz cx="9144000" cy="6858000" type="screen4x3"/>
  <p:notesSz cx="6858000" cy="9144000"/>
  <p:embeddedFontLst>
    <p:embeddedFont>
      <p:font typeface="Roboto" panose="02000000000000000000" pitchFamily="2" charset="0"/>
      <p:regular r:id="rId106"/>
      <p:bold r:id="rId107"/>
      <p:italic r:id="rId108"/>
      <p:boldItalic r:id="rId109"/>
    </p:embeddedFont>
    <p:embeddedFont>
      <p:font typeface="Verdana" panose="020B0604030504040204" pitchFamily="34" charset="0"/>
      <p:regular r:id="rId110"/>
      <p:bold r:id="rId111"/>
      <p:italic r:id="rId112"/>
      <p:boldItalic r:id="rId1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7.fntdata"/><Relationship Id="rId16" Type="http://schemas.openxmlformats.org/officeDocument/2006/relationships/slide" Target="slides/slide15.xml"/><Relationship Id="rId107" Type="http://schemas.openxmlformats.org/officeDocument/2006/relationships/font" Target="fonts/font2.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8.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font" Target="fonts/font3.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5.fntdata"/><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6.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ipolex-res.wipo.int/edocs/lexdocs/laws/fr/fr/fr465fr.pdf"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legifrance.gouv.fr/jorf/id/JORFTEXT000000357475/"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lotnet.com/how-we-protect-members/"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en.wikipedia.org/wiki/LOT_Network" TargetMode="Externa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insights.greyb.com/patent-litigation-trends-2019/"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ce14d80e2c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ce14d80e2c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3ce14d80e2c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0f7daff034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20f7daff034_0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5" name="Google Shape;705;g20f7daff034_0_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20f7daff034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20f7daff034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g20f7daff034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8" name="Google Shape;718;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ba8e4998e1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2ba8e4998e1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5" name="Google Shape;725;g2ba8e4998e1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ce14d80e2c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ce14d80e2c_0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3ce14d80e2c_0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ba8e4998e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ba8e4998e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2ba8e4998e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ce14d80e2c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ce14d80e2c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3ce14d80e2c_0_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3f0ed3e11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3f0ed3e11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33f0ed3e11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ba8e4998e1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ba8e4998e1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2ba8e4998e1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https://wipolex-res.wipo.int/edocs/lexdocs/laws/fr/fr/fr465fr.pdf</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4"/>
              </a:rPr>
              <a:t>https://www.legifrance.gouv.fr/jorf/id/JORFTEXT000000357475/</a:t>
            </a:r>
            <a:r>
              <a:rPr lang="en-US"/>
              <a:t> </a:t>
            </a:r>
            <a:endParaRPr/>
          </a:p>
        </p:txBody>
      </p:sp>
      <p:sp>
        <p:nvSpPr>
          <p:cNvPr id="291" name="Google Shape;29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Indian tribes termed Domestic Dependent Nations</a:t>
            </a:r>
            <a:endParaRPr/>
          </a:p>
        </p:txBody>
      </p:sp>
      <p:sp>
        <p:nvSpPr>
          <p:cNvPr id="321" name="Google Shape;32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67484e166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67484e166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167484e1660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http://www.uniformlaws.org/LegislativeFactSheet.aspx?title=Trade%20Secrets%20Act</a:t>
            </a:r>
            <a:endParaRPr/>
          </a:p>
        </p:txBody>
      </p:sp>
      <p:sp>
        <p:nvSpPr>
          <p:cNvPr id="345" name="Google Shape;345;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b6514523e9_4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b6514523e9_4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g1b6514523e9_4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48916a761c06419b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48916a761c06419b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48916a761c06419b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48916a761c06419b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48916a761c06419b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48916a761c06419b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48916a761c06419b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48916a761c06419b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g48916a761c06419b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48916a761c06419b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48916a761c06419b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g48916a761c06419b_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35 U.S.C. 103 Conditions for patentability; non-obvious subject matter.</a:t>
            </a:r>
            <a:endParaRPr/>
          </a:p>
          <a:p>
            <a:pPr marL="0" lvl="0" indent="0" algn="l" rtl="0">
              <a:spcBef>
                <a:spcPts val="0"/>
              </a:spcBef>
              <a:spcAft>
                <a:spcPts val="0"/>
              </a:spcAft>
              <a:buNone/>
            </a:pPr>
            <a:endParaRPr/>
          </a:p>
          <a:p>
            <a:pPr marL="0" lvl="0" indent="0" algn="l" rtl="0">
              <a:spcBef>
                <a:spcPts val="0"/>
              </a:spcBef>
              <a:spcAft>
                <a:spcPts val="0"/>
              </a:spcAft>
              <a:buNone/>
            </a:pPr>
            <a:r>
              <a:rPr lang="en-US"/>
              <a:t>A patent for a claimed invention may not be obtained, notwithstanding that the claimed invention is not identically disclosed as set forth in section 102, if the differences between the claimed invention and the prior art are such that the claimed invention as a whole would have been obvious before the effective filing date of the claimed invention to a person having ordinary skill in the art to which the claimed invention pertains.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41" name="Google Shape;441;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6fb381f65a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16fb381f65a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6fb381f65a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g16fb381f65a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ce14d80e2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ce14d80e2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3ce14d80e2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6fb381f65a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6fb381f65a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Details here - </a:t>
            </a:r>
            <a:r>
              <a:rPr lang="en-US" u="sng">
                <a:solidFill>
                  <a:schemeClr val="hlink"/>
                </a:solidFill>
                <a:hlinkClick r:id="rId3"/>
              </a:rPr>
              <a:t>https://lotnet.com/how-we-protect-members/</a:t>
            </a:r>
            <a:r>
              <a:rPr lang="en-US"/>
              <a:t> </a:t>
            </a:r>
            <a:endParaRPr/>
          </a:p>
          <a:p>
            <a:pPr marL="0" lvl="0" indent="0" algn="l" rtl="0">
              <a:spcBef>
                <a:spcPts val="0"/>
              </a:spcBef>
              <a:spcAft>
                <a:spcPts val="0"/>
              </a:spcAft>
              <a:buNone/>
            </a:pPr>
            <a:r>
              <a:rPr lang="en-US" u="sng">
                <a:solidFill>
                  <a:schemeClr val="hlink"/>
                </a:solidFill>
                <a:hlinkClick r:id="rId4"/>
              </a:rPr>
              <a:t>https://en.wikipedia.org/wiki/LOT_Network</a:t>
            </a:r>
            <a:r>
              <a:rPr lang="en-US"/>
              <a:t> </a:t>
            </a:r>
            <a:endParaRPr/>
          </a:p>
        </p:txBody>
      </p:sp>
      <p:sp>
        <p:nvSpPr>
          <p:cNvPr id="494" name="Google Shape;494;g16fb381f65a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From </a:t>
            </a:r>
            <a:r>
              <a:rPr lang="en-US" u="sng">
                <a:solidFill>
                  <a:schemeClr val="hlink"/>
                </a:solidFill>
                <a:hlinkClick r:id="rId3"/>
              </a:rPr>
              <a:t>https://insights.greyb.com/patent-litigation-trends-2019/</a:t>
            </a:r>
            <a:r>
              <a:rPr lang="en-US"/>
              <a:t> </a:t>
            </a:r>
            <a:endParaRPr/>
          </a:p>
        </p:txBody>
      </p:sp>
      <p:sp>
        <p:nvSpPr>
          <p:cNvPr id="500" name="Google Shape;500;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ce14d80e2c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ce14d80e2c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3ce14d80e2c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b6514523e9_4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b6514523e9_4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g1b6514523e9_4_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ce14d80e2c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ce14d80e2c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3ce14d80e2c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ce14d80e2c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ce14d80e2c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3ce14d80e2c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8" name="Google Shape;648;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5" name="Google Shape;665;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3c5691ac663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3c5691ac663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8" name="Google Shape;678;g3c5691ac663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0f7daff034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20f7daff034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g20f7daff034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0f7daff034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0f7daff034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g20f7daff034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20f7daff034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20f7daff034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g20f7daff034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lt1"/>
              </a:buClr>
              <a:buSzPts val="2000"/>
              <a:buChar char="•"/>
              <a:defRPr sz="2000"/>
            </a:lvl6pPr>
            <a:lvl7pPr marL="3200400" lvl="6" indent="-355600" algn="l">
              <a:spcBef>
                <a:spcPts val="400"/>
              </a:spcBef>
              <a:spcAft>
                <a:spcPts val="0"/>
              </a:spcAft>
              <a:buClr>
                <a:schemeClr val="lt1"/>
              </a:buClr>
              <a:buSzPts val="2000"/>
              <a:buChar char="•"/>
              <a:defRPr sz="2000"/>
            </a:lvl7pPr>
            <a:lvl8pPr marL="3657600" lvl="7" indent="-355600" algn="l">
              <a:spcBef>
                <a:spcPts val="400"/>
              </a:spcBef>
              <a:spcAft>
                <a:spcPts val="0"/>
              </a:spcAft>
              <a:buClr>
                <a:schemeClr val="lt1"/>
              </a:buClr>
              <a:buSzPts val="2000"/>
              <a:buChar char="•"/>
              <a:defRPr sz="2000"/>
            </a:lvl8pPr>
            <a:lvl9pPr marL="4114800" lvl="8" indent="-355600" algn="l">
              <a:spcBef>
                <a:spcPts val="400"/>
              </a:spcBef>
              <a:spcAft>
                <a:spcPts val="0"/>
              </a:spcAft>
              <a:buClr>
                <a:schemeClr val="lt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biggs@wustl.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henrypbiggs@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uspto.gov/web/offices/pac/mpep/mpep-9015-appx-l.html#d0e302376"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685800" y="992936"/>
            <a:ext cx="7772400"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Introduction to US </a:t>
            </a:r>
            <a:br>
              <a:rPr lang="en-US"/>
            </a:br>
            <a:r>
              <a:rPr lang="en-US"/>
              <a:t>Intellectual Property</a:t>
            </a:r>
            <a:endParaRPr/>
          </a:p>
          <a:p>
            <a:pPr marL="0" lvl="0" indent="0" algn="ctr" rtl="0">
              <a:spcBef>
                <a:spcPts val="0"/>
              </a:spcBef>
              <a:spcAft>
                <a:spcPts val="0"/>
              </a:spcAft>
              <a:buClr>
                <a:schemeClr val="lt1"/>
              </a:buClr>
              <a:buSzPct val="100000"/>
              <a:buFont typeface="Calibri"/>
              <a:buNone/>
            </a:pPr>
            <a:r>
              <a:rPr lang="en-US"/>
              <a:t>Class 1</a:t>
            </a:r>
            <a:endParaRPr/>
          </a:p>
        </p:txBody>
      </p:sp>
      <p:sp>
        <p:nvSpPr>
          <p:cNvPr id="89" name="Google Shape;89;p13"/>
          <p:cNvSpPr txBox="1">
            <a:spLocks noGrp="1"/>
          </p:cNvSpPr>
          <p:nvPr>
            <p:ph type="subTitle" idx="1"/>
          </p:nvPr>
        </p:nvSpPr>
        <p:spPr>
          <a:xfrm>
            <a:off x="1371600" y="2777589"/>
            <a:ext cx="6400800" cy="4080411"/>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spcBef>
                <a:spcPts val="0"/>
              </a:spcBef>
              <a:spcAft>
                <a:spcPts val="0"/>
              </a:spcAft>
              <a:buClr>
                <a:schemeClr val="lt1"/>
              </a:buClr>
              <a:buSzPct val="100000"/>
              <a:buNone/>
            </a:pPr>
            <a:r>
              <a:rPr lang="en-US" sz="3800"/>
              <a:t>Henry Biggs</a:t>
            </a:r>
            <a:endParaRPr/>
          </a:p>
          <a:p>
            <a:pPr marL="0" lvl="0" indent="0" algn="ctr" rtl="0">
              <a:spcBef>
                <a:spcPts val="703"/>
              </a:spcBef>
              <a:spcAft>
                <a:spcPts val="0"/>
              </a:spcAft>
              <a:buClr>
                <a:schemeClr val="lt1"/>
              </a:buClr>
              <a:buSzPct val="100000"/>
              <a:buNone/>
            </a:pPr>
            <a:r>
              <a:rPr lang="en-US" sz="3800"/>
              <a:t>Washington University </a:t>
            </a:r>
            <a:endParaRPr sz="3800"/>
          </a:p>
          <a:p>
            <a:pPr marL="0" lvl="0" indent="0" algn="ctr" rtl="0">
              <a:spcBef>
                <a:spcPts val="703"/>
              </a:spcBef>
              <a:spcAft>
                <a:spcPts val="0"/>
              </a:spcAft>
              <a:buClr>
                <a:schemeClr val="lt1"/>
              </a:buClr>
              <a:buSzPct val="100000"/>
              <a:buNone/>
            </a:pPr>
            <a:r>
              <a:rPr lang="en-US" sz="3800"/>
              <a:t>Adjunct Professor of Law and Linguistics</a:t>
            </a:r>
            <a:endParaRPr/>
          </a:p>
          <a:p>
            <a:pPr marL="0" lvl="0" indent="0" algn="ctr" rtl="0">
              <a:spcBef>
                <a:spcPts val="814"/>
              </a:spcBef>
              <a:spcAft>
                <a:spcPts val="0"/>
              </a:spcAft>
              <a:buClr>
                <a:schemeClr val="lt1"/>
              </a:buClr>
              <a:buSzPct val="100000"/>
              <a:buNone/>
            </a:pPr>
            <a:r>
              <a:rPr lang="en-US" sz="4400" u="sng">
                <a:solidFill>
                  <a:srgbClr val="F1C232"/>
                </a:solidFill>
                <a:hlinkClick r:id="rId3">
                  <a:extLst>
                    <a:ext uri="{A12FA001-AC4F-418D-AE19-62706E023703}">
                      <ahyp:hlinkClr xmlns:ahyp="http://schemas.microsoft.com/office/drawing/2018/hyperlinkcolor" val="tx"/>
                    </a:ext>
                  </a:extLst>
                </a:hlinkClick>
              </a:rPr>
              <a:t>hbiggs@wustl.edu</a:t>
            </a:r>
            <a:endParaRPr sz="4400">
              <a:solidFill>
                <a:srgbClr val="F1C232"/>
              </a:solidFill>
            </a:endParaRPr>
          </a:p>
          <a:p>
            <a:pPr marL="0" lvl="0" indent="0" algn="ctr" rtl="0">
              <a:spcBef>
                <a:spcPts val="814"/>
              </a:spcBef>
              <a:spcAft>
                <a:spcPts val="0"/>
              </a:spcAft>
              <a:buClr>
                <a:schemeClr val="lt1"/>
              </a:buClr>
              <a:buSzPct val="100000"/>
              <a:buNone/>
            </a:pPr>
            <a:r>
              <a:rPr lang="en-US" sz="4400" u="sng">
                <a:solidFill>
                  <a:srgbClr val="F1C232"/>
                </a:solidFill>
                <a:hlinkClick r:id="rId4">
                  <a:extLst>
                    <a:ext uri="{A12FA001-AC4F-418D-AE19-62706E023703}">
                      <ahyp:hlinkClr xmlns:ahyp="http://schemas.microsoft.com/office/drawing/2018/hyperlinkcolor" val="tx"/>
                    </a:ext>
                  </a:extLst>
                </a:hlinkClick>
              </a:rPr>
              <a:t>henrypbiggs@gmail.com</a:t>
            </a:r>
            <a:endParaRPr sz="4400">
              <a:solidFill>
                <a:srgbClr val="F1C232"/>
              </a:solidFill>
            </a:endParaRPr>
          </a:p>
          <a:p>
            <a:pPr marL="0" lvl="0" indent="0" algn="ctr" rtl="0">
              <a:spcBef>
                <a:spcPts val="814"/>
              </a:spcBef>
              <a:spcAft>
                <a:spcPts val="0"/>
              </a:spcAft>
              <a:buClr>
                <a:schemeClr val="lt1"/>
              </a:buClr>
              <a:buSzPct val="100000"/>
              <a:buNone/>
            </a:pPr>
            <a:r>
              <a:rPr lang="en-US" sz="4400"/>
              <a:t>April 2, 2026</a:t>
            </a:r>
            <a:endParaRPr sz="4400"/>
          </a:p>
          <a:p>
            <a:pPr marL="0" lvl="0" indent="0" algn="ctr" rtl="0">
              <a:spcBef>
                <a:spcPts val="814"/>
              </a:spcBef>
              <a:spcAft>
                <a:spcPts val="0"/>
              </a:spcAft>
              <a:buClr>
                <a:schemeClr val="lt1"/>
              </a:buClr>
              <a:buSzPct val="100000"/>
              <a:buNone/>
            </a:pPr>
            <a:endParaRPr sz="4400"/>
          </a:p>
          <a:p>
            <a:pPr marL="0" lvl="0" indent="0" algn="ctr" rtl="0">
              <a:spcBef>
                <a:spcPts val="592"/>
              </a:spcBef>
              <a:spcAft>
                <a:spcPts val="0"/>
              </a:spcAft>
              <a:buClr>
                <a:schemeClr val="lt1"/>
              </a:buClr>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Notable Differences from</a:t>
            </a:r>
            <a:endParaRPr/>
          </a:p>
          <a:p>
            <a:pPr marL="0" lvl="0" indent="0" algn="ctr" rtl="0">
              <a:spcBef>
                <a:spcPts val="0"/>
              </a:spcBef>
              <a:spcAft>
                <a:spcPts val="0"/>
              </a:spcAft>
              <a:buNone/>
            </a:pPr>
            <a:r>
              <a:rPr lang="en-US"/>
              <a:t>British System</a:t>
            </a:r>
            <a:endParaRPr/>
          </a:p>
        </p:txBody>
      </p:sp>
      <p:sp>
        <p:nvSpPr>
          <p:cNvPr id="149" name="Google Shape;149;p2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AutoNum type="arabicPeriod"/>
            </a:pPr>
            <a:r>
              <a:rPr lang="en-US"/>
              <a:t>Prime Minister is elected by his party (not by the people); he is elected from among his peers in parliament - he is not elected separately by the people. </a:t>
            </a:r>
            <a:endParaRPr/>
          </a:p>
          <a:p>
            <a:pPr marL="457200" lvl="0" indent="-342900" algn="l" rtl="0">
              <a:spcBef>
                <a:spcPts val="0"/>
              </a:spcBef>
              <a:spcAft>
                <a:spcPts val="0"/>
              </a:spcAft>
              <a:buSzPts val="1800"/>
              <a:buAutoNum type="arabicPeriod"/>
            </a:pPr>
            <a:r>
              <a:rPr lang="en-US"/>
              <a:t>There is no constitution (!)</a:t>
            </a:r>
            <a:endParaRPr/>
          </a:p>
          <a:p>
            <a:pPr marL="457200" lvl="0" indent="-342900" algn="l" rtl="0">
              <a:spcBef>
                <a:spcPts val="0"/>
              </a:spcBef>
              <a:spcAft>
                <a:spcPts val="0"/>
              </a:spcAft>
              <a:buSzPts val="1800"/>
              <a:buAutoNum type="arabicPeriod"/>
            </a:pPr>
            <a:r>
              <a:rPr lang="en-US"/>
              <a:t>The judiciary cannot mark anything as unconstitutional (only inconsistent with prior laws)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1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Assault - The Elements</a:t>
            </a:r>
            <a:endParaRPr/>
          </a:p>
        </p:txBody>
      </p:sp>
      <p:sp>
        <p:nvSpPr>
          <p:cNvPr id="708" name="Google Shape;708;p11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fontScale="77500" lnSpcReduction="20000"/>
          </a:bodyPr>
          <a:lstStyle/>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lnSpc>
                <a:spcPct val="160000"/>
              </a:lnSpc>
              <a:spcBef>
                <a:spcPts val="0"/>
              </a:spcBef>
              <a:spcAft>
                <a:spcPts val="0"/>
              </a:spcAft>
              <a:buNone/>
            </a:pPr>
            <a:r>
              <a:rPr lang="en-US"/>
              <a:t>(1) The act was intended to cause apprehension of harmful or offensive contact; and</a:t>
            </a:r>
            <a:endParaRPr/>
          </a:p>
          <a:p>
            <a:pPr marL="0" lvl="0" indent="0" algn="l" rtl="0">
              <a:lnSpc>
                <a:spcPct val="160000"/>
              </a:lnSpc>
              <a:spcBef>
                <a:spcPts val="1500"/>
              </a:spcBef>
              <a:spcAft>
                <a:spcPts val="0"/>
              </a:spcAft>
              <a:buNone/>
            </a:pPr>
            <a:r>
              <a:rPr lang="en-US"/>
              <a:t>(2) The act indeed caused reasonable apprehension in the victim that harmful or offensive contact would occur.</a:t>
            </a:r>
            <a:endParaRPr/>
          </a:p>
          <a:p>
            <a:pPr marL="0" lvl="0" indent="0" algn="l" rtl="0">
              <a:lnSpc>
                <a:spcPct val="160000"/>
              </a:lnSpc>
              <a:spcBef>
                <a:spcPts val="1500"/>
              </a:spcBef>
              <a:spcAft>
                <a:spcPts val="0"/>
              </a:spcAft>
              <a:buNone/>
            </a:pPr>
            <a:r>
              <a:rPr lang="en-US"/>
              <a:t>(3) An imminent physical gesture signifying a threat</a:t>
            </a:r>
            <a:endParaRPr sz="1500">
              <a:solidFill>
                <a:srgbClr val="666666"/>
              </a:solidFill>
              <a:highlight>
                <a:srgbClr val="FFFFFF"/>
              </a:highlight>
              <a:latin typeface="Roboto"/>
              <a:ea typeface="Roboto"/>
              <a:cs typeface="Roboto"/>
              <a:sym typeface="Roboto"/>
            </a:endParaRPr>
          </a:p>
          <a:p>
            <a:pPr marL="0" lvl="0" indent="0" algn="l" rtl="0">
              <a:spcBef>
                <a:spcPts val="1500"/>
              </a:spcBef>
              <a:spcAft>
                <a:spcPts val="0"/>
              </a:spcAft>
              <a:buNone/>
            </a:pP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1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Battery - the elements</a:t>
            </a:r>
            <a:endParaRPr/>
          </a:p>
        </p:txBody>
      </p:sp>
      <p:sp>
        <p:nvSpPr>
          <p:cNvPr id="715" name="Google Shape;715;p113"/>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fontScale="77500" lnSpcReduction="20000"/>
          </a:bodyPr>
          <a:lstStyle/>
          <a:p>
            <a:pPr marL="0" lvl="0" indent="0" algn="l" rtl="0">
              <a:spcBef>
                <a:spcPts val="360"/>
              </a:spcBef>
              <a:spcAft>
                <a:spcPts val="0"/>
              </a:spcAft>
              <a:buNone/>
            </a:pPr>
            <a:r>
              <a:rPr lang="en-US"/>
              <a:t>BATTERY</a:t>
            </a:r>
            <a:endParaRPr/>
          </a:p>
          <a:p>
            <a:pPr marL="0" lvl="0" indent="0" algn="l" rtl="0">
              <a:lnSpc>
                <a:spcPct val="115000"/>
              </a:lnSpc>
              <a:spcBef>
                <a:spcPts val="0"/>
              </a:spcBef>
              <a:spcAft>
                <a:spcPts val="0"/>
              </a:spcAft>
              <a:buNone/>
            </a:pPr>
            <a:r>
              <a:rPr lang="en-US"/>
              <a:t>The prima facie case for battery contains 4 components:</a:t>
            </a:r>
            <a:endParaRPr/>
          </a:p>
          <a:p>
            <a:pPr marL="0" lvl="0" indent="0" algn="l" rtl="0">
              <a:lnSpc>
                <a:spcPct val="115000"/>
              </a:lnSpc>
              <a:spcBef>
                <a:spcPts val="900"/>
              </a:spcBef>
              <a:spcAft>
                <a:spcPts val="0"/>
              </a:spcAft>
              <a:buNone/>
            </a:pPr>
            <a:endParaRPr/>
          </a:p>
          <a:p>
            <a:pPr marL="0" lvl="0" indent="0" algn="l" rtl="0">
              <a:lnSpc>
                <a:spcPct val="115000"/>
              </a:lnSpc>
              <a:spcBef>
                <a:spcPts val="900"/>
              </a:spcBef>
              <a:spcAft>
                <a:spcPts val="0"/>
              </a:spcAft>
              <a:buNone/>
            </a:pPr>
            <a:r>
              <a:rPr lang="en-US"/>
              <a:t>(1) The defendant acts.</a:t>
            </a:r>
            <a:endParaRPr/>
          </a:p>
          <a:p>
            <a:pPr marL="0" lvl="0" indent="0" algn="l" rtl="0">
              <a:lnSpc>
                <a:spcPct val="115000"/>
              </a:lnSpc>
              <a:spcBef>
                <a:spcPts val="900"/>
              </a:spcBef>
              <a:spcAft>
                <a:spcPts val="0"/>
              </a:spcAft>
              <a:buNone/>
            </a:pPr>
            <a:r>
              <a:rPr lang="en-US"/>
              <a:t>(2) The defendant </a:t>
            </a:r>
            <a:r>
              <a:rPr lang="en-US" u="sng"/>
              <a:t>intends</a:t>
            </a:r>
            <a:r>
              <a:rPr lang="en-US"/>
              <a:t> to cause contact with the victim.</a:t>
            </a:r>
            <a:endParaRPr/>
          </a:p>
          <a:p>
            <a:pPr marL="0" lvl="0" indent="0" algn="l" rtl="0">
              <a:lnSpc>
                <a:spcPct val="115000"/>
              </a:lnSpc>
              <a:spcBef>
                <a:spcPts val="900"/>
              </a:spcBef>
              <a:spcAft>
                <a:spcPts val="0"/>
              </a:spcAft>
              <a:buNone/>
            </a:pPr>
            <a:r>
              <a:rPr lang="en-US"/>
              <a:t>(3) The defendant's contact with the victim is harmful or offensive.</a:t>
            </a:r>
            <a:endParaRPr/>
          </a:p>
          <a:p>
            <a:pPr marL="0" marR="190500" lvl="0" indent="0" algn="l" rtl="0">
              <a:lnSpc>
                <a:spcPct val="115000"/>
              </a:lnSpc>
              <a:spcBef>
                <a:spcPts val="900"/>
              </a:spcBef>
              <a:spcAft>
                <a:spcPts val="0"/>
              </a:spcAft>
              <a:buNone/>
            </a:pPr>
            <a:r>
              <a:rPr lang="en-US"/>
              <a:t>(4) The defendant's contact causes the victim to suffer a contact that is harmful or offensive.</a:t>
            </a:r>
            <a:endParaRPr/>
          </a:p>
          <a:p>
            <a:pPr marL="0" marR="0" lvl="0" indent="0" algn="l" rtl="0">
              <a:lnSpc>
                <a:spcPct val="100000"/>
              </a:lnSpc>
              <a:spcBef>
                <a:spcPts val="360"/>
              </a:spcBef>
              <a:spcAft>
                <a:spcPts val="0"/>
              </a:spcAft>
              <a:buNone/>
            </a:pP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Trends and Themes in </a:t>
            </a:r>
            <a:endParaRPr/>
          </a:p>
          <a:p>
            <a:pPr marL="0" lvl="0" indent="0" algn="ctr" rtl="0">
              <a:spcBef>
                <a:spcPts val="0"/>
              </a:spcBef>
              <a:spcAft>
                <a:spcPts val="0"/>
              </a:spcAft>
              <a:buClr>
                <a:schemeClr val="lt1"/>
              </a:buClr>
              <a:buSzPct val="100000"/>
              <a:buFont typeface="Calibri"/>
              <a:buNone/>
            </a:pPr>
            <a:r>
              <a:rPr lang="en-US"/>
              <a:t>International Patent Law</a:t>
            </a:r>
            <a:endParaRPr/>
          </a:p>
        </p:txBody>
      </p:sp>
      <p:sp>
        <p:nvSpPr>
          <p:cNvPr id="721" name="Google Shape;721;p1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Working with the inventive step</a:t>
            </a:r>
            <a:endParaRPr/>
          </a:p>
          <a:p>
            <a:pPr marL="342900" lvl="0" indent="-342900" algn="l" rtl="0">
              <a:spcBef>
                <a:spcPts val="640"/>
              </a:spcBef>
              <a:spcAft>
                <a:spcPts val="0"/>
              </a:spcAft>
              <a:buClr>
                <a:schemeClr val="lt1"/>
              </a:buClr>
              <a:buSzPts val="3200"/>
              <a:buChar char="•"/>
            </a:pPr>
            <a:r>
              <a:rPr lang="en-US"/>
              <a:t>Defining Scope of those eligible for inventive step:</a:t>
            </a:r>
            <a:br>
              <a:rPr lang="en-US"/>
            </a:br>
            <a:r>
              <a:rPr lang="en-US"/>
              <a:t>(1) Agriculture</a:t>
            </a:r>
            <a:endParaRPr/>
          </a:p>
          <a:p>
            <a:pPr marL="0" lvl="0" indent="0" algn="l" rtl="0">
              <a:spcBef>
                <a:spcPts val="640"/>
              </a:spcBef>
              <a:spcAft>
                <a:spcPts val="0"/>
              </a:spcAft>
              <a:buClr>
                <a:schemeClr val="lt1"/>
              </a:buClr>
              <a:buSzPts val="3200"/>
              <a:buNone/>
            </a:pPr>
            <a:r>
              <a:rPr lang="en-US"/>
              <a:t>    (2) Pharmaceuticals</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115"/>
          <p:cNvSpPr txBox="1">
            <a:spLocks noGrp="1"/>
          </p:cNvSpPr>
          <p:nvPr>
            <p:ph type="title"/>
          </p:nvPr>
        </p:nvSpPr>
        <p:spPr>
          <a:xfrm>
            <a:off x="457200" y="285748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END PATENT LAW</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447550" y="274650"/>
            <a:ext cx="62391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American/British</a:t>
            </a:r>
            <a:endParaRPr/>
          </a:p>
        </p:txBody>
      </p:sp>
      <p:sp>
        <p:nvSpPr>
          <p:cNvPr id="156" name="Google Shape;156;p23"/>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In short, ironically, in the American system the president has more potential to behave like a king than the prime minister does under the British system! </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pic>
        <p:nvPicPr>
          <p:cNvPr id="157" name="Google Shape;157;p23"/>
          <p:cNvPicPr preferRelativeResize="0"/>
          <p:nvPr/>
        </p:nvPicPr>
        <p:blipFill>
          <a:blip r:embed="rId3">
            <a:alphaModFix/>
          </a:blip>
          <a:stretch>
            <a:fillRect/>
          </a:stretch>
        </p:blipFill>
        <p:spPr>
          <a:xfrm>
            <a:off x="6461088" y="-12"/>
            <a:ext cx="2619375" cy="1743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457200" y="274638"/>
            <a:ext cx="8229600" cy="49366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First Foundations, Part 2:</a:t>
            </a:r>
            <a:br>
              <a:rPr lang="en-US"/>
            </a:br>
            <a:r>
              <a:rPr lang="en-US"/>
              <a:t>Understanding US </a:t>
            </a:r>
            <a:br>
              <a:rPr lang="en-US"/>
            </a:br>
            <a:r>
              <a:rPr lang="en-US"/>
              <a:t>Common Law</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457200" y="1162050"/>
            <a:ext cx="8229600" cy="501833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How would YOU say </a:t>
            </a:r>
            <a:br>
              <a:rPr lang="en-US"/>
            </a:br>
            <a:r>
              <a:rPr lang="en-US"/>
              <a:t>the Common Law system works?</a:t>
            </a:r>
            <a:endParaRPr/>
          </a:p>
        </p:txBody>
      </p:sp>
      <p:pic>
        <p:nvPicPr>
          <p:cNvPr id="168" name="Google Shape;168;p25" descr="Image result for common law"/>
          <p:cNvPicPr preferRelativeResize="0"/>
          <p:nvPr/>
        </p:nvPicPr>
        <p:blipFill rotWithShape="1">
          <a:blip r:embed="rId3">
            <a:alphaModFix/>
          </a:blip>
          <a:srcRect/>
          <a:stretch/>
        </p:blipFill>
        <p:spPr>
          <a:xfrm>
            <a:off x="0" y="0"/>
            <a:ext cx="3492500" cy="2324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pic>
        <p:nvPicPr>
          <p:cNvPr id="174" name="Google Shape;174;p26"/>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7"/>
          <p:cNvPicPr preferRelativeResize="0"/>
          <p:nvPr/>
        </p:nvPicPr>
        <p:blipFill rotWithShape="1">
          <a:blip r:embed="rId3">
            <a:alphaModFix/>
          </a:blip>
          <a:srcRect/>
          <a:stretch/>
        </p:blipFill>
        <p:spPr>
          <a:xfrm>
            <a:off x="0" y="0"/>
            <a:ext cx="8869180" cy="5902036"/>
          </a:xfrm>
          <a:prstGeom prst="rect">
            <a:avLst/>
          </a:prstGeom>
          <a:noFill/>
          <a:ln>
            <a:noFill/>
          </a:ln>
        </p:spPr>
      </p:pic>
      <p:sp>
        <p:nvSpPr>
          <p:cNvPr id="180" name="Google Shape;180;p27"/>
          <p:cNvSpPr txBox="1">
            <a:spLocks noGrp="1"/>
          </p:cNvSpPr>
          <p:nvPr>
            <p:ph type="title"/>
          </p:nvPr>
        </p:nvSpPr>
        <p:spPr>
          <a:xfrm>
            <a:off x="457200" y="274637"/>
            <a:ext cx="8229600" cy="35353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Who pays the legal fees?</a:t>
            </a:r>
            <a:endParaRPr/>
          </a:p>
          <a:p>
            <a:pPr marL="0" lvl="0" indent="0" algn="ctr" rtl="0">
              <a:spcBef>
                <a:spcPts val="0"/>
              </a:spcBef>
              <a:spcAft>
                <a:spcPts val="0"/>
              </a:spcAft>
              <a:buClr>
                <a:schemeClr val="lt1"/>
              </a:buClr>
              <a:buSzPts val="4400"/>
              <a:buFont typeface="Calibri"/>
              <a:buNone/>
            </a:pPr>
            <a:r>
              <a:rPr lang="en-US"/>
              <a:t>U.K.?</a:t>
            </a:r>
            <a:endParaRPr/>
          </a:p>
          <a:p>
            <a:pPr marL="0" lvl="0" indent="0" algn="ctr" rtl="0">
              <a:spcBef>
                <a:spcPts val="0"/>
              </a:spcBef>
              <a:spcAft>
                <a:spcPts val="0"/>
              </a:spcAft>
              <a:buClr>
                <a:schemeClr val="lt1"/>
              </a:buClr>
              <a:buSzPts val="4400"/>
              <a:buFont typeface="Calibri"/>
              <a:buNone/>
            </a:pPr>
            <a:r>
              <a:rPr lang="en-US"/>
              <a:t>U.S.?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Other forms of Settlement</a:t>
            </a:r>
            <a:endParaRPr/>
          </a:p>
        </p:txBody>
      </p:sp>
      <p:sp>
        <p:nvSpPr>
          <p:cNvPr id="187" name="Google Shape;187;p28"/>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AutoNum type="arabicPeriod"/>
            </a:pPr>
            <a:r>
              <a:rPr lang="en-US"/>
              <a:t>Mediation</a:t>
            </a:r>
            <a:endParaRPr/>
          </a:p>
          <a:p>
            <a:pPr marL="457200" lvl="0" indent="-342900" algn="l" rtl="0">
              <a:spcBef>
                <a:spcPts val="0"/>
              </a:spcBef>
              <a:spcAft>
                <a:spcPts val="0"/>
              </a:spcAft>
              <a:buSzPts val="1800"/>
              <a:buAutoNum type="arabicPeriod"/>
            </a:pPr>
            <a:r>
              <a:rPr lang="en-US"/>
              <a:t>Arbitration</a:t>
            </a:r>
            <a:endParaRPr/>
          </a:p>
          <a:p>
            <a:pPr marL="457200" lvl="0" indent="-342900" algn="l" rtl="0">
              <a:spcBef>
                <a:spcPts val="0"/>
              </a:spcBef>
              <a:spcAft>
                <a:spcPts val="0"/>
              </a:spcAft>
              <a:buSzPts val="1800"/>
              <a:buAutoNum type="arabicPeriod"/>
            </a:pPr>
            <a:r>
              <a:rPr lang="en-US"/>
              <a:t>Negotiation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9"/>
          <p:cNvPicPr preferRelativeResize="0"/>
          <p:nvPr/>
        </p:nvPicPr>
        <p:blipFill rotWithShape="1">
          <a:blip r:embed="rId3">
            <a:alphaModFix/>
          </a:blip>
          <a:srcRect/>
          <a:stretch/>
        </p:blipFill>
        <p:spPr>
          <a:xfrm>
            <a:off x="2901950" y="0"/>
            <a:ext cx="3340100" cy="2425700"/>
          </a:xfrm>
          <a:prstGeom prst="rect">
            <a:avLst/>
          </a:prstGeom>
          <a:noFill/>
          <a:ln>
            <a:noFill/>
          </a:ln>
        </p:spPr>
      </p:pic>
      <p:sp>
        <p:nvSpPr>
          <p:cNvPr id="193" name="Google Shape;193;p29"/>
          <p:cNvSpPr txBox="1">
            <a:spLocks noGrp="1"/>
          </p:cNvSpPr>
          <p:nvPr>
            <p:ph type="title"/>
          </p:nvPr>
        </p:nvSpPr>
        <p:spPr>
          <a:xfrm>
            <a:off x="457200" y="1212850"/>
            <a:ext cx="8229600" cy="522780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800"/>
              <a:buFont typeface="Calibri"/>
              <a:buNone/>
            </a:pPr>
            <a:r>
              <a:rPr lang="en-US" sz="4800"/>
              <a:t>Juries and Big Business</a:t>
            </a:r>
            <a:br>
              <a:rPr lang="en-US" sz="4800"/>
            </a:br>
            <a:endParaRPr sz="4800"/>
          </a:p>
          <a:p>
            <a:pPr marL="0" lvl="0" indent="0" algn="ctr" rtl="0">
              <a:spcBef>
                <a:spcPts val="0"/>
              </a:spcBef>
              <a:spcAft>
                <a:spcPts val="0"/>
              </a:spcAft>
              <a:buClr>
                <a:schemeClr val="lt1"/>
              </a:buClr>
              <a:buSzPts val="4800"/>
              <a:buFont typeface="Calibri"/>
              <a:buNone/>
            </a:pPr>
            <a:r>
              <a:rPr lang="en-US" sz="4800"/>
              <a:t>Would you as an attorney </a:t>
            </a:r>
            <a:br>
              <a:rPr lang="en-US" sz="4800"/>
            </a:br>
            <a:r>
              <a:rPr lang="en-US" sz="4800"/>
              <a:t>for a big company</a:t>
            </a:r>
            <a:endParaRPr sz="4800"/>
          </a:p>
          <a:p>
            <a:pPr marL="0" lvl="0" indent="0" algn="ctr" rtl="0">
              <a:spcBef>
                <a:spcPts val="0"/>
              </a:spcBef>
              <a:spcAft>
                <a:spcPts val="0"/>
              </a:spcAft>
              <a:buClr>
                <a:schemeClr val="lt1"/>
              </a:buClr>
              <a:buSzPts val="4800"/>
              <a:buFont typeface="Calibri"/>
              <a:buNone/>
            </a:pPr>
            <a:r>
              <a:rPr lang="en-US" sz="4800"/>
              <a:t>ask for a jury?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US Common Law Cycle</a:t>
            </a:r>
            <a:endParaRPr/>
          </a:p>
          <a:p>
            <a:pPr marL="0" lvl="0" indent="0" algn="ctr" rtl="0">
              <a:spcBef>
                <a:spcPts val="0"/>
              </a:spcBef>
              <a:spcAft>
                <a:spcPts val="0"/>
              </a:spcAft>
              <a:buClr>
                <a:schemeClr val="lt1"/>
              </a:buClr>
              <a:buSzPct val="100000"/>
              <a:buFont typeface="Calibri"/>
              <a:buNone/>
            </a:pPr>
            <a:r>
              <a:rPr lang="en-US"/>
              <a:t>The path from going </a:t>
            </a:r>
            <a:endParaRPr/>
          </a:p>
          <a:p>
            <a:pPr marL="0" lvl="0" indent="0" algn="ctr" rtl="0">
              <a:spcBef>
                <a:spcPts val="0"/>
              </a:spcBef>
              <a:spcAft>
                <a:spcPts val="0"/>
              </a:spcAft>
              <a:buClr>
                <a:schemeClr val="lt1"/>
              </a:buClr>
              <a:buSzPct val="100000"/>
              <a:buFont typeface="Calibri"/>
              <a:buNone/>
            </a:pPr>
            <a:r>
              <a:rPr lang="en-US"/>
              <a:t>from caselaw to a statute</a:t>
            </a:r>
            <a:endParaRPr/>
          </a:p>
        </p:txBody>
      </p:sp>
      <p:sp>
        <p:nvSpPr>
          <p:cNvPr id="199" name="Google Shape;199;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Clr>
                <a:schemeClr val="lt1"/>
              </a:buClr>
              <a:buSzPts val="4000"/>
              <a:buChar char="•"/>
            </a:pPr>
            <a:r>
              <a:rPr lang="en-US" sz="4000"/>
              <a:t>Legislators write statutes</a:t>
            </a:r>
            <a:endParaRPr/>
          </a:p>
          <a:p>
            <a:pPr marL="342900" lvl="0" indent="-342900" algn="l" rtl="0">
              <a:spcBef>
                <a:spcPts val="800"/>
              </a:spcBef>
              <a:spcAft>
                <a:spcPts val="0"/>
              </a:spcAft>
              <a:buClr>
                <a:schemeClr val="lt1"/>
              </a:buClr>
              <a:buSzPts val="4000"/>
              <a:buChar char="•"/>
            </a:pPr>
            <a:r>
              <a:rPr lang="en-US" sz="4000"/>
              <a:t>Judges apply and interpret those statutes, and in doing so, ultimately make new law and policy</a:t>
            </a:r>
            <a:endParaRPr sz="4000"/>
          </a:p>
          <a:p>
            <a:pPr marL="342900" lvl="0" indent="-342900" algn="l" rtl="0">
              <a:spcBef>
                <a:spcPts val="800"/>
              </a:spcBef>
              <a:spcAft>
                <a:spcPts val="0"/>
              </a:spcAft>
              <a:buSzPts val="4000"/>
              <a:buChar char="•"/>
            </a:pPr>
            <a:r>
              <a:rPr lang="en-US" sz="4000"/>
              <a:t>RESTATEMENTS! </a:t>
            </a:r>
            <a:endParaRPr sz="4000"/>
          </a:p>
          <a:p>
            <a:pPr marL="342900" lvl="0" indent="-342900" algn="l" rtl="0">
              <a:spcBef>
                <a:spcPts val="800"/>
              </a:spcBef>
              <a:spcAft>
                <a:spcPts val="0"/>
              </a:spcAft>
              <a:buClr>
                <a:schemeClr val="lt1"/>
              </a:buClr>
              <a:buSzPts val="4000"/>
              <a:buChar char="•"/>
            </a:pPr>
            <a:r>
              <a:rPr lang="en-US" sz="4000"/>
              <a:t>If legislators do not like the interpretation, they write new statutes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US Common Law Cycle</a:t>
            </a:r>
            <a:endParaRPr/>
          </a:p>
        </p:txBody>
      </p:sp>
      <p:pic>
        <p:nvPicPr>
          <p:cNvPr id="205" name="Google Shape;205;p31"/>
          <p:cNvPicPr preferRelativeResize="0"/>
          <p:nvPr/>
        </p:nvPicPr>
        <p:blipFill rotWithShape="1">
          <a:blip r:embed="rId3">
            <a:alphaModFix amt="57000"/>
          </a:blip>
          <a:srcRect/>
          <a:stretch/>
        </p:blipFill>
        <p:spPr>
          <a:xfrm>
            <a:off x="1191491" y="1556182"/>
            <a:ext cx="6325516" cy="3542289"/>
          </a:xfrm>
          <a:prstGeom prst="rect">
            <a:avLst/>
          </a:prstGeom>
          <a:noFill/>
          <a:ln>
            <a:noFill/>
          </a:ln>
        </p:spPr>
      </p:pic>
      <p:sp>
        <p:nvSpPr>
          <p:cNvPr id="206" name="Google Shape;206;p31"/>
          <p:cNvSpPr txBox="1">
            <a:spLocks noGrp="1"/>
          </p:cNvSpPr>
          <p:nvPr>
            <p:ph type="body" idx="1"/>
          </p:nvPr>
        </p:nvSpPr>
        <p:spPr>
          <a:xfrm>
            <a:off x="457200" y="155618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Over time, these are bound up in what are called </a:t>
            </a:r>
            <a:r>
              <a:rPr lang="en-US" sz="4000" u="sng"/>
              <a:t>Restatements</a:t>
            </a:r>
            <a:endParaRPr/>
          </a:p>
          <a:p>
            <a:pPr marL="742950" lvl="1" indent="-285750" algn="l" rtl="0">
              <a:spcBef>
                <a:spcPts val="720"/>
              </a:spcBef>
              <a:spcAft>
                <a:spcPts val="0"/>
              </a:spcAft>
              <a:buClr>
                <a:schemeClr val="lt1"/>
              </a:buClr>
              <a:buSzPts val="3600"/>
              <a:buChar char="–"/>
            </a:pPr>
            <a:r>
              <a:rPr lang="en-US" sz="3600"/>
              <a:t>Restatements summarize the general trends of interpretations of judges on statutes all across the country</a:t>
            </a:r>
            <a:endParaRPr/>
          </a:p>
          <a:p>
            <a:pPr marL="342900" lvl="0" indent="-342900" algn="l" rtl="0">
              <a:spcBef>
                <a:spcPts val="800"/>
              </a:spcBef>
              <a:spcAft>
                <a:spcPts val="0"/>
              </a:spcAft>
              <a:buClr>
                <a:schemeClr val="lt1"/>
              </a:buClr>
              <a:buSzPts val="4000"/>
              <a:buChar char="•"/>
            </a:pPr>
            <a:r>
              <a:rPr lang="en-US" sz="4000"/>
              <a:t>What are restatements? </a:t>
            </a:r>
            <a:endParaRPr/>
          </a:p>
          <a:p>
            <a:pPr marL="342900" lvl="0" indent="-88900" algn="l" rtl="0">
              <a:spcBef>
                <a:spcPts val="800"/>
              </a:spcBef>
              <a:spcAft>
                <a:spcPts val="0"/>
              </a:spcAft>
              <a:buClr>
                <a:schemeClr val="lt1"/>
              </a:buClr>
              <a:buSzPts val="4000"/>
              <a:buNone/>
            </a:pPr>
            <a:endParaRPr sz="4000"/>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Introduction (your 3+ questions!)</a:t>
            </a:r>
            <a:endParaRPr/>
          </a:p>
        </p:txBody>
      </p:sp>
      <p:sp>
        <p:nvSpPr>
          <p:cNvPr id="95" name="Google Shape;95;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spcBef>
                <a:spcPts val="0"/>
              </a:spcBef>
              <a:spcAft>
                <a:spcPts val="0"/>
              </a:spcAft>
              <a:buNone/>
            </a:pPr>
            <a:r>
              <a:rPr lang="en-US" sz="3600" b="1"/>
              <a:t>1. Background: Henry Biggs</a:t>
            </a:r>
            <a:endParaRPr sz="3600" b="1"/>
          </a:p>
          <a:p>
            <a:pPr marL="742950" lvl="1" indent="-232410" algn="l" rtl="0">
              <a:spcBef>
                <a:spcPts val="476"/>
              </a:spcBef>
              <a:spcAft>
                <a:spcPts val="0"/>
              </a:spcAft>
              <a:buClr>
                <a:schemeClr val="lt1"/>
              </a:buClr>
              <a:buSzPct val="100000"/>
              <a:buChar char="–"/>
            </a:pPr>
            <a:r>
              <a:rPr lang="en-US" b="1"/>
              <a:t>Former Associate Dean, Washington University</a:t>
            </a:r>
            <a:endParaRPr/>
          </a:p>
          <a:p>
            <a:pPr marL="742950" lvl="1" indent="-232410" algn="l" rtl="0">
              <a:spcBef>
                <a:spcPts val="476"/>
              </a:spcBef>
              <a:spcAft>
                <a:spcPts val="0"/>
              </a:spcAft>
              <a:buClr>
                <a:schemeClr val="lt1"/>
              </a:buClr>
              <a:buSzPct val="100000"/>
              <a:buChar char="–"/>
            </a:pPr>
            <a:r>
              <a:rPr lang="en-US" b="1"/>
              <a:t>Adjunct Law Professor, Washington University</a:t>
            </a:r>
            <a:endParaRPr b="1"/>
          </a:p>
          <a:p>
            <a:pPr marL="742950" lvl="1" indent="-197485" algn="l" rtl="0">
              <a:spcBef>
                <a:spcPts val="476"/>
              </a:spcBef>
              <a:spcAft>
                <a:spcPts val="0"/>
              </a:spcAft>
              <a:buSzPct val="64286"/>
              <a:buChar char="–"/>
            </a:pPr>
            <a:r>
              <a:rPr lang="en-US" b="1"/>
              <a:t>Adjunct Linguistics Professor, Washington University</a:t>
            </a:r>
            <a:endParaRPr b="1"/>
          </a:p>
          <a:p>
            <a:pPr marL="0" lvl="0" indent="0" algn="l" rtl="0">
              <a:spcBef>
                <a:spcPts val="0"/>
              </a:spcBef>
              <a:spcAft>
                <a:spcPts val="0"/>
              </a:spcAft>
              <a:buNone/>
            </a:pPr>
            <a:r>
              <a:rPr lang="en-US" sz="3600" b="1"/>
              <a:t>2. Education: </a:t>
            </a:r>
            <a:endParaRPr b="1"/>
          </a:p>
          <a:p>
            <a:pPr marL="742950" marR="0" lvl="1" indent="-232410" algn="l" rtl="0">
              <a:lnSpc>
                <a:spcPct val="100000"/>
              </a:lnSpc>
              <a:spcBef>
                <a:spcPts val="476"/>
              </a:spcBef>
              <a:spcAft>
                <a:spcPts val="0"/>
              </a:spcAft>
              <a:buSzPct val="100000"/>
              <a:buChar char="–"/>
            </a:pPr>
            <a:r>
              <a:rPr lang="en-US" sz="2800" b="1"/>
              <a:t>BA Harvard, Classics (Latin)</a:t>
            </a:r>
            <a:endParaRPr sz="2800" b="1"/>
          </a:p>
          <a:p>
            <a:pPr marL="742950" marR="0" lvl="1" indent="-232410" algn="l" rtl="0">
              <a:lnSpc>
                <a:spcPct val="100000"/>
              </a:lnSpc>
              <a:spcBef>
                <a:spcPts val="476"/>
              </a:spcBef>
              <a:spcAft>
                <a:spcPts val="0"/>
              </a:spcAft>
              <a:buSzPct val="100000"/>
              <a:buChar char="–"/>
            </a:pPr>
            <a:r>
              <a:rPr lang="en-US" sz="2800" b="1"/>
              <a:t>PhD, UCLA  1995 (Compu</a:t>
            </a:r>
            <a:r>
              <a:rPr lang="en-US" b="1"/>
              <a:t>tational and Romance Linguistics)</a:t>
            </a:r>
            <a:endParaRPr sz="2800" b="1"/>
          </a:p>
          <a:p>
            <a:pPr marL="742950" marR="0" lvl="1" indent="-232410" algn="l" rtl="0">
              <a:lnSpc>
                <a:spcPct val="100000"/>
              </a:lnSpc>
              <a:spcBef>
                <a:spcPts val="476"/>
              </a:spcBef>
              <a:spcAft>
                <a:spcPts val="0"/>
              </a:spcAft>
              <a:buSzPct val="100000"/>
              <a:buChar char="–"/>
            </a:pPr>
            <a:r>
              <a:rPr lang="en-US" sz="2800" b="1"/>
              <a:t>JD, LLM</a:t>
            </a:r>
            <a:r>
              <a:rPr lang="en-US" b="1"/>
              <a:t> in Intellectual Property, </a:t>
            </a:r>
            <a:r>
              <a:rPr lang="en-US" sz="2800" b="1"/>
              <a:t> Saint Louis Univ 2011, Wash Univ</a:t>
            </a:r>
            <a:r>
              <a:rPr lang="en-US" b="1"/>
              <a:t>, </a:t>
            </a:r>
            <a:r>
              <a:rPr lang="en-US" sz="2800" b="1"/>
              <a:t>2013</a:t>
            </a:r>
            <a:endParaRPr sz="2800" b="1"/>
          </a:p>
          <a:p>
            <a:pPr marL="742950" marR="0" lvl="1" indent="-232410" algn="l" rtl="0">
              <a:lnSpc>
                <a:spcPct val="100000"/>
              </a:lnSpc>
              <a:spcBef>
                <a:spcPts val="476"/>
              </a:spcBef>
              <a:spcAft>
                <a:spcPts val="0"/>
              </a:spcAft>
              <a:buSzPct val="100000"/>
              <a:buChar char="–"/>
            </a:pPr>
            <a:r>
              <a:rPr lang="en-US" sz="2800" b="1"/>
              <a:t>M2, Paris-Dauphine, 2012</a:t>
            </a:r>
            <a:endParaRPr sz="2800" b="1"/>
          </a:p>
          <a:p>
            <a:pPr marL="0" marR="0" lvl="0" indent="0" algn="l" rtl="0">
              <a:lnSpc>
                <a:spcPct val="100000"/>
              </a:lnSpc>
              <a:spcBef>
                <a:spcPts val="476"/>
              </a:spcBef>
              <a:spcAft>
                <a:spcPts val="0"/>
              </a:spcAft>
              <a:buNone/>
            </a:pPr>
            <a:r>
              <a:rPr lang="en-US" sz="3600" b="1"/>
              <a:t>3. Languages: </a:t>
            </a:r>
            <a:endParaRPr sz="3600" b="1"/>
          </a:p>
          <a:p>
            <a:pPr marL="742950" lvl="1" indent="-232410" algn="l" rtl="0">
              <a:spcBef>
                <a:spcPts val="476"/>
              </a:spcBef>
              <a:spcAft>
                <a:spcPts val="0"/>
              </a:spcAft>
              <a:buSzPct val="77778"/>
              <a:buChar char="–"/>
            </a:pPr>
            <a:r>
              <a:rPr lang="en-US" sz="3600" b="1"/>
              <a:t>French, German, Italian, English</a:t>
            </a:r>
            <a:endParaRPr sz="3600" b="1"/>
          </a:p>
          <a:p>
            <a:pPr marL="0" marR="0" lvl="0" indent="0" algn="l" rtl="0">
              <a:lnSpc>
                <a:spcPct val="100000"/>
              </a:lnSpc>
              <a:spcBef>
                <a:spcPts val="476"/>
              </a:spcBef>
              <a:spcAft>
                <a:spcPts val="0"/>
              </a:spcAft>
              <a:buNone/>
            </a:pPr>
            <a:r>
              <a:rPr lang="en-US" sz="3600" b="1"/>
              <a:t>4. Fun Facts: </a:t>
            </a:r>
            <a:endParaRPr sz="2800" b="1"/>
          </a:p>
          <a:p>
            <a:pPr marL="742950" lvl="1" indent="-232410" algn="l" rtl="0">
              <a:spcBef>
                <a:spcPts val="476"/>
              </a:spcBef>
              <a:spcAft>
                <a:spcPts val="0"/>
              </a:spcAft>
              <a:buSzPct val="100000"/>
              <a:buChar char="–"/>
            </a:pPr>
            <a:r>
              <a:rPr lang="en-US" b="1"/>
              <a:t>Loooove cheese, like anchovies! </a:t>
            </a:r>
            <a:endParaRPr b="1"/>
          </a:p>
          <a:p>
            <a:pPr marL="742950" lvl="1" indent="-197485" algn="l" rtl="0">
              <a:spcBef>
                <a:spcPts val="476"/>
              </a:spcBef>
              <a:spcAft>
                <a:spcPts val="0"/>
              </a:spcAft>
              <a:buSzPct val="64286"/>
              <a:buChar char="–"/>
            </a:pPr>
            <a:r>
              <a:rPr lang="en-US" b="1"/>
              <a:t>Ran 250 km Marathon des sables (2022), swam English Channel (12 hours 59 min, 34km)</a:t>
            </a:r>
            <a:endParaRPr b="1"/>
          </a:p>
          <a:p>
            <a:pPr marL="0" lvl="0" indent="0" algn="l" rtl="0">
              <a:spcBef>
                <a:spcPts val="476"/>
              </a:spcBef>
              <a:spcAft>
                <a:spcPts val="0"/>
              </a:spcAft>
              <a:buNone/>
            </a:pPr>
            <a:r>
              <a:rPr lang="en-US" sz="3600" b="1"/>
              <a:t>5. Things you are afraid of:</a:t>
            </a:r>
            <a:endParaRPr sz="3600" b="1"/>
          </a:p>
          <a:p>
            <a:pPr marL="742950" lvl="1" indent="-232410" algn="l" rtl="0">
              <a:spcBef>
                <a:spcPts val="476"/>
              </a:spcBef>
              <a:spcAft>
                <a:spcPts val="0"/>
              </a:spcAft>
              <a:buSzPct val="77778"/>
              <a:buChar char="–"/>
            </a:pPr>
            <a:r>
              <a:rPr lang="en-US" b="1"/>
              <a:t>Heights!</a:t>
            </a:r>
            <a:endParaRPr sz="36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457200" y="274652"/>
            <a:ext cx="8229600" cy="13257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Civil Law v. Common Law </a:t>
            </a:r>
            <a:endParaRPr/>
          </a:p>
          <a:p>
            <a:pPr marL="0" lvl="0" indent="0" algn="ctr" rtl="0">
              <a:spcBef>
                <a:spcPts val="0"/>
              </a:spcBef>
              <a:spcAft>
                <a:spcPts val="0"/>
              </a:spcAft>
              <a:buClr>
                <a:schemeClr val="lt1"/>
              </a:buClr>
              <a:buSzPct val="100000"/>
              <a:buFont typeface="Calibri"/>
              <a:buNone/>
            </a:pPr>
            <a:r>
              <a:rPr lang="en-US"/>
              <a:t>Civil Law v. Criminal Law</a:t>
            </a:r>
            <a:br>
              <a:rPr lang="en-US"/>
            </a:br>
            <a:endParaRPr/>
          </a:p>
        </p:txBody>
      </p:sp>
      <p:sp>
        <p:nvSpPr>
          <p:cNvPr id="212" name="Google Shape;212;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Clr>
                <a:schemeClr val="lt1"/>
              </a:buClr>
              <a:buSzPts val="3200"/>
              <a:buAutoNum type="arabicPeriod"/>
            </a:pPr>
            <a:r>
              <a:rPr lang="en-US" i="1"/>
              <a:t>The system of law predominant on the European continent, historically influenced by that of ancient Rome and Napoleon.</a:t>
            </a:r>
            <a:endParaRPr/>
          </a:p>
          <a:p>
            <a:pPr marL="514350" lvl="0" indent="-514350" algn="l" rtl="0">
              <a:spcBef>
                <a:spcPts val="640"/>
              </a:spcBef>
              <a:spcAft>
                <a:spcPts val="0"/>
              </a:spcAft>
              <a:buClr>
                <a:schemeClr val="lt1"/>
              </a:buClr>
              <a:buSzPts val="3200"/>
              <a:buAutoNum type="arabicPeriod"/>
            </a:pPr>
            <a:r>
              <a:rPr lang="en-US" i="1"/>
              <a:t>The system of law concerned with private relations between members of a community rather than criminal, military, or religious affairs.</a:t>
            </a:r>
            <a:endParaRPr/>
          </a:p>
          <a:p>
            <a:pPr marL="0" lvl="0" indent="0" algn="l" rtl="0">
              <a:spcBef>
                <a:spcPts val="560"/>
              </a:spcBef>
              <a:spcAft>
                <a:spcPts val="0"/>
              </a:spcAft>
              <a:buNone/>
            </a:pPr>
            <a:endParaRPr b="1"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Civil Law</a:t>
            </a:r>
            <a:endParaRPr/>
          </a:p>
        </p:txBody>
      </p:sp>
      <p:sp>
        <p:nvSpPr>
          <p:cNvPr id="218" name="Google Shape;218;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i="1"/>
              <a:t>A system of law whose most prevalent feature is that its core principles are codified into a referable system which serves as the primary source of </a:t>
            </a:r>
            <a:r>
              <a:rPr lang="en-US" b="1" i="1"/>
              <a:t>law</a:t>
            </a:r>
            <a:r>
              <a:rPr lang="en-US" i="1"/>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Best Photo - 10 bonus points</a:t>
            </a:r>
            <a:endParaRPr/>
          </a:p>
        </p:txBody>
      </p:sp>
      <p:sp>
        <p:nvSpPr>
          <p:cNvPr id="225" name="Google Shape;225;p34"/>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r>
              <a:rPr lang="en-US"/>
              <a:t>             And the best macchiato ever</a:t>
            </a:r>
            <a:endParaRPr/>
          </a:p>
        </p:txBody>
      </p:sp>
      <p:pic>
        <p:nvPicPr>
          <p:cNvPr id="226" name="Google Shape;226;p34"/>
          <p:cNvPicPr preferRelativeResize="0"/>
          <p:nvPr/>
        </p:nvPicPr>
        <p:blipFill rotWithShape="1">
          <a:blip r:embed="rId3">
            <a:alphaModFix/>
          </a:blip>
          <a:srcRect l="22951" t="7251" r="58196" b="68456"/>
          <a:stretch/>
        </p:blipFill>
        <p:spPr>
          <a:xfrm>
            <a:off x="2272800" y="2188000"/>
            <a:ext cx="3591650" cy="2248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5"/>
          <p:cNvPicPr preferRelativeResize="0"/>
          <p:nvPr/>
        </p:nvPicPr>
        <p:blipFill rotWithShape="1">
          <a:blip r:embed="rId3">
            <a:alphaModFix/>
          </a:blip>
          <a:srcRect/>
          <a:stretch/>
        </p:blipFill>
        <p:spPr>
          <a:xfrm>
            <a:off x="2679765" y="2501898"/>
            <a:ext cx="4368800" cy="1854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457200" y="274637"/>
            <a:ext cx="8229600" cy="487586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Calibri"/>
              <a:buNone/>
            </a:pPr>
            <a:r>
              <a:rPr lang="en-US"/>
              <a:t>What is the difference between PROPERTY and INTELLECTUAL PROPERTY?</a:t>
            </a:r>
            <a:endParaRPr/>
          </a:p>
          <a:p>
            <a:pPr marL="0" lvl="0" indent="0" algn="l" rtl="0">
              <a:spcBef>
                <a:spcPts val="0"/>
              </a:spcBef>
              <a:spcAft>
                <a:spcPts val="0"/>
              </a:spcAft>
              <a:buClr>
                <a:schemeClr val="lt1"/>
              </a:buClr>
              <a:buSzPts val="4400"/>
              <a:buFont typeface="Calibri"/>
              <a:buNone/>
            </a:pPr>
            <a:endParaRPr/>
          </a:p>
          <a:p>
            <a:pPr marL="0" lvl="0" indent="0" algn="l" rtl="0">
              <a:spcBef>
                <a:spcPts val="0"/>
              </a:spcBef>
              <a:spcAft>
                <a:spcPts val="0"/>
              </a:spcAft>
              <a:buClr>
                <a:schemeClr val="lt1"/>
              </a:buClr>
              <a:buSzPts val="4400"/>
              <a:buFont typeface="Calibri"/>
              <a:buNone/>
            </a:pPr>
            <a:r>
              <a:rPr lang="en-US"/>
              <a:t>V</a:t>
            </a:r>
            <a:endParaRPr/>
          </a:p>
        </p:txBody>
      </p:sp>
      <p:pic>
        <p:nvPicPr>
          <p:cNvPr id="238" name="Google Shape;238;p36"/>
          <p:cNvPicPr preferRelativeResize="0"/>
          <p:nvPr/>
        </p:nvPicPr>
        <p:blipFill rotWithShape="1">
          <a:blip r:embed="rId3">
            <a:alphaModFix/>
          </a:blip>
          <a:srcRect l="10539" t="9111" r="7507" b="15836"/>
          <a:stretch/>
        </p:blipFill>
        <p:spPr>
          <a:xfrm>
            <a:off x="457200" y="3225450"/>
            <a:ext cx="3574375" cy="1822800"/>
          </a:xfrm>
          <a:prstGeom prst="rect">
            <a:avLst/>
          </a:prstGeom>
          <a:noFill/>
          <a:ln>
            <a:noFill/>
          </a:ln>
        </p:spPr>
      </p:pic>
      <p:sp>
        <p:nvSpPr>
          <p:cNvPr id="239" name="Google Shape;239;p36"/>
          <p:cNvSpPr txBox="1"/>
          <p:nvPr/>
        </p:nvSpPr>
        <p:spPr>
          <a:xfrm>
            <a:off x="4192350" y="3864300"/>
            <a:ext cx="1005600" cy="54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chemeClr val="lt1"/>
                </a:solidFill>
                <a:latin typeface="Calibri"/>
                <a:ea typeface="Calibri"/>
                <a:cs typeface="Calibri"/>
                <a:sym typeface="Calibri"/>
              </a:rPr>
              <a:t>VS</a:t>
            </a:r>
            <a:endParaRPr sz="3200">
              <a:solidFill>
                <a:schemeClr val="lt1"/>
              </a:solidFill>
              <a:latin typeface="Calibri"/>
              <a:ea typeface="Calibri"/>
              <a:cs typeface="Calibri"/>
              <a:sym typeface="Calibri"/>
            </a:endParaRPr>
          </a:p>
        </p:txBody>
      </p:sp>
      <p:pic>
        <p:nvPicPr>
          <p:cNvPr id="240" name="Google Shape;240;p36"/>
          <p:cNvPicPr preferRelativeResize="0"/>
          <p:nvPr/>
        </p:nvPicPr>
        <p:blipFill>
          <a:blip r:embed="rId4">
            <a:alphaModFix/>
          </a:blip>
          <a:stretch>
            <a:fillRect/>
          </a:stretch>
        </p:blipFill>
        <p:spPr>
          <a:xfrm>
            <a:off x="5197950" y="3225450"/>
            <a:ext cx="2924705" cy="1822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body" idx="1"/>
          </p:nvPr>
        </p:nvSpPr>
        <p:spPr>
          <a:xfrm>
            <a:off x="457200" y="1600200"/>
            <a:ext cx="8448600" cy="5067300"/>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lt1"/>
              </a:buClr>
              <a:buSzPts val="3200"/>
              <a:buNone/>
            </a:pPr>
            <a:endParaRPr/>
          </a:p>
          <a:p>
            <a:pPr marL="342900" lvl="0" indent="-342900" algn="l" rtl="0">
              <a:spcBef>
                <a:spcPts val="640"/>
              </a:spcBef>
              <a:spcAft>
                <a:spcPts val="0"/>
              </a:spcAft>
              <a:buClr>
                <a:schemeClr val="lt1"/>
              </a:buClr>
              <a:buSzPts val="3200"/>
              <a:buChar char="•"/>
            </a:pPr>
            <a:r>
              <a:rPr lang="en-US"/>
              <a:t>Intellectual Property refers to </a:t>
            </a:r>
            <a:r>
              <a:rPr lang="en-US" b="1" i="1"/>
              <a:t>creations of the mind</a:t>
            </a:r>
            <a:r>
              <a:rPr lang="en-US"/>
              <a:t> -- </a:t>
            </a:r>
            <a:r>
              <a:rPr lang="en-US" i="1" u="sng"/>
              <a:t>intangible</a:t>
            </a:r>
            <a:r>
              <a:rPr lang="en-US"/>
              <a:t> property that is NOT therefore exclusive or exhaustive. </a:t>
            </a:r>
            <a:endParaRPr/>
          </a:p>
          <a:p>
            <a:pPr marL="342900" lvl="0" indent="-342900" algn="l" rtl="0">
              <a:spcBef>
                <a:spcPts val="640"/>
              </a:spcBef>
              <a:spcAft>
                <a:spcPts val="0"/>
              </a:spcAft>
              <a:buClr>
                <a:schemeClr val="lt1"/>
              </a:buClr>
              <a:buSzPts val="3200"/>
              <a:buChar char="•"/>
            </a:pPr>
            <a:r>
              <a:rPr lang="en-US"/>
              <a:t>For example:</a:t>
            </a:r>
            <a:endParaRPr/>
          </a:p>
          <a:p>
            <a:pPr marL="742950" lvl="1" indent="-374650" algn="l" rtl="0">
              <a:spcBef>
                <a:spcPts val="640"/>
              </a:spcBef>
              <a:spcAft>
                <a:spcPts val="0"/>
              </a:spcAft>
              <a:buClr>
                <a:schemeClr val="lt1"/>
              </a:buClr>
              <a:buSzPts val="3200"/>
              <a:buChar char="–"/>
            </a:pPr>
            <a:r>
              <a:rPr lang="en-US"/>
              <a:t>(1) Inventions; literary and artistic works; and </a:t>
            </a:r>
            <a:endParaRPr/>
          </a:p>
          <a:p>
            <a:pPr marL="742950" lvl="1" indent="-374650" algn="l" rtl="0">
              <a:spcBef>
                <a:spcPts val="640"/>
              </a:spcBef>
              <a:spcAft>
                <a:spcPts val="0"/>
              </a:spcAft>
              <a:buClr>
                <a:schemeClr val="lt1"/>
              </a:buClr>
              <a:buSzPts val="3200"/>
              <a:buChar char="–"/>
            </a:pPr>
            <a:r>
              <a:rPr lang="en-US"/>
              <a:t>(2) symbols, names and images used in commerce.</a:t>
            </a:r>
            <a:endParaRPr/>
          </a:p>
          <a:p>
            <a:pPr marL="342900" lvl="0" indent="-342900" algn="l" rtl="0">
              <a:spcBef>
                <a:spcPts val="640"/>
              </a:spcBef>
              <a:spcAft>
                <a:spcPts val="0"/>
              </a:spcAft>
              <a:buClr>
                <a:schemeClr val="lt1"/>
              </a:buClr>
              <a:buSzPts val="3200"/>
              <a:buChar char="•"/>
            </a:pPr>
            <a:r>
              <a:rPr lang="en-US"/>
              <a:t>To motivate these creations we give the creators </a:t>
            </a:r>
            <a:r>
              <a:rPr lang="en-US" b="1" u="sng"/>
              <a:t>Limited/unlimited monopolies</a:t>
            </a:r>
            <a:endParaRPr b="1" u="sng"/>
          </a:p>
        </p:txBody>
      </p:sp>
      <p:pic>
        <p:nvPicPr>
          <p:cNvPr id="246" name="Google Shape;246;p37"/>
          <p:cNvPicPr preferRelativeResize="0"/>
          <p:nvPr/>
        </p:nvPicPr>
        <p:blipFill rotWithShape="1">
          <a:blip r:embed="rId3">
            <a:alphaModFix/>
          </a:blip>
          <a:srcRect/>
          <a:stretch/>
        </p:blipFill>
        <p:spPr>
          <a:xfrm>
            <a:off x="3434290" y="297960"/>
            <a:ext cx="2275419" cy="13022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Industrial Property</a:t>
            </a:r>
            <a:endParaRPr/>
          </a:p>
        </p:txBody>
      </p:sp>
      <p:sp>
        <p:nvSpPr>
          <p:cNvPr id="252" name="Google Shape;252;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Clr>
                <a:schemeClr val="lt1"/>
              </a:buClr>
              <a:buSzPts val="3200"/>
              <a:buChar char="•"/>
            </a:pPr>
            <a:r>
              <a:rPr lang="en-US"/>
              <a:t> Intellectual property is divided into two categories:</a:t>
            </a:r>
            <a:endParaRPr/>
          </a:p>
          <a:p>
            <a:pPr marL="342900" lvl="0" indent="-139700" algn="l" rtl="0">
              <a:spcBef>
                <a:spcPts val="640"/>
              </a:spcBef>
              <a:spcAft>
                <a:spcPts val="0"/>
              </a:spcAft>
              <a:buClr>
                <a:schemeClr val="lt1"/>
              </a:buClr>
              <a:buSzPts val="3200"/>
              <a:buNone/>
            </a:pPr>
            <a:endParaRPr/>
          </a:p>
          <a:p>
            <a:pPr marL="342900" lvl="0" indent="-342900" algn="l" rtl="0">
              <a:spcBef>
                <a:spcPts val="640"/>
              </a:spcBef>
              <a:spcAft>
                <a:spcPts val="0"/>
              </a:spcAft>
              <a:buClr>
                <a:schemeClr val="lt1"/>
              </a:buClr>
              <a:buSzPts val="3200"/>
              <a:buChar char="•"/>
            </a:pPr>
            <a:r>
              <a:rPr lang="en-US"/>
              <a:t>1. </a:t>
            </a:r>
            <a:r>
              <a:rPr lang="en-US" b="1" u="sng"/>
              <a:t>Industrial Property</a:t>
            </a:r>
            <a:r>
              <a:rPr lang="en-US" b="1"/>
              <a:t> </a:t>
            </a:r>
            <a:r>
              <a:rPr lang="en-US"/>
              <a:t>which includes patents for inventions, trademarks, industrial designs and geographical indications (remember: trademarks on steroids!). </a:t>
            </a:r>
            <a:endParaRPr/>
          </a:p>
          <a:p>
            <a:pPr marL="342900" lvl="0" indent="-139700" algn="l" rtl="0">
              <a:spcBef>
                <a:spcPts val="640"/>
              </a:spcBef>
              <a:spcAft>
                <a:spcPts val="0"/>
              </a:spcAft>
              <a:buClr>
                <a:schemeClr val="lt1"/>
              </a:buClr>
              <a:buSzPts val="3200"/>
              <a:buNone/>
            </a:pPr>
            <a:endParaRPr/>
          </a:p>
          <a:p>
            <a:pPr marL="742950" lvl="1" indent="-107950" algn="l" rtl="0">
              <a:spcBef>
                <a:spcPts val="560"/>
              </a:spcBef>
              <a:spcAft>
                <a:spcPts val="0"/>
              </a:spcAft>
              <a:buClr>
                <a:schemeClr val="lt1"/>
              </a:buClr>
              <a:buSzPts val="2800"/>
              <a:buNone/>
            </a:pP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9"/>
          <p:cNvPicPr preferRelativeResize="0"/>
          <p:nvPr/>
        </p:nvPicPr>
        <p:blipFill rotWithShape="1">
          <a:blip r:embed="rId3">
            <a:alphaModFix amt="71000"/>
          </a:blip>
          <a:srcRect/>
          <a:stretch/>
        </p:blipFill>
        <p:spPr>
          <a:xfrm>
            <a:off x="4351326" y="274638"/>
            <a:ext cx="4792674" cy="6308724"/>
          </a:xfrm>
          <a:prstGeom prst="rect">
            <a:avLst/>
          </a:prstGeom>
          <a:noFill/>
          <a:ln>
            <a:noFill/>
          </a:ln>
        </p:spPr>
      </p:pic>
      <p:sp>
        <p:nvSpPr>
          <p:cNvPr id="258" name="Google Shape;258;p39"/>
          <p:cNvSpPr txBox="1">
            <a:spLocks noGrp="1"/>
          </p:cNvSpPr>
          <p:nvPr>
            <p:ph type="body" idx="1"/>
          </p:nvPr>
        </p:nvSpPr>
        <p:spPr>
          <a:xfrm>
            <a:off x="336884" y="1235242"/>
            <a:ext cx="8349916" cy="4890921"/>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lt1"/>
              </a:buClr>
              <a:buSzPts val="3600"/>
              <a:buChar char="•"/>
            </a:pPr>
            <a:r>
              <a:rPr lang="en-US" sz="3600"/>
              <a:t>Copyright covers literary works (such as novels, poems and plays), films, music, artistic works (e.g., drawings, paintings, photographs and sculptures) and architectural design. </a:t>
            </a:r>
            <a:endParaRPr/>
          </a:p>
          <a:p>
            <a:pPr marL="742950" lvl="1" indent="-285750" algn="l" rtl="0">
              <a:spcBef>
                <a:spcPts val="720"/>
              </a:spcBef>
              <a:spcAft>
                <a:spcPts val="0"/>
              </a:spcAft>
              <a:buClr>
                <a:schemeClr val="lt1"/>
              </a:buClr>
              <a:buSzPts val="3600"/>
              <a:buChar char="–"/>
            </a:pPr>
            <a:r>
              <a:rPr lang="en-US" sz="3600"/>
              <a:t>Titles to books?  No copyright! </a:t>
            </a:r>
            <a:endParaRPr/>
          </a:p>
          <a:p>
            <a:pPr marL="742950" lvl="1" indent="-285750" algn="l" rtl="0">
              <a:spcBef>
                <a:spcPts val="720"/>
              </a:spcBef>
              <a:spcAft>
                <a:spcPts val="0"/>
              </a:spcAft>
              <a:buClr>
                <a:schemeClr val="lt1"/>
              </a:buClr>
              <a:buSzPts val="3600"/>
              <a:buChar char="–"/>
            </a:pPr>
            <a:r>
              <a:rPr lang="en-US" sz="3600"/>
              <a:t>Computer code for your business software?   Almost no copyright (: </a:t>
            </a:r>
            <a:endParaRPr/>
          </a:p>
          <a:p>
            <a:pPr marL="0" lvl="0" indent="0" algn="l" rtl="0">
              <a:spcBef>
                <a:spcPts val="640"/>
              </a:spcBef>
              <a:spcAft>
                <a:spcPts val="0"/>
              </a:spcAft>
              <a:buClr>
                <a:schemeClr val="lt1"/>
              </a:buClr>
              <a:buSzPts val="3200"/>
              <a:buNone/>
            </a:pPr>
            <a:endParaRPr/>
          </a:p>
        </p:txBody>
      </p:sp>
      <p:sp>
        <p:nvSpPr>
          <p:cNvPr id="259" name="Google Shape;259;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Performances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Definitions</a:t>
            </a:r>
            <a:endParaRPr/>
          </a:p>
        </p:txBody>
      </p:sp>
      <p:sp>
        <p:nvSpPr>
          <p:cNvPr id="265" name="Google Shape;265;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The Product</a:t>
            </a:r>
            <a:endParaRPr/>
          </a:p>
          <a:p>
            <a:pPr marL="742950" lvl="1" indent="-285750" algn="l" rtl="0">
              <a:spcBef>
                <a:spcPts val="560"/>
              </a:spcBef>
              <a:spcAft>
                <a:spcPts val="0"/>
              </a:spcAft>
              <a:buClr>
                <a:schemeClr val="lt1"/>
              </a:buClr>
              <a:buSzPts val="2800"/>
              <a:buChar char="–"/>
            </a:pPr>
            <a:r>
              <a:rPr lang="en-US"/>
              <a:t>Intangible property that is the result of creativity, such as patents, copyrights…</a:t>
            </a:r>
            <a:endParaRPr/>
          </a:p>
          <a:p>
            <a:pPr marL="742950" lvl="1" indent="-285750" algn="l" rtl="0">
              <a:spcBef>
                <a:spcPts val="560"/>
              </a:spcBef>
              <a:spcAft>
                <a:spcPts val="0"/>
              </a:spcAft>
              <a:buClr>
                <a:schemeClr val="lt1"/>
              </a:buClr>
              <a:buSzPts val="2800"/>
              <a:buChar char="–"/>
            </a:pPr>
            <a:r>
              <a:rPr lang="en-US"/>
              <a:t>Not exclusive – several may own at once</a:t>
            </a:r>
            <a:endParaRPr/>
          </a:p>
          <a:p>
            <a:pPr marL="742950" lvl="1" indent="-222250" algn="l" rtl="0">
              <a:spcBef>
                <a:spcPts val="560"/>
              </a:spcBef>
              <a:spcAft>
                <a:spcPts val="0"/>
              </a:spcAft>
              <a:buSzPts val="1800"/>
              <a:buChar char="–"/>
            </a:pPr>
            <a:r>
              <a:rPr lang="en-US"/>
              <a:t>Do you think trademarks are creative? </a:t>
            </a:r>
            <a:endParaRPr/>
          </a:p>
          <a:p>
            <a:pPr marL="342900" lvl="0" indent="-342900" algn="l" rtl="0">
              <a:spcBef>
                <a:spcPts val="640"/>
              </a:spcBef>
              <a:spcAft>
                <a:spcPts val="0"/>
              </a:spcAft>
              <a:buClr>
                <a:schemeClr val="lt1"/>
              </a:buClr>
              <a:buSzPts val="3200"/>
              <a:buChar char="•"/>
            </a:pPr>
            <a:r>
              <a:rPr lang="en-US"/>
              <a:t>The Protection:</a:t>
            </a:r>
            <a:endParaRPr/>
          </a:p>
          <a:p>
            <a:pPr marL="742950" lvl="1" indent="-285750" algn="l" rtl="0">
              <a:spcBef>
                <a:spcPts val="560"/>
              </a:spcBef>
              <a:spcAft>
                <a:spcPts val="0"/>
              </a:spcAft>
              <a:buClr>
                <a:schemeClr val="lt1"/>
              </a:buClr>
              <a:buSzPts val="2800"/>
              <a:buChar char="–"/>
            </a:pPr>
            <a:r>
              <a:rPr lang="en-US"/>
              <a:t>Limited Monopoly - Monopoly!! </a:t>
            </a:r>
            <a:endParaRPr/>
          </a:p>
          <a:p>
            <a:pPr marL="742950" lvl="1" indent="-285750" algn="l" rtl="0">
              <a:spcBef>
                <a:spcPts val="560"/>
              </a:spcBef>
              <a:spcAft>
                <a:spcPts val="0"/>
              </a:spcAft>
              <a:buClr>
                <a:schemeClr val="lt1"/>
              </a:buClr>
              <a:buSzPts val="2800"/>
              <a:buChar char="–"/>
            </a:pPr>
            <a:r>
              <a:rPr lang="en-US"/>
              <a:t>Write to exclude for any reason or no reason</a:t>
            </a:r>
            <a:endParaRPr/>
          </a:p>
        </p:txBody>
      </p:sp>
      <p:pic>
        <p:nvPicPr>
          <p:cNvPr id="266" name="Google Shape;266;p40"/>
          <p:cNvPicPr preferRelativeResize="0"/>
          <p:nvPr/>
        </p:nvPicPr>
        <p:blipFill rotWithShape="1">
          <a:blip r:embed="rId3">
            <a:alphaModFix/>
          </a:blip>
          <a:srcRect/>
          <a:stretch/>
        </p:blipFill>
        <p:spPr>
          <a:xfrm>
            <a:off x="7360920" y="0"/>
            <a:ext cx="1783080" cy="213969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457200" y="274637"/>
            <a:ext cx="8229600" cy="22399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Exception?</a:t>
            </a:r>
            <a:endParaRPr/>
          </a:p>
        </p:txBody>
      </p:sp>
      <p:pic>
        <p:nvPicPr>
          <p:cNvPr id="272" name="Google Shape;272;p41"/>
          <p:cNvPicPr preferRelativeResize="0"/>
          <p:nvPr/>
        </p:nvPicPr>
        <p:blipFill rotWithShape="1">
          <a:blip r:embed="rId3">
            <a:alphaModFix/>
          </a:blip>
          <a:srcRect/>
          <a:stretch/>
        </p:blipFill>
        <p:spPr>
          <a:xfrm>
            <a:off x="2317750" y="2019494"/>
            <a:ext cx="4508500" cy="2260600"/>
          </a:xfrm>
          <a:prstGeom prst="rect">
            <a:avLst/>
          </a:prstGeom>
          <a:noFill/>
          <a:ln>
            <a:noFill/>
          </a:ln>
        </p:spPr>
      </p:pic>
      <p:sp>
        <p:nvSpPr>
          <p:cNvPr id="273" name="Google Shape;273;p41"/>
          <p:cNvSpPr txBox="1">
            <a:spLocks noGrp="1"/>
          </p:cNvSpPr>
          <p:nvPr>
            <p:ph type="title"/>
          </p:nvPr>
        </p:nvSpPr>
        <p:spPr>
          <a:xfrm>
            <a:off x="457200" y="274637"/>
            <a:ext cx="8229600" cy="224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Exception?</a:t>
            </a:r>
            <a:endParaRPr/>
          </a:p>
        </p:txBody>
      </p:sp>
      <p:sp>
        <p:nvSpPr>
          <p:cNvPr id="274" name="Google Shape;274;p41"/>
          <p:cNvSpPr txBox="1">
            <a:spLocks noGrp="1"/>
          </p:cNvSpPr>
          <p:nvPr>
            <p:ph type="title"/>
          </p:nvPr>
        </p:nvSpPr>
        <p:spPr>
          <a:xfrm>
            <a:off x="457200" y="274637"/>
            <a:ext cx="8229600" cy="224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Exception?</a:t>
            </a:r>
            <a:endParaRPr/>
          </a:p>
        </p:txBody>
      </p:sp>
      <p:sp>
        <p:nvSpPr>
          <p:cNvPr id="275" name="Google Shape;275;p41"/>
          <p:cNvSpPr txBox="1">
            <a:spLocks noGrp="1"/>
          </p:cNvSpPr>
          <p:nvPr>
            <p:ph type="title"/>
          </p:nvPr>
        </p:nvSpPr>
        <p:spPr>
          <a:xfrm>
            <a:off x="323275" y="4280112"/>
            <a:ext cx="8229600" cy="224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Traditional Cultural Expressions</a:t>
            </a:r>
            <a:endParaRPr/>
          </a:p>
          <a:p>
            <a:pPr marL="0" lvl="0" indent="0" algn="ctr" rtl="0">
              <a:spcBef>
                <a:spcPts val="0"/>
              </a:spcBef>
              <a:spcAft>
                <a:spcPts val="0"/>
              </a:spcAft>
              <a:buClr>
                <a:schemeClr val="lt1"/>
              </a:buClr>
              <a:buSzPts val="4400"/>
              <a:buFont typeface="Calibri"/>
              <a:buNone/>
            </a:pPr>
            <a:r>
              <a:rPr lang="en-US"/>
              <a:t>(TCE)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Your Background</a:t>
            </a:r>
            <a:endParaRPr/>
          </a:p>
        </p:txBody>
      </p:sp>
      <p:sp>
        <p:nvSpPr>
          <p:cNvPr id="101" name="Google Shape;10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1. Name</a:t>
            </a:r>
            <a:endParaRPr/>
          </a:p>
          <a:p>
            <a:pPr marL="342900" lvl="0" indent="-342900" algn="l" rtl="0">
              <a:spcBef>
                <a:spcPts val="640"/>
              </a:spcBef>
              <a:spcAft>
                <a:spcPts val="0"/>
              </a:spcAft>
              <a:buClr>
                <a:schemeClr val="lt1"/>
              </a:buClr>
              <a:buSzPts val="3200"/>
              <a:buChar char="•"/>
            </a:pPr>
            <a:r>
              <a:rPr lang="en-US"/>
              <a:t>2. Education</a:t>
            </a:r>
            <a:endParaRPr/>
          </a:p>
          <a:p>
            <a:pPr marL="342900" lvl="0" indent="-342900" algn="l" rtl="0">
              <a:spcBef>
                <a:spcPts val="640"/>
              </a:spcBef>
              <a:spcAft>
                <a:spcPts val="0"/>
              </a:spcAft>
              <a:buClr>
                <a:schemeClr val="lt1"/>
              </a:buClr>
              <a:buSzPts val="3200"/>
              <a:buChar char="•"/>
            </a:pPr>
            <a:r>
              <a:rPr lang="en-US"/>
              <a:t>3. Languages</a:t>
            </a:r>
            <a:endParaRPr/>
          </a:p>
          <a:p>
            <a:pPr marL="342900" lvl="0" indent="-342900" algn="l" rtl="0">
              <a:spcBef>
                <a:spcPts val="640"/>
              </a:spcBef>
              <a:spcAft>
                <a:spcPts val="0"/>
              </a:spcAft>
              <a:buClr>
                <a:schemeClr val="lt1"/>
              </a:buClr>
              <a:buSzPts val="3200"/>
              <a:buChar char="•"/>
            </a:pPr>
            <a:r>
              <a:rPr lang="en-US"/>
              <a:t>4. One thing about you NOT found on your résumé</a:t>
            </a:r>
            <a:endParaRPr/>
          </a:p>
        </p:txBody>
      </p:sp>
      <p:pic>
        <p:nvPicPr>
          <p:cNvPr id="102" name="Google Shape;102;p15"/>
          <p:cNvPicPr preferRelativeResize="0"/>
          <p:nvPr/>
        </p:nvPicPr>
        <p:blipFill rotWithShape="1">
          <a:blip r:embed="rId3">
            <a:alphaModFix/>
          </a:blip>
          <a:srcRect/>
          <a:stretch/>
        </p:blipFill>
        <p:spPr>
          <a:xfrm>
            <a:off x="7543800" y="0"/>
            <a:ext cx="1600200" cy="1866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2"/>
          <p:cNvSpPr txBox="1">
            <a:spLocks noGrp="1"/>
          </p:cNvSpPr>
          <p:nvPr>
            <p:ph type="title"/>
          </p:nvPr>
        </p:nvSpPr>
        <p:spPr>
          <a:xfrm>
            <a:off x="457200" y="2926763"/>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Contributory Sharing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Where does UNITED STATES Intellectual Property Law Come From? </a:t>
            </a:r>
            <a:endParaRPr/>
          </a:p>
        </p:txBody>
      </p:sp>
      <p:pic>
        <p:nvPicPr>
          <p:cNvPr id="287" name="Google Shape;287;p43"/>
          <p:cNvPicPr preferRelativeResize="0"/>
          <p:nvPr/>
        </p:nvPicPr>
        <p:blipFill rotWithShape="1">
          <a:blip r:embed="rId3">
            <a:alphaModFix/>
          </a:blip>
          <a:srcRect/>
          <a:stretch/>
        </p:blipFill>
        <p:spPr>
          <a:xfrm>
            <a:off x="2752090" y="1600198"/>
            <a:ext cx="4073775" cy="2710912"/>
          </a:xfrm>
          <a:prstGeom prst="rect">
            <a:avLst/>
          </a:prstGeom>
          <a:noFill/>
          <a:ln>
            <a:noFill/>
          </a:ln>
        </p:spPr>
      </p:pic>
      <p:sp>
        <p:nvSpPr>
          <p:cNvPr id="288" name="Google Shape;288;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lt1"/>
              </a:buClr>
              <a:buSzPts val="4000"/>
              <a:buNone/>
            </a:pPr>
            <a:endParaRPr sz="4000"/>
          </a:p>
          <a:p>
            <a:pPr marL="0" lvl="0" indent="0" algn="l" rtl="0">
              <a:spcBef>
                <a:spcPts val="800"/>
              </a:spcBef>
              <a:spcAft>
                <a:spcPts val="0"/>
              </a:spcAft>
              <a:buClr>
                <a:schemeClr val="lt1"/>
              </a:buClr>
              <a:buSzPts val="4000"/>
              <a:buNone/>
            </a:pPr>
            <a:endParaRPr sz="4000"/>
          </a:p>
          <a:p>
            <a:pPr marL="0" lvl="0" indent="0" algn="ctr" rtl="0">
              <a:spcBef>
                <a:spcPts val="880"/>
              </a:spcBef>
              <a:spcAft>
                <a:spcPts val="0"/>
              </a:spcAft>
              <a:buClr>
                <a:schemeClr val="lt1"/>
              </a:buClr>
              <a:buSzPts val="4400"/>
              <a:buNone/>
            </a:pPr>
            <a:endParaRPr sz="4400"/>
          </a:p>
          <a:p>
            <a:pPr marL="0" lvl="0" indent="0" algn="ctr" rtl="0">
              <a:spcBef>
                <a:spcPts val="880"/>
              </a:spcBef>
              <a:spcAft>
                <a:spcPts val="0"/>
              </a:spcAft>
              <a:buClr>
                <a:schemeClr val="lt1"/>
              </a:buClr>
              <a:buSzPts val="4400"/>
              <a:buNone/>
            </a:pPr>
            <a:endParaRPr sz="4400"/>
          </a:p>
          <a:p>
            <a:pPr marL="0" lvl="0" indent="0" algn="ctr" rtl="0">
              <a:spcBef>
                <a:spcPts val="880"/>
              </a:spcBef>
              <a:spcAft>
                <a:spcPts val="0"/>
              </a:spcAft>
              <a:buClr>
                <a:schemeClr val="lt1"/>
              </a:buClr>
              <a:buSzPts val="4400"/>
              <a:buNone/>
            </a:pPr>
            <a:r>
              <a:rPr lang="en-US" sz="4400"/>
              <a:t>Focusing on U.S. Constitutional </a:t>
            </a:r>
            <a:endParaRPr/>
          </a:p>
          <a:p>
            <a:pPr marL="0" lvl="0" indent="0" algn="ctr" rtl="0">
              <a:spcBef>
                <a:spcPts val="880"/>
              </a:spcBef>
              <a:spcAft>
                <a:spcPts val="0"/>
              </a:spcAft>
              <a:buClr>
                <a:schemeClr val="lt1"/>
              </a:buClr>
              <a:buSzPts val="4400"/>
              <a:buNone/>
            </a:pPr>
            <a:r>
              <a:rPr lang="en-US" sz="4400"/>
              <a:t>Mandates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Article I, Clause 8, Section 8</a:t>
            </a:r>
            <a:endParaRPr/>
          </a:p>
        </p:txBody>
      </p:sp>
      <p:sp>
        <p:nvSpPr>
          <p:cNvPr id="294" name="Google Shape;294;p44"/>
          <p:cNvSpPr txBox="1">
            <a:spLocks noGrp="1"/>
          </p:cNvSpPr>
          <p:nvPr>
            <p:ph type="body" idx="1"/>
          </p:nvPr>
        </p:nvSpPr>
        <p:spPr>
          <a:xfrm>
            <a:off x="457200" y="1600200"/>
            <a:ext cx="8229600" cy="498316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800"/>
              <a:buChar char="•"/>
            </a:pPr>
            <a:r>
              <a:rPr lang="en-US" sz="3800"/>
              <a:t>Congress shall have the power :</a:t>
            </a:r>
            <a:endParaRPr/>
          </a:p>
          <a:p>
            <a:pPr marL="742950" lvl="1" indent="-285750" algn="l" rtl="0">
              <a:spcBef>
                <a:spcPts val="680"/>
              </a:spcBef>
              <a:spcAft>
                <a:spcPts val="0"/>
              </a:spcAft>
              <a:buClr>
                <a:schemeClr val="lt1"/>
              </a:buClr>
              <a:buSzPts val="3400"/>
              <a:buChar char="–"/>
            </a:pPr>
            <a:r>
              <a:rPr lang="en-US" sz="3400" i="1"/>
              <a:t>To </a:t>
            </a:r>
            <a:r>
              <a:rPr lang="en-US" sz="3400" b="1" i="1" u="sng"/>
              <a:t>promote the Progress of Science (thought) and useful Arts (technology)</a:t>
            </a:r>
            <a:r>
              <a:rPr lang="en-US" sz="3400" i="1"/>
              <a:t>, by securing </a:t>
            </a:r>
            <a:r>
              <a:rPr lang="en-US" sz="3400" b="1" i="1" u="sng"/>
              <a:t>for limited Times </a:t>
            </a:r>
            <a:r>
              <a:rPr lang="en-US" sz="3400" i="1"/>
              <a:t>to Authors and Inventors the </a:t>
            </a:r>
            <a:r>
              <a:rPr lang="en-US" sz="3400" b="1" i="1" u="sng"/>
              <a:t>exclusive Right to their respective Writings and Discoveries (monopoly) </a:t>
            </a:r>
            <a:endParaRPr/>
          </a:p>
          <a:p>
            <a:pPr marL="742950" lvl="1" indent="-285750" algn="l" rtl="0">
              <a:spcBef>
                <a:spcPts val="680"/>
              </a:spcBef>
              <a:spcAft>
                <a:spcPts val="0"/>
              </a:spcAft>
              <a:buClr>
                <a:schemeClr val="lt1"/>
              </a:buClr>
              <a:buSzPts val="3400"/>
              <a:buChar char="–"/>
            </a:pPr>
            <a:r>
              <a:rPr lang="en-US" sz="3400" b="1" i="1"/>
              <a:t>MONOPOLY! Huge business advantage</a:t>
            </a:r>
            <a:endParaRPr sz="3400" i="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45"/>
          <p:cNvPicPr preferRelativeResize="0"/>
          <p:nvPr/>
        </p:nvPicPr>
        <p:blipFill rotWithShape="1">
          <a:blip r:embed="rId3">
            <a:alphaModFix amt="65000"/>
          </a:blip>
          <a:srcRect/>
          <a:stretch/>
        </p:blipFill>
        <p:spPr>
          <a:xfrm>
            <a:off x="457199" y="590808"/>
            <a:ext cx="8044249" cy="5353082"/>
          </a:xfrm>
          <a:prstGeom prst="rect">
            <a:avLst/>
          </a:prstGeom>
          <a:noFill/>
          <a:ln>
            <a:noFill/>
          </a:ln>
        </p:spPr>
      </p:pic>
      <p:sp>
        <p:nvSpPr>
          <p:cNvPr id="300" name="Google Shape;300;p45"/>
          <p:cNvSpPr txBox="1">
            <a:spLocks noGrp="1"/>
          </p:cNvSpPr>
          <p:nvPr>
            <p:ph type="title"/>
          </p:nvPr>
        </p:nvSpPr>
        <p:spPr>
          <a:xfrm>
            <a:off x="457200" y="274638"/>
            <a:ext cx="8229600" cy="528054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Limited Monopolies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txBox="1">
            <a:spLocks noGrp="1"/>
          </p:cNvSpPr>
          <p:nvPr>
            <p:ph type="title"/>
          </p:nvPr>
        </p:nvSpPr>
        <p:spPr>
          <a:xfrm>
            <a:off x="457200" y="274638"/>
            <a:ext cx="8229600" cy="565088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For Writings (~copyright) and Discoveries (~patents)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457200" y="3175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Copyrights and Patents</a:t>
            </a:r>
            <a:endParaRPr/>
          </a:p>
        </p:txBody>
      </p:sp>
      <p:sp>
        <p:nvSpPr>
          <p:cNvPr id="311" name="Google Shape;311;p47"/>
          <p:cNvSpPr txBox="1">
            <a:spLocks noGrp="1"/>
          </p:cNvSpPr>
          <p:nvPr>
            <p:ph type="body" idx="1"/>
          </p:nvPr>
        </p:nvSpPr>
        <p:spPr>
          <a:xfrm>
            <a:off x="457200" y="1174750"/>
            <a:ext cx="8229600" cy="495141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3800"/>
              <a:buChar char="•"/>
            </a:pPr>
            <a:r>
              <a:rPr lang="en-US" sz="3800"/>
              <a:t>The Constitutional mandate therefore must be that protections and laws will promote or </a:t>
            </a:r>
            <a:r>
              <a:rPr lang="en-US" sz="3800" b="1" u="sng"/>
              <a:t>further promote </a:t>
            </a:r>
            <a:r>
              <a:rPr lang="en-US" sz="3800"/>
              <a:t>the sciences and the arts</a:t>
            </a:r>
            <a:endParaRPr/>
          </a:p>
          <a:p>
            <a:pPr marL="342900" lvl="0" indent="-101600" algn="l" rtl="0">
              <a:spcBef>
                <a:spcPts val="760"/>
              </a:spcBef>
              <a:spcAft>
                <a:spcPts val="0"/>
              </a:spcAft>
              <a:buClr>
                <a:schemeClr val="lt1"/>
              </a:buClr>
              <a:buSzPts val="3800"/>
              <a:buNone/>
            </a:pPr>
            <a:endParaRPr sz="3800"/>
          </a:p>
          <a:p>
            <a:pPr marL="342900" lvl="0" indent="-342900" algn="l" rtl="0">
              <a:spcBef>
                <a:spcPts val="760"/>
              </a:spcBef>
              <a:spcAft>
                <a:spcPts val="0"/>
              </a:spcAft>
              <a:buClr>
                <a:schemeClr val="lt1"/>
              </a:buClr>
              <a:buSzPts val="3800"/>
              <a:buChar char="•"/>
            </a:pPr>
            <a:r>
              <a:rPr lang="en-US" sz="3800"/>
              <a:t>If they are for justice, fairness or protection, or any other rationale, the constitutional mandate is compromised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8"/>
          <p:cNvSpPr txBox="1">
            <a:spLocks noGrp="1"/>
          </p:cNvSpPr>
          <p:nvPr>
            <p:ph type="title"/>
          </p:nvPr>
        </p:nvSpPr>
        <p:spPr>
          <a:xfrm>
            <a:off x="457200" y="274637"/>
            <a:ext cx="8229600" cy="304706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Trademarks</a:t>
            </a:r>
            <a:endParaRPr/>
          </a:p>
        </p:txBody>
      </p:sp>
      <p:pic>
        <p:nvPicPr>
          <p:cNvPr id="317" name="Google Shape;317;p48"/>
          <p:cNvPicPr preferRelativeResize="0"/>
          <p:nvPr/>
        </p:nvPicPr>
        <p:blipFill rotWithShape="1">
          <a:blip r:embed="rId3">
            <a:alphaModFix/>
          </a:blip>
          <a:srcRect/>
          <a:stretch/>
        </p:blipFill>
        <p:spPr>
          <a:xfrm>
            <a:off x="1942323" y="2386805"/>
            <a:ext cx="5242248" cy="348847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U.S. Commerce Clause</a:t>
            </a:r>
            <a:endParaRPr/>
          </a:p>
        </p:txBody>
      </p:sp>
      <p:sp>
        <p:nvSpPr>
          <p:cNvPr id="324" name="Google Shape;324;p49"/>
          <p:cNvSpPr txBox="1">
            <a:spLocks noGrp="1"/>
          </p:cNvSpPr>
          <p:nvPr>
            <p:ph type="body" idx="1"/>
          </p:nvPr>
        </p:nvSpPr>
        <p:spPr>
          <a:xfrm>
            <a:off x="457199" y="1600200"/>
            <a:ext cx="8510337" cy="4983162"/>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lt1"/>
              </a:buClr>
              <a:buSzPct val="100000"/>
              <a:buChar char="•"/>
            </a:pPr>
            <a:r>
              <a:rPr lang="en-US" sz="4000"/>
              <a:t>Article I, Section 8, Clause 3:</a:t>
            </a:r>
            <a:endParaRPr/>
          </a:p>
          <a:p>
            <a:pPr marL="342900" lvl="0" indent="-342900" algn="l" rtl="0">
              <a:spcBef>
                <a:spcPts val="740"/>
              </a:spcBef>
              <a:spcAft>
                <a:spcPts val="0"/>
              </a:spcAft>
              <a:buClr>
                <a:schemeClr val="lt1"/>
              </a:buClr>
              <a:buSzPct val="100000"/>
              <a:buChar char="•"/>
            </a:pPr>
            <a:r>
              <a:rPr lang="en-US" sz="4000"/>
              <a:t>Gives Congress the power…</a:t>
            </a:r>
            <a:endParaRPr/>
          </a:p>
          <a:p>
            <a:pPr marL="742950" lvl="1" indent="-285750" algn="l" rtl="0">
              <a:spcBef>
                <a:spcPts val="740"/>
              </a:spcBef>
              <a:spcAft>
                <a:spcPts val="0"/>
              </a:spcAft>
              <a:buClr>
                <a:schemeClr val="lt1"/>
              </a:buClr>
              <a:buSzPct val="100000"/>
              <a:buChar char="–"/>
            </a:pPr>
            <a:r>
              <a:rPr lang="en-US" sz="4000" i="1"/>
              <a:t>“to regulate commerce with foreign nations, and </a:t>
            </a:r>
            <a:r>
              <a:rPr lang="en-US" sz="4000" b="1" i="1"/>
              <a:t>among the several states</a:t>
            </a:r>
            <a:r>
              <a:rPr lang="en-US" sz="4000" i="1"/>
              <a:t>, and with the Indian tribes.”</a:t>
            </a:r>
            <a:endParaRPr/>
          </a:p>
          <a:p>
            <a:pPr marL="1143000" lvl="2" indent="-228600" algn="l" rtl="0">
              <a:spcBef>
                <a:spcPts val="666"/>
              </a:spcBef>
              <a:spcAft>
                <a:spcPts val="0"/>
              </a:spcAft>
              <a:buClr>
                <a:schemeClr val="lt1"/>
              </a:buClr>
              <a:buSzPct val="100000"/>
              <a:buChar char="•"/>
            </a:pPr>
            <a:r>
              <a:rPr lang="en-US" sz="3600" i="1"/>
              <a:t>Are Indian (Native American) tribes distinct from U.S. law?</a:t>
            </a:r>
            <a:endParaRPr/>
          </a:p>
          <a:p>
            <a:pPr marL="1143000" lvl="2" indent="-228600" algn="l" rtl="0">
              <a:spcBef>
                <a:spcPts val="666"/>
              </a:spcBef>
              <a:spcAft>
                <a:spcPts val="0"/>
              </a:spcAft>
              <a:buClr>
                <a:schemeClr val="lt1"/>
              </a:buClr>
              <a:buSzPct val="100000"/>
              <a:buChar char="•"/>
            </a:pPr>
            <a:r>
              <a:rPr lang="en-US" sz="3600" i="1"/>
              <a:t>Casinos, Cigarette sales, etc on Native American lands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The phenomenon of Trademark Genericide</a:t>
            </a:r>
            <a:endParaRPr/>
          </a:p>
        </p:txBody>
      </p:sp>
      <p:sp>
        <p:nvSpPr>
          <p:cNvPr id="331" name="Google Shape;331;p5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lnSpcReduction="10000"/>
          </a:bodyPr>
          <a:lstStyle/>
          <a:p>
            <a:pPr marL="0" lvl="0" indent="0" algn="l" rtl="0">
              <a:spcBef>
                <a:spcPts val="360"/>
              </a:spcBef>
              <a:spcAft>
                <a:spcPts val="0"/>
              </a:spcAft>
              <a:buNone/>
            </a:pPr>
            <a:r>
              <a:rPr lang="en-US"/>
              <a:t>Genericide: Overuse of a Trademark</a:t>
            </a:r>
            <a:endParaRPr/>
          </a:p>
          <a:p>
            <a:pPr marL="457200" lvl="0" indent="-342900" algn="l" rtl="0">
              <a:spcBef>
                <a:spcPts val="360"/>
              </a:spcBef>
              <a:spcAft>
                <a:spcPts val="0"/>
              </a:spcAft>
              <a:buSzPts val="1800"/>
              <a:buAutoNum type="arabicPeriod"/>
            </a:pPr>
            <a:r>
              <a:rPr lang="en-US"/>
              <a:t>Escalator</a:t>
            </a:r>
            <a:endParaRPr/>
          </a:p>
          <a:p>
            <a:pPr marL="457200" lvl="0" indent="-342900" algn="l" rtl="0">
              <a:spcBef>
                <a:spcPts val="0"/>
              </a:spcBef>
              <a:spcAft>
                <a:spcPts val="0"/>
              </a:spcAft>
              <a:buSzPts val="1800"/>
              <a:buAutoNum type="arabicPeriod"/>
            </a:pPr>
            <a:r>
              <a:rPr lang="en-US"/>
              <a:t>Elevator</a:t>
            </a:r>
            <a:endParaRPr/>
          </a:p>
          <a:p>
            <a:pPr marL="457200" lvl="0" indent="-342900" algn="l" rtl="0">
              <a:spcBef>
                <a:spcPts val="0"/>
              </a:spcBef>
              <a:spcAft>
                <a:spcPts val="0"/>
              </a:spcAft>
              <a:buSzPts val="1800"/>
              <a:buAutoNum type="arabicPeriod"/>
            </a:pPr>
            <a:r>
              <a:rPr lang="en-US"/>
              <a:t>Zipper</a:t>
            </a:r>
            <a:endParaRPr/>
          </a:p>
          <a:p>
            <a:pPr marL="0" lvl="0" indent="0" algn="l" rtl="0">
              <a:spcBef>
                <a:spcPts val="360"/>
              </a:spcBef>
              <a:spcAft>
                <a:spcPts val="0"/>
              </a:spcAft>
              <a:buNone/>
            </a:pPr>
            <a:r>
              <a:rPr lang="en-US"/>
              <a:t>Close?</a:t>
            </a:r>
            <a:endParaRPr/>
          </a:p>
          <a:p>
            <a:pPr marL="457200" lvl="0" indent="-342900" algn="l" rtl="0">
              <a:spcBef>
                <a:spcPts val="360"/>
              </a:spcBef>
              <a:spcAft>
                <a:spcPts val="0"/>
              </a:spcAft>
              <a:buSzPts val="1800"/>
              <a:buAutoNum type="arabicPeriod"/>
            </a:pPr>
            <a:r>
              <a:rPr lang="en-US"/>
              <a:t>Google?</a:t>
            </a:r>
            <a:endParaRPr/>
          </a:p>
          <a:p>
            <a:pPr marL="457200" lvl="0" indent="-342900" algn="l" rtl="0">
              <a:spcBef>
                <a:spcPts val="0"/>
              </a:spcBef>
              <a:spcAft>
                <a:spcPts val="0"/>
              </a:spcAft>
              <a:buSzPts val="1800"/>
              <a:buAutoNum type="arabicPeriod"/>
            </a:pPr>
            <a:r>
              <a:rPr lang="en-US"/>
              <a:t>Xerox? </a:t>
            </a:r>
            <a:endParaRPr/>
          </a:p>
          <a:p>
            <a:pPr marL="457200" lvl="0" indent="-342900" algn="l" rtl="0">
              <a:spcBef>
                <a:spcPts val="0"/>
              </a:spcBef>
              <a:spcAft>
                <a:spcPts val="0"/>
              </a:spcAft>
              <a:buSzPts val="1800"/>
              <a:buAutoNum type="arabicPeriod"/>
            </a:pPr>
            <a:r>
              <a:rPr lang="en-US"/>
              <a:t>Velcro?</a:t>
            </a:r>
            <a:endParaRPr/>
          </a:p>
          <a:p>
            <a:pPr marL="457200" lvl="0" indent="-342900" algn="l" rtl="0">
              <a:spcBef>
                <a:spcPts val="0"/>
              </a:spcBef>
              <a:spcAft>
                <a:spcPts val="0"/>
              </a:spcAft>
              <a:buSzPts val="1800"/>
              <a:buAutoNum type="arabicPeriod"/>
            </a:pPr>
            <a:r>
              <a:rPr lang="en-US"/>
              <a:t>Video -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1"/>
          <p:cNvSpPr txBox="1">
            <a:spLocks noGrp="1"/>
          </p:cNvSpPr>
          <p:nvPr>
            <p:ph type="title"/>
          </p:nvPr>
        </p:nvSpPr>
        <p:spPr>
          <a:xfrm>
            <a:off x="457200" y="274637"/>
            <a:ext cx="8229600" cy="538635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Trade Secrets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Calibri"/>
              <a:buNone/>
            </a:pPr>
            <a:r>
              <a:rPr lang="en-US"/>
              <a:t>        Class Structure</a:t>
            </a:r>
            <a:endParaRPr/>
          </a:p>
        </p:txBody>
      </p:sp>
      <p:sp>
        <p:nvSpPr>
          <p:cNvPr id="108" name="Google Shape;108;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04800" algn="l" rtl="0">
              <a:spcBef>
                <a:spcPts val="0"/>
              </a:spcBef>
              <a:spcAft>
                <a:spcPts val="0"/>
              </a:spcAft>
              <a:buClr>
                <a:schemeClr val="lt1"/>
              </a:buClr>
              <a:buSzPct val="100000"/>
              <a:buChar char="•"/>
            </a:pPr>
            <a:r>
              <a:rPr lang="en-US" sz="4000"/>
              <a:t>Discussion, Question-Answer</a:t>
            </a:r>
            <a:endParaRPr/>
          </a:p>
          <a:p>
            <a:pPr marL="742950" lvl="1" indent="-251460" algn="l" rtl="0">
              <a:spcBef>
                <a:spcPts val="720"/>
              </a:spcBef>
              <a:spcAft>
                <a:spcPts val="0"/>
              </a:spcAft>
              <a:buClr>
                <a:schemeClr val="lt1"/>
              </a:buClr>
              <a:buSzPct val="100000"/>
              <a:buChar char="–"/>
            </a:pPr>
            <a:r>
              <a:rPr lang="en-US" sz="3600"/>
              <a:t>Gentler Socratic Method</a:t>
            </a:r>
            <a:endParaRPr/>
          </a:p>
          <a:p>
            <a:pPr marL="742950" lvl="1" indent="-251460" algn="l" rtl="0">
              <a:spcBef>
                <a:spcPts val="720"/>
              </a:spcBef>
              <a:spcAft>
                <a:spcPts val="0"/>
              </a:spcAft>
              <a:buClr>
                <a:schemeClr val="lt1"/>
              </a:buClr>
              <a:buSzPct val="100000"/>
              <a:buChar char="–"/>
            </a:pPr>
            <a:r>
              <a:rPr lang="en-US" sz="3600"/>
              <a:t>Education as negative commodity</a:t>
            </a:r>
            <a:endParaRPr sz="3600"/>
          </a:p>
          <a:p>
            <a:pPr marL="1143000" lvl="2" indent="-308610" algn="l" rtl="0">
              <a:spcBef>
                <a:spcPts val="720"/>
              </a:spcBef>
              <a:spcAft>
                <a:spcPts val="0"/>
              </a:spcAft>
              <a:buSzPct val="100000"/>
              <a:buChar char="•"/>
            </a:pPr>
            <a:r>
              <a:rPr lang="en-US" sz="3600"/>
              <a:t>Once you buy it, you are happy to get less! </a:t>
            </a:r>
            <a:endParaRPr sz="3600"/>
          </a:p>
          <a:p>
            <a:pPr marL="342900" lvl="0" indent="-304800" algn="l" rtl="0">
              <a:spcBef>
                <a:spcPts val="800"/>
              </a:spcBef>
              <a:spcAft>
                <a:spcPts val="0"/>
              </a:spcAft>
              <a:buClr>
                <a:schemeClr val="lt1"/>
              </a:buClr>
              <a:buSzPct val="100000"/>
              <a:buChar char="•"/>
            </a:pPr>
            <a:r>
              <a:rPr lang="en-US" sz="4000"/>
              <a:t>Revisions, focused repetition is key to retention</a:t>
            </a:r>
            <a:endParaRPr/>
          </a:p>
          <a:p>
            <a:pPr marL="342900" lvl="0" indent="-304800" algn="l" rtl="0">
              <a:spcBef>
                <a:spcPts val="800"/>
              </a:spcBef>
              <a:spcAft>
                <a:spcPts val="0"/>
              </a:spcAft>
              <a:buClr>
                <a:schemeClr val="lt1"/>
              </a:buClr>
              <a:buSzPct val="100000"/>
              <a:buChar char="•"/>
            </a:pPr>
            <a:r>
              <a:rPr lang="en-US" sz="4000"/>
              <a:t>Occasional small group discussions</a:t>
            </a:r>
            <a:endParaRPr sz="4000"/>
          </a:p>
          <a:p>
            <a:pPr marL="342900" lvl="0" indent="-304800" algn="l" rtl="0">
              <a:spcBef>
                <a:spcPts val="800"/>
              </a:spcBef>
              <a:spcAft>
                <a:spcPts val="0"/>
              </a:spcAft>
              <a:buSzPct val="100000"/>
              <a:buChar char="•"/>
            </a:pPr>
            <a:r>
              <a:rPr lang="en-US" sz="4000"/>
              <a:t>And we will also - mercifully - take a pause  at the hour (: </a:t>
            </a:r>
            <a:endParaRPr sz="4000"/>
          </a:p>
        </p:txBody>
      </p:sp>
      <p:pic>
        <p:nvPicPr>
          <p:cNvPr id="109" name="Google Shape;109;p16"/>
          <p:cNvPicPr preferRelativeResize="0"/>
          <p:nvPr/>
        </p:nvPicPr>
        <p:blipFill rotWithShape="1">
          <a:blip r:embed="rId3">
            <a:alphaModFix/>
          </a:blip>
          <a:srcRect/>
          <a:stretch/>
        </p:blipFill>
        <p:spPr>
          <a:xfrm>
            <a:off x="6590371" y="274638"/>
            <a:ext cx="2364058" cy="157317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2"/>
          <p:cNvSpPr txBox="1">
            <a:spLocks noGrp="1"/>
          </p:cNvSpPr>
          <p:nvPr>
            <p:ph type="title"/>
          </p:nvPr>
        </p:nvSpPr>
        <p:spPr>
          <a:xfrm>
            <a:off x="457200" y="274637"/>
            <a:ext cx="8229600" cy="506891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Commerce Law? </a:t>
            </a:r>
            <a:br>
              <a:rPr lang="en-US"/>
            </a:br>
            <a:r>
              <a:rPr lang="en-US" sz="3200" i="1"/>
              <a:t>“to regulate commerce with foreign nations, and among the several states, and with the Indian tribes.”</a:t>
            </a:r>
            <a:br>
              <a:rPr lang="en-US" sz="3200" i="1"/>
            </a:br>
            <a:br>
              <a:rPr lang="en-US" sz="3200"/>
            </a:br>
            <a:r>
              <a:rPr lang="en-US"/>
              <a:t>Constitutional Mandate?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88900" algn="l" rtl="0">
              <a:spcBef>
                <a:spcPts val="0"/>
              </a:spcBef>
              <a:spcAft>
                <a:spcPts val="0"/>
              </a:spcAft>
              <a:buClr>
                <a:schemeClr val="lt1"/>
              </a:buClr>
              <a:buSzPts val="4000"/>
              <a:buNone/>
            </a:pPr>
            <a:endParaRPr sz="4000"/>
          </a:p>
          <a:p>
            <a:pPr marL="342900" lvl="0" indent="-88900" algn="l" rtl="0">
              <a:spcBef>
                <a:spcPts val="800"/>
              </a:spcBef>
              <a:spcAft>
                <a:spcPts val="0"/>
              </a:spcAft>
              <a:buClr>
                <a:schemeClr val="lt1"/>
              </a:buClr>
              <a:buSzPts val="4000"/>
              <a:buNone/>
            </a:pPr>
            <a:endParaRPr sz="4000"/>
          </a:p>
          <a:p>
            <a:pPr marL="342900" lvl="0" indent="-323850" algn="l" rtl="0">
              <a:spcBef>
                <a:spcPts val="800"/>
              </a:spcBef>
              <a:spcAft>
                <a:spcPts val="0"/>
              </a:spcAft>
              <a:buClr>
                <a:schemeClr val="lt1"/>
              </a:buClr>
              <a:buSzPts val="3700"/>
              <a:buChar char="•"/>
            </a:pPr>
            <a:r>
              <a:rPr lang="en-US" sz="3700"/>
              <a:t>Made federal law, model act in 2016, Individual State laws, modeled after </a:t>
            </a:r>
            <a:r>
              <a:rPr lang="en-US" sz="3700" b="1" u="sng"/>
              <a:t>Uniform Trade Secrets Act (UTSA)</a:t>
            </a:r>
            <a:endParaRPr sz="2900" b="1" u="sng"/>
          </a:p>
        </p:txBody>
      </p:sp>
      <p:pic>
        <p:nvPicPr>
          <p:cNvPr id="348" name="Google Shape;348;p53"/>
          <p:cNvPicPr preferRelativeResize="0"/>
          <p:nvPr/>
        </p:nvPicPr>
        <p:blipFill rotWithShape="1">
          <a:blip r:embed="rId3">
            <a:alphaModFix/>
          </a:blip>
          <a:srcRect/>
          <a:stretch/>
        </p:blipFill>
        <p:spPr>
          <a:xfrm>
            <a:off x="3067050" y="221457"/>
            <a:ext cx="3009900" cy="2692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Famous Trade Secrets – </a:t>
            </a:r>
            <a:br>
              <a:rPr lang="en-US"/>
            </a:br>
            <a:r>
              <a:rPr lang="en-US"/>
              <a:t>a business decision/gamble</a:t>
            </a:r>
            <a:endParaRPr/>
          </a:p>
        </p:txBody>
      </p:sp>
      <p:sp>
        <p:nvSpPr>
          <p:cNvPr id="354" name="Google Shape;354;p5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Coca Cola Recipe</a:t>
            </a:r>
            <a:endParaRPr/>
          </a:p>
          <a:p>
            <a:pPr marL="342900" lvl="0" indent="-342900" algn="l" rtl="0">
              <a:spcBef>
                <a:spcPts val="800"/>
              </a:spcBef>
              <a:spcAft>
                <a:spcPts val="0"/>
              </a:spcAft>
              <a:buClr>
                <a:schemeClr val="lt1"/>
              </a:buClr>
              <a:buSzPts val="4000"/>
              <a:buChar char="•"/>
            </a:pPr>
            <a:r>
              <a:rPr lang="en-US" sz="4000"/>
              <a:t>Google’s algorithm</a:t>
            </a:r>
            <a:endParaRPr/>
          </a:p>
          <a:p>
            <a:pPr marL="342900" lvl="0" indent="-342900" algn="l" rtl="0">
              <a:spcBef>
                <a:spcPts val="800"/>
              </a:spcBef>
              <a:spcAft>
                <a:spcPts val="0"/>
              </a:spcAft>
              <a:buClr>
                <a:schemeClr val="lt1"/>
              </a:buClr>
              <a:buSzPts val="4000"/>
              <a:buChar char="•"/>
            </a:pPr>
            <a:r>
              <a:rPr lang="en-US" sz="4000"/>
              <a:t>Thomas English Muffins</a:t>
            </a:r>
            <a:endParaRPr/>
          </a:p>
          <a:p>
            <a:pPr marL="342900" lvl="0" indent="-88900" algn="l" rtl="0">
              <a:spcBef>
                <a:spcPts val="800"/>
              </a:spcBef>
              <a:spcAft>
                <a:spcPts val="0"/>
              </a:spcAft>
              <a:buClr>
                <a:schemeClr val="lt1"/>
              </a:buClr>
              <a:buSzPts val="4000"/>
              <a:buNone/>
            </a:pPr>
            <a:endParaRPr sz="4000"/>
          </a:p>
          <a:p>
            <a:pPr marL="342900" lvl="0" indent="-88900" algn="l" rtl="0">
              <a:spcBef>
                <a:spcPts val="800"/>
              </a:spcBef>
              <a:spcAft>
                <a:spcPts val="0"/>
              </a:spcAft>
              <a:buClr>
                <a:schemeClr val="lt1"/>
              </a:buClr>
              <a:buSzPts val="4000"/>
              <a:buNone/>
            </a:pPr>
            <a:endParaRPr sz="4000"/>
          </a:p>
          <a:p>
            <a:pPr marL="342900" lvl="0" indent="-342900" algn="l" rtl="0">
              <a:spcBef>
                <a:spcPts val="800"/>
              </a:spcBef>
              <a:spcAft>
                <a:spcPts val="0"/>
              </a:spcAft>
              <a:buClr>
                <a:schemeClr val="lt1"/>
              </a:buClr>
              <a:buSzPts val="4000"/>
              <a:buChar char="•"/>
            </a:pPr>
            <a:r>
              <a:rPr lang="en-US" sz="4000"/>
              <a:t>Why Trade Secrets and Not Patents? </a:t>
            </a:r>
            <a:endParaRPr/>
          </a:p>
          <a:p>
            <a:pPr marL="342900" lvl="0" indent="-139700" algn="l" rtl="0">
              <a:spcBef>
                <a:spcPts val="640"/>
              </a:spcBef>
              <a:spcAft>
                <a:spcPts val="0"/>
              </a:spcAft>
              <a:buClr>
                <a:schemeClr val="lt1"/>
              </a:buClr>
              <a:buSzPts val="3200"/>
              <a:buNone/>
            </a:pPr>
            <a:endParaRPr/>
          </a:p>
        </p:txBody>
      </p:sp>
      <p:pic>
        <p:nvPicPr>
          <p:cNvPr id="355" name="Google Shape;355;p54"/>
          <p:cNvPicPr preferRelativeResize="0"/>
          <p:nvPr/>
        </p:nvPicPr>
        <p:blipFill rotWithShape="1">
          <a:blip r:embed="rId3">
            <a:alphaModFix/>
          </a:blip>
          <a:srcRect/>
          <a:stretch/>
        </p:blipFill>
        <p:spPr>
          <a:xfrm>
            <a:off x="4572000" y="1417638"/>
            <a:ext cx="841942" cy="838200"/>
          </a:xfrm>
          <a:prstGeom prst="rect">
            <a:avLst/>
          </a:prstGeom>
          <a:noFill/>
          <a:ln>
            <a:noFill/>
          </a:ln>
        </p:spPr>
      </p:pic>
      <p:pic>
        <p:nvPicPr>
          <p:cNvPr id="356" name="Google Shape;356;p54"/>
          <p:cNvPicPr preferRelativeResize="0"/>
          <p:nvPr/>
        </p:nvPicPr>
        <p:blipFill rotWithShape="1">
          <a:blip r:embed="rId4">
            <a:alphaModFix/>
          </a:blip>
          <a:srcRect/>
          <a:stretch/>
        </p:blipFill>
        <p:spPr>
          <a:xfrm>
            <a:off x="3470842" y="3763962"/>
            <a:ext cx="3886200" cy="120472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5"/>
          <p:cNvSpPr txBox="1">
            <a:spLocks noGrp="1"/>
          </p:cNvSpPr>
          <p:nvPr>
            <p:ph type="title"/>
          </p:nvPr>
        </p:nvSpPr>
        <p:spPr>
          <a:xfrm>
            <a:off x="457200" y="274637"/>
            <a:ext cx="8229600" cy="506891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FUNDAMENTAL </a:t>
            </a:r>
            <a:br>
              <a:rPr lang="en-US"/>
            </a:br>
            <a:r>
              <a:rPr lang="en-US"/>
              <a:t>RULES FOR IP</a:t>
            </a:r>
            <a:br>
              <a:rPr lang="en-US"/>
            </a:b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6"/>
          <p:cNvSpPr txBox="1">
            <a:spLocks noGrp="1"/>
          </p:cNvSpPr>
          <p:nvPr>
            <p:ph type="title"/>
          </p:nvPr>
        </p:nvSpPr>
        <p:spPr>
          <a:xfrm>
            <a:off x="457200" y="274638"/>
            <a:ext cx="8229600" cy="557152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US Patent: </a:t>
            </a:r>
            <a:br>
              <a:rPr lang="en-US"/>
            </a:br>
            <a:r>
              <a:rPr lang="en-US"/>
              <a:t>Elements</a:t>
            </a:r>
            <a:br>
              <a:rPr lang="en-US"/>
            </a:br>
            <a:r>
              <a:rPr lang="en-US"/>
              <a:t>Importance for Business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First to File / First to Invent</a:t>
            </a:r>
            <a:endParaRPr/>
          </a:p>
        </p:txBody>
      </p:sp>
      <p:sp>
        <p:nvSpPr>
          <p:cNvPr id="372" name="Google Shape;372;p5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If your invention </a:t>
            </a:r>
            <a:r>
              <a:rPr lang="en-US" sz="4000" u="sng"/>
              <a:t>happened in 2011 </a:t>
            </a:r>
            <a:r>
              <a:rPr lang="en-US" sz="4000"/>
              <a:t>or after, you must be first to </a:t>
            </a:r>
            <a:r>
              <a:rPr lang="en-US" sz="4000" u="sng"/>
              <a:t>file</a:t>
            </a:r>
            <a:r>
              <a:rPr lang="en-US" sz="4000"/>
              <a:t> rather than first to </a:t>
            </a:r>
            <a:r>
              <a:rPr lang="en-US" sz="4000" u="sng"/>
              <a:t>invent</a:t>
            </a:r>
            <a:r>
              <a:rPr lang="en-US" sz="4000"/>
              <a:t>. </a:t>
            </a:r>
            <a:endParaRPr/>
          </a:p>
          <a:p>
            <a:pPr marL="742950" lvl="1" indent="-285750" algn="l" rtl="0">
              <a:spcBef>
                <a:spcPts val="720"/>
              </a:spcBef>
              <a:spcAft>
                <a:spcPts val="0"/>
              </a:spcAft>
              <a:buClr>
                <a:schemeClr val="lt1"/>
              </a:buClr>
              <a:buSzPts val="3600"/>
              <a:buChar char="–"/>
            </a:pPr>
            <a:r>
              <a:rPr lang="en-US" sz="3600"/>
              <a:t>America Invents Act</a:t>
            </a:r>
            <a:endParaRPr/>
          </a:p>
          <a:p>
            <a:pPr marL="342900" lvl="0" indent="-342900" algn="l" rtl="0">
              <a:spcBef>
                <a:spcPts val="800"/>
              </a:spcBef>
              <a:spcAft>
                <a:spcPts val="0"/>
              </a:spcAft>
              <a:buClr>
                <a:schemeClr val="lt1"/>
              </a:buClr>
              <a:buSzPts val="4000"/>
              <a:buChar char="•"/>
            </a:pPr>
            <a:r>
              <a:rPr lang="en-US" sz="4000"/>
              <a:t>What are the advantages of first to file? First to invent?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b="1"/>
              <a:t>§ 101 Patentable Subject Matter</a:t>
            </a:r>
            <a:endParaRPr/>
          </a:p>
        </p:txBody>
      </p:sp>
      <p:sp>
        <p:nvSpPr>
          <p:cNvPr id="378" name="Google Shape;378;p5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To be patent eligible subject matter, an invention must fall within one of the four statutory categories of acceptable subject matter:</a:t>
            </a:r>
            <a:endParaRPr/>
          </a:p>
          <a:p>
            <a:pPr marL="342900" lvl="0" indent="-342900" algn="l" rtl="0">
              <a:spcBef>
                <a:spcPts val="800"/>
              </a:spcBef>
              <a:spcAft>
                <a:spcPts val="0"/>
              </a:spcAft>
              <a:buClr>
                <a:schemeClr val="lt1"/>
              </a:buClr>
              <a:buSzPts val="4000"/>
              <a:buChar char="•"/>
            </a:pPr>
            <a:r>
              <a:rPr lang="en-US" sz="4000"/>
              <a:t>(1) process, (2) machine, (3) manufacture, or (4) composition of matter.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Computers</a:t>
            </a:r>
            <a:endParaRPr/>
          </a:p>
        </p:txBody>
      </p:sp>
      <p:sp>
        <p:nvSpPr>
          <p:cNvPr id="384" name="Google Shape;384;p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What if you wrote a computer program that allowed the variables to be input and gave you the correct output?  That’s a process no? </a:t>
            </a:r>
            <a:endParaRPr/>
          </a:p>
          <a:p>
            <a:pPr marL="342900" lvl="0" indent="0" algn="l" rtl="0">
              <a:spcBef>
                <a:spcPts val="0"/>
              </a:spcBef>
              <a:spcAft>
                <a:spcPts val="0"/>
              </a:spcAft>
              <a:buNone/>
            </a:pPr>
            <a:endParaRPr/>
          </a:p>
          <a:p>
            <a:pPr marL="342900" lvl="0" indent="-342900" algn="l" rtl="0">
              <a:spcBef>
                <a:spcPts val="640"/>
              </a:spcBef>
              <a:spcAft>
                <a:spcPts val="0"/>
              </a:spcAft>
              <a:buClr>
                <a:schemeClr val="lt1"/>
              </a:buClr>
              <a:buSzPts val="3200"/>
              <a:buChar char="•"/>
            </a:pPr>
            <a:r>
              <a:rPr lang="en-US"/>
              <a:t>What if that computer program were part of another patent you were petitioning? </a:t>
            </a:r>
            <a:endParaRPr/>
          </a:p>
          <a:p>
            <a:pPr marL="342900" lvl="0" indent="0" algn="l" rtl="0">
              <a:spcBef>
                <a:spcPts val="640"/>
              </a:spcBef>
              <a:spcAft>
                <a:spcPts val="0"/>
              </a:spcAft>
              <a:buNone/>
            </a:pPr>
            <a:endParaRPr/>
          </a:p>
          <a:p>
            <a:pPr marL="342900" lvl="0" indent="-342900" algn="l" rtl="0">
              <a:spcBef>
                <a:spcPts val="640"/>
              </a:spcBef>
              <a:spcAft>
                <a:spcPts val="0"/>
              </a:spcAft>
              <a:buClr>
                <a:schemeClr val="lt1"/>
              </a:buClr>
              <a:buSzPts val="3200"/>
              <a:buChar char="•"/>
            </a:pPr>
            <a:r>
              <a:rPr lang="en-US"/>
              <a:t>Could you make it a trade secret?  How? Why?</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§101 Patentable Subject Matter</a:t>
            </a:r>
            <a:endParaRPr/>
          </a:p>
        </p:txBody>
      </p:sp>
      <p:sp>
        <p:nvSpPr>
          <p:cNvPr id="390" name="Google Shape;390;p6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Clr>
                <a:schemeClr val="lt1"/>
              </a:buClr>
              <a:buSzPts val="4000"/>
              <a:buChar char="•"/>
            </a:pPr>
            <a:r>
              <a:rPr lang="en-US" sz="4000"/>
              <a:t>Second, it must not be directed to subject matter encompassing a judicially recognized exception: </a:t>
            </a:r>
            <a:endParaRPr/>
          </a:p>
          <a:p>
            <a:pPr marL="342900" lvl="0" indent="-342900" algn="l" rtl="0">
              <a:spcBef>
                <a:spcPts val="800"/>
              </a:spcBef>
              <a:spcAft>
                <a:spcPts val="0"/>
              </a:spcAft>
              <a:buClr>
                <a:schemeClr val="lt1"/>
              </a:buClr>
              <a:buSzPts val="4000"/>
              <a:buChar char="•"/>
            </a:pPr>
            <a:r>
              <a:rPr lang="en-US" sz="4000"/>
              <a:t>(1) laws of nature, (2) physical phenomena, and (3) abstract ideas.</a:t>
            </a:r>
            <a:endParaRPr sz="4000"/>
          </a:p>
          <a:p>
            <a:pPr marL="742950" lvl="1" indent="-425450" algn="l" rtl="0">
              <a:spcBef>
                <a:spcPts val="800"/>
              </a:spcBef>
              <a:spcAft>
                <a:spcPts val="0"/>
              </a:spcAft>
              <a:buSzPts val="4000"/>
              <a:buChar char="–"/>
            </a:pPr>
            <a:r>
              <a:rPr lang="en-US" sz="4000"/>
              <a:t>Could they alternatively function in some way as trade secrets? How? </a:t>
            </a:r>
            <a:endParaRPr sz="4000"/>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Physical Phenomena</a:t>
            </a:r>
            <a:endParaRPr/>
          </a:p>
        </p:txBody>
      </p:sp>
      <p:sp>
        <p:nvSpPr>
          <p:cNvPr id="397" name="Google Shape;397;p61"/>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US"/>
              <a:t>Earthquakes</a:t>
            </a:r>
            <a:endParaRPr/>
          </a:p>
          <a:p>
            <a:pPr marL="457200" lvl="0" indent="-342900" algn="l" rtl="0">
              <a:spcBef>
                <a:spcPts val="0"/>
              </a:spcBef>
              <a:spcAft>
                <a:spcPts val="0"/>
              </a:spcAft>
              <a:buSzPts val="1800"/>
              <a:buChar char="●"/>
            </a:pPr>
            <a:r>
              <a:rPr lang="en-US"/>
              <a:t>Plant Growth !</a:t>
            </a:r>
            <a:endParaRPr/>
          </a:p>
          <a:p>
            <a:pPr marL="457200" lvl="0" indent="-342900" algn="l" rtl="0">
              <a:spcBef>
                <a:spcPts val="0"/>
              </a:spcBef>
              <a:spcAft>
                <a:spcPts val="0"/>
              </a:spcAft>
              <a:buSzPts val="1800"/>
              <a:buChar char="●"/>
            </a:pPr>
            <a:r>
              <a:rPr lang="en-US"/>
              <a:t>Hurricanes</a:t>
            </a:r>
            <a:endParaRPr/>
          </a:p>
          <a:p>
            <a:pPr marL="457200" lvl="0" indent="-342900" algn="l" rtl="0">
              <a:spcBef>
                <a:spcPts val="0"/>
              </a:spcBef>
              <a:spcAft>
                <a:spcPts val="0"/>
              </a:spcAft>
              <a:buSzPts val="1800"/>
              <a:buChar char="●"/>
            </a:pPr>
            <a:r>
              <a:rPr lang="en-US"/>
              <a:t>Northern Lights - L’aurore boréale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457200" y="0"/>
            <a:ext cx="8229600" cy="333821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Introduction to Fundamentals of U.S. Intellectual Property</a:t>
            </a:r>
            <a:br>
              <a:rPr lang="en-US"/>
            </a:br>
            <a:endParaRPr/>
          </a:p>
        </p:txBody>
      </p:sp>
      <p:sp>
        <p:nvSpPr>
          <p:cNvPr id="115" name="Google Shape;115;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0000" lnSpcReduction="10000"/>
          </a:bodyPr>
          <a:lstStyle/>
          <a:p>
            <a:pPr marL="742950" lvl="1" indent="-107950" algn="l" rtl="0">
              <a:spcBef>
                <a:spcPts val="0"/>
              </a:spcBef>
              <a:spcAft>
                <a:spcPts val="0"/>
              </a:spcAft>
              <a:buClr>
                <a:schemeClr val="lt1"/>
              </a:buClr>
              <a:buSzPct val="100000"/>
              <a:buNone/>
            </a:pPr>
            <a:endParaRPr/>
          </a:p>
          <a:p>
            <a:pPr marL="742950" lvl="1" indent="-107950" algn="l" rtl="0">
              <a:spcBef>
                <a:spcPts val="560"/>
              </a:spcBef>
              <a:spcAft>
                <a:spcPts val="0"/>
              </a:spcAft>
              <a:buClr>
                <a:schemeClr val="lt1"/>
              </a:buClr>
              <a:buSzPct val="100000"/>
              <a:buNone/>
            </a:pPr>
            <a:endParaRPr/>
          </a:p>
          <a:p>
            <a:pPr marL="742950" lvl="1" indent="-213360" algn="l" rtl="0">
              <a:spcBef>
                <a:spcPts val="760"/>
              </a:spcBef>
              <a:spcAft>
                <a:spcPts val="0"/>
              </a:spcAft>
              <a:buClr>
                <a:schemeClr val="lt1"/>
              </a:buClr>
              <a:buSzPct val="100000"/>
              <a:buChar char="–"/>
            </a:pPr>
            <a:r>
              <a:rPr lang="en-US" sz="3800"/>
              <a:t>Patents</a:t>
            </a:r>
            <a:endParaRPr/>
          </a:p>
          <a:p>
            <a:pPr marL="742950" lvl="1" indent="-213360" algn="l" rtl="0">
              <a:spcBef>
                <a:spcPts val="760"/>
              </a:spcBef>
              <a:spcAft>
                <a:spcPts val="0"/>
              </a:spcAft>
              <a:buClr>
                <a:schemeClr val="lt1"/>
              </a:buClr>
              <a:buSzPct val="100000"/>
              <a:buChar char="–"/>
            </a:pPr>
            <a:r>
              <a:rPr lang="en-US" sz="3800"/>
              <a:t>Trademarks</a:t>
            </a:r>
            <a:endParaRPr/>
          </a:p>
          <a:p>
            <a:pPr marL="742950" lvl="1" indent="-213360" algn="l" rtl="0">
              <a:spcBef>
                <a:spcPts val="760"/>
              </a:spcBef>
              <a:spcAft>
                <a:spcPts val="0"/>
              </a:spcAft>
              <a:buClr>
                <a:schemeClr val="lt1"/>
              </a:buClr>
              <a:buSzPct val="100000"/>
              <a:buChar char="–"/>
            </a:pPr>
            <a:r>
              <a:rPr lang="en-US" sz="3800"/>
              <a:t>Copyright</a:t>
            </a:r>
            <a:endParaRPr/>
          </a:p>
          <a:p>
            <a:pPr marL="742950" lvl="1" indent="-213360" algn="l" rtl="0">
              <a:spcBef>
                <a:spcPts val="760"/>
              </a:spcBef>
              <a:spcAft>
                <a:spcPts val="0"/>
              </a:spcAft>
              <a:buClr>
                <a:schemeClr val="lt1"/>
              </a:buClr>
              <a:buSzPct val="100000"/>
              <a:buChar char="–"/>
            </a:pPr>
            <a:r>
              <a:rPr lang="en-US" sz="3800"/>
              <a:t>Trade Secrets (if time available)</a:t>
            </a:r>
            <a:endParaRPr sz="3800"/>
          </a:p>
          <a:p>
            <a:pPr marL="742950" lvl="1" indent="-213360" algn="l" rtl="0">
              <a:spcBef>
                <a:spcPts val="760"/>
              </a:spcBef>
              <a:spcAft>
                <a:spcPts val="0"/>
              </a:spcAft>
              <a:buSzPct val="100000"/>
              <a:buChar char="–"/>
            </a:pPr>
            <a:r>
              <a:rPr lang="en-US" sz="3800"/>
              <a:t>Geographical Indications</a:t>
            </a:r>
            <a:endParaRPr sz="3800"/>
          </a:p>
          <a:p>
            <a:pPr marL="742950" lvl="1" indent="-213360" algn="l" rtl="0">
              <a:spcBef>
                <a:spcPts val="760"/>
              </a:spcBef>
              <a:spcAft>
                <a:spcPts val="0"/>
              </a:spcAft>
              <a:buSzPct val="100000"/>
              <a:buChar char="–"/>
            </a:pPr>
            <a:r>
              <a:rPr lang="en-US" sz="3800"/>
              <a:t>Traditional Knowledge (TK), Traditional Cultural Expressions (TCE), &amp; paying back an entire culture</a:t>
            </a:r>
            <a:endParaRPr sz="3800"/>
          </a:p>
          <a:p>
            <a:pPr marL="342900" lvl="0" indent="-139700" algn="l" rtl="0">
              <a:spcBef>
                <a:spcPts val="640"/>
              </a:spcBef>
              <a:spcAft>
                <a:spcPts val="0"/>
              </a:spcAft>
              <a:buClr>
                <a:schemeClr val="lt1"/>
              </a:buClr>
              <a:buSzPct val="1000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Laws of Nature / Abstract Ideas</a:t>
            </a:r>
            <a:endParaRPr/>
          </a:p>
        </p:txBody>
      </p:sp>
      <p:sp>
        <p:nvSpPr>
          <p:cNvPr id="403" name="Google Shape;403;p6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Clr>
                <a:schemeClr val="lt1"/>
              </a:buClr>
              <a:buSzPts val="3200"/>
              <a:buChar char="•"/>
            </a:pPr>
            <a:r>
              <a:rPr lang="en-US"/>
              <a:t>Force = Mass * Acceleration? </a:t>
            </a:r>
            <a:endParaRPr/>
          </a:p>
          <a:p>
            <a:pPr marL="342900" lvl="0" indent="-342900" algn="l" rtl="0">
              <a:spcBef>
                <a:spcPts val="640"/>
              </a:spcBef>
              <a:spcAft>
                <a:spcPts val="0"/>
              </a:spcAft>
              <a:buClr>
                <a:schemeClr val="lt1"/>
              </a:buClr>
              <a:buSzPts val="3200"/>
              <a:buChar char="•"/>
            </a:pPr>
            <a:r>
              <a:rPr lang="en-US"/>
              <a:t>Pythagorean Theorem? A</a:t>
            </a:r>
            <a:r>
              <a:rPr lang="en-US" baseline="30000"/>
              <a:t>2</a:t>
            </a:r>
            <a:r>
              <a:rPr lang="en-US"/>
              <a:t> + B</a:t>
            </a:r>
            <a:r>
              <a:rPr lang="en-US" baseline="30000"/>
              <a:t>2</a:t>
            </a:r>
            <a:r>
              <a:rPr lang="en-US"/>
              <a:t> = C</a:t>
            </a:r>
            <a:r>
              <a:rPr lang="en-US" baseline="30000"/>
              <a:t>2</a:t>
            </a:r>
            <a:r>
              <a:rPr lang="en-US"/>
              <a:t>?</a:t>
            </a:r>
            <a:endParaRPr/>
          </a:p>
          <a:p>
            <a:pPr marL="342900" lvl="0" indent="-342900" algn="l" rtl="0">
              <a:spcBef>
                <a:spcPts val="640"/>
              </a:spcBef>
              <a:spcAft>
                <a:spcPts val="0"/>
              </a:spcAft>
              <a:buClr>
                <a:schemeClr val="lt1"/>
              </a:buClr>
              <a:buSzPts val="3200"/>
              <a:buChar char="•"/>
            </a:pPr>
            <a:r>
              <a:rPr lang="en-US"/>
              <a:t>E = MC</a:t>
            </a:r>
            <a:r>
              <a:rPr lang="en-US" baseline="30000"/>
              <a:t>2</a:t>
            </a:r>
            <a:r>
              <a:rPr lang="en-US"/>
              <a:t>?</a:t>
            </a:r>
            <a:endParaRPr/>
          </a:p>
          <a:p>
            <a:pPr marL="342900" lvl="0" indent="-342900" algn="l" rtl="0">
              <a:spcBef>
                <a:spcPts val="640"/>
              </a:spcBef>
              <a:spcAft>
                <a:spcPts val="0"/>
              </a:spcAft>
              <a:buClr>
                <a:schemeClr val="lt1"/>
              </a:buClr>
              <a:buSzPts val="3200"/>
              <a:buChar char="•"/>
            </a:pPr>
            <a:r>
              <a:rPr lang="en-US"/>
              <a:t>Justice? Peace? </a:t>
            </a:r>
            <a:endParaRPr/>
          </a:p>
          <a:p>
            <a:pPr marL="0" lvl="0" indent="0" algn="l" rtl="0">
              <a:spcBef>
                <a:spcPts val="640"/>
              </a:spcBef>
              <a:spcAft>
                <a:spcPts val="0"/>
              </a:spcAft>
              <a:buNone/>
            </a:pPr>
            <a:endParaRPr/>
          </a:p>
          <a:p>
            <a:pPr marL="0" lvl="0" indent="0" algn="l" rtl="0">
              <a:spcBef>
                <a:spcPts val="640"/>
              </a:spcBef>
              <a:spcAft>
                <a:spcPts val="0"/>
              </a:spcAft>
              <a:buNone/>
            </a:pPr>
            <a:endParaRPr/>
          </a:p>
          <a:p>
            <a:pPr marL="0" lvl="0" indent="0" algn="l" rtl="0">
              <a:spcBef>
                <a:spcPts val="640"/>
              </a:spcBef>
              <a:spcAft>
                <a:spcPts val="0"/>
              </a:spcAft>
              <a:buNone/>
            </a:pPr>
            <a:r>
              <a:rPr lang="en-US"/>
              <a:t>But - as Trade Secrets? </a:t>
            </a:r>
            <a:endParaRPr/>
          </a:p>
          <a:p>
            <a:pPr marL="342900" lvl="0" indent="-139700" algn="l" rtl="0">
              <a:spcBef>
                <a:spcPts val="640"/>
              </a:spcBef>
              <a:spcAft>
                <a:spcPts val="0"/>
              </a:spcAft>
              <a:buClr>
                <a:schemeClr val="lt1"/>
              </a:buClr>
              <a:buSzPts val="3200"/>
              <a:buNone/>
            </a:pPr>
            <a:endParaRPr baseline="30000"/>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Also USC 101 - Utility</a:t>
            </a:r>
            <a:endParaRPr/>
          </a:p>
        </p:txBody>
      </p:sp>
      <p:sp>
        <p:nvSpPr>
          <p:cNvPr id="410" name="Google Shape;410;p63"/>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sz="2600">
              <a:highlight>
                <a:schemeClr val="dk1"/>
              </a:highlight>
              <a:latin typeface="Arial"/>
              <a:ea typeface="Arial"/>
              <a:cs typeface="Arial"/>
              <a:sym typeface="Arial"/>
            </a:endParaRPr>
          </a:p>
          <a:p>
            <a:pPr marL="0" lvl="0" indent="0" algn="l" rtl="0">
              <a:spcBef>
                <a:spcPts val="360"/>
              </a:spcBef>
              <a:spcAft>
                <a:spcPts val="0"/>
              </a:spcAft>
              <a:buNone/>
            </a:pPr>
            <a:endParaRPr sz="2600">
              <a:highlight>
                <a:schemeClr val="dk1"/>
              </a:highlight>
              <a:latin typeface="Arial"/>
              <a:ea typeface="Arial"/>
              <a:cs typeface="Arial"/>
              <a:sym typeface="Arial"/>
            </a:endParaRPr>
          </a:p>
          <a:p>
            <a:pPr marL="0" lvl="0" indent="0" algn="l" rtl="0">
              <a:spcBef>
                <a:spcPts val="360"/>
              </a:spcBef>
              <a:spcAft>
                <a:spcPts val="0"/>
              </a:spcAft>
              <a:buNone/>
            </a:pPr>
            <a:r>
              <a:rPr lang="en-US" sz="2600">
                <a:highlight>
                  <a:schemeClr val="dk1"/>
                </a:highlight>
                <a:latin typeface="Arial"/>
                <a:ea typeface="Arial"/>
                <a:cs typeface="Arial"/>
                <a:sym typeface="Arial"/>
              </a:rPr>
              <a:t>The Office must examine each application to ensure compliance with the “useful invention” or utility requirement of 35 U.S.C. 101.</a:t>
            </a:r>
            <a:endParaRPr sz="2600">
              <a:highlight>
                <a:schemeClr val="dk1"/>
              </a:high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Utility USC 101</a:t>
            </a:r>
            <a:endParaRPr/>
          </a:p>
        </p:txBody>
      </p:sp>
      <p:sp>
        <p:nvSpPr>
          <p:cNvPr id="417" name="Google Shape;417;p64"/>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lnSpcReduction="20000"/>
          </a:bodyPr>
          <a:lstStyle/>
          <a:p>
            <a:pPr marL="0" lvl="0" indent="0" algn="l" rtl="0">
              <a:spcBef>
                <a:spcPts val="360"/>
              </a:spcBef>
              <a:spcAft>
                <a:spcPts val="0"/>
              </a:spcAft>
              <a:buNone/>
            </a:pPr>
            <a:r>
              <a:rPr lang="en-US" sz="1800" b="1">
                <a:highlight>
                  <a:schemeClr val="dk1"/>
                </a:highlight>
                <a:latin typeface="Verdana"/>
                <a:ea typeface="Verdana"/>
                <a:cs typeface="Verdana"/>
                <a:sym typeface="Verdana"/>
              </a:rPr>
              <a:t>IV. UTILITY</a:t>
            </a:r>
            <a:endParaRPr sz="1800" b="1">
              <a:highlight>
                <a:schemeClr val="dk1"/>
              </a:highlight>
              <a:latin typeface="Verdana"/>
              <a:ea typeface="Verdana"/>
              <a:cs typeface="Verdana"/>
              <a:sym typeface="Verdana"/>
            </a:endParaRPr>
          </a:p>
          <a:p>
            <a:pPr marL="0" lvl="0" indent="0" algn="l" rtl="0">
              <a:lnSpc>
                <a:spcPct val="140000"/>
              </a:lnSpc>
              <a:spcBef>
                <a:spcPts val="0"/>
              </a:spcBef>
              <a:spcAft>
                <a:spcPts val="0"/>
              </a:spcAft>
              <a:buNone/>
            </a:pPr>
            <a:r>
              <a:rPr lang="en-US" sz="1800">
                <a:highlight>
                  <a:schemeClr val="dk1"/>
                </a:highlight>
                <a:latin typeface="Verdana"/>
                <a:ea typeface="Verdana"/>
                <a:cs typeface="Verdana"/>
                <a:sym typeface="Verdana"/>
              </a:rPr>
              <a:t>A claimed invention must be useful or have a utility that is specific, substantial and credible.</a:t>
            </a:r>
            <a:endParaRPr sz="1800">
              <a:highlight>
                <a:schemeClr val="dk1"/>
              </a:highlight>
              <a:latin typeface="Verdana"/>
              <a:ea typeface="Verdana"/>
              <a:cs typeface="Verdana"/>
              <a:sym typeface="Verdana"/>
            </a:endParaRPr>
          </a:p>
          <a:p>
            <a:pPr marL="0" lvl="0" indent="0" algn="l" rtl="0">
              <a:lnSpc>
                <a:spcPct val="140000"/>
              </a:lnSpc>
              <a:spcBef>
                <a:spcPts val="800"/>
              </a:spcBef>
              <a:spcAft>
                <a:spcPts val="0"/>
              </a:spcAft>
              <a:buNone/>
            </a:pPr>
            <a:r>
              <a:rPr lang="en-US" sz="1800">
                <a:highlight>
                  <a:schemeClr val="dk1"/>
                </a:highlight>
                <a:latin typeface="Verdana"/>
                <a:ea typeface="Verdana"/>
                <a:cs typeface="Verdana"/>
                <a:sym typeface="Verdana"/>
              </a:rPr>
              <a:t>A rejection on the ground of lack of utility is appropriate when </a:t>
            </a:r>
            <a:endParaRPr sz="1800">
              <a:highlight>
                <a:schemeClr val="dk1"/>
              </a:highlight>
              <a:latin typeface="Verdana"/>
              <a:ea typeface="Verdana"/>
              <a:cs typeface="Verdana"/>
              <a:sym typeface="Verdana"/>
            </a:endParaRPr>
          </a:p>
          <a:p>
            <a:pPr marL="0" lvl="0" indent="0" algn="l" rtl="0">
              <a:lnSpc>
                <a:spcPct val="140000"/>
              </a:lnSpc>
              <a:spcBef>
                <a:spcPts val="800"/>
              </a:spcBef>
              <a:spcAft>
                <a:spcPts val="0"/>
              </a:spcAft>
              <a:buNone/>
            </a:pPr>
            <a:r>
              <a:rPr lang="en-US" sz="1800">
                <a:highlight>
                  <a:schemeClr val="dk1"/>
                </a:highlight>
                <a:latin typeface="Verdana"/>
                <a:ea typeface="Verdana"/>
                <a:cs typeface="Verdana"/>
                <a:sym typeface="Verdana"/>
              </a:rPr>
              <a:t>(1) it is not apparent why the invention is “useful” because applicant has failed to identify any specific and substantial utility and there is no well established utility, or </a:t>
            </a:r>
            <a:endParaRPr sz="1800">
              <a:highlight>
                <a:schemeClr val="dk1"/>
              </a:highlight>
              <a:latin typeface="Verdana"/>
              <a:ea typeface="Verdana"/>
              <a:cs typeface="Verdana"/>
              <a:sym typeface="Verdana"/>
            </a:endParaRPr>
          </a:p>
          <a:p>
            <a:pPr marL="0" lvl="0" indent="0" algn="l" rtl="0">
              <a:lnSpc>
                <a:spcPct val="140000"/>
              </a:lnSpc>
              <a:spcBef>
                <a:spcPts val="800"/>
              </a:spcBef>
              <a:spcAft>
                <a:spcPts val="0"/>
              </a:spcAft>
              <a:buNone/>
            </a:pPr>
            <a:r>
              <a:rPr lang="en-US" sz="1800">
                <a:highlight>
                  <a:schemeClr val="dk1"/>
                </a:highlight>
                <a:latin typeface="Verdana"/>
                <a:ea typeface="Verdana"/>
                <a:cs typeface="Verdana"/>
                <a:sym typeface="Verdana"/>
              </a:rPr>
              <a:t>(2) an assertion of specific and substantial utility for the invention is not credible. Such a rejection can include the more specific grounds of inoperativeness, such as inventions involving perpetual motion. </a:t>
            </a:r>
            <a:endParaRPr sz="1800">
              <a:highlight>
                <a:schemeClr val="dk1"/>
              </a:highlight>
              <a:latin typeface="Verdana"/>
              <a:ea typeface="Verdana"/>
              <a:cs typeface="Verdana"/>
              <a:sym typeface="Verdana"/>
            </a:endParaRPr>
          </a:p>
          <a:p>
            <a:pPr marL="0" lvl="0" indent="0" algn="l" rtl="0">
              <a:lnSpc>
                <a:spcPct val="140000"/>
              </a:lnSpc>
              <a:spcBef>
                <a:spcPts val="800"/>
              </a:spcBef>
              <a:spcAft>
                <a:spcPts val="0"/>
              </a:spcAft>
              <a:buNone/>
            </a:pPr>
            <a:endParaRPr sz="1800">
              <a:highlight>
                <a:schemeClr val="dk1"/>
              </a:highlight>
              <a:latin typeface="Verdana"/>
              <a:ea typeface="Verdana"/>
              <a:cs typeface="Verdana"/>
              <a:sym typeface="Verdana"/>
            </a:endParaRPr>
          </a:p>
          <a:p>
            <a:pPr marL="0" lvl="0" indent="0" algn="l" rtl="0">
              <a:spcBef>
                <a:spcPts val="80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“Morally Questionable” </a:t>
            </a:r>
            <a:endParaRPr/>
          </a:p>
          <a:p>
            <a:pPr marL="0" lvl="0" indent="0" algn="ctr" rtl="0">
              <a:spcBef>
                <a:spcPts val="0"/>
              </a:spcBef>
              <a:spcAft>
                <a:spcPts val="0"/>
              </a:spcAft>
              <a:buNone/>
            </a:pPr>
            <a:r>
              <a:rPr lang="en-US"/>
              <a:t>Patents OK for Utility</a:t>
            </a:r>
            <a:endParaRPr/>
          </a:p>
        </p:txBody>
      </p:sp>
      <p:sp>
        <p:nvSpPr>
          <p:cNvPr id="424" name="Google Shape;424;p65"/>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lnSpc>
                <a:spcPct val="140000"/>
              </a:lnSpc>
              <a:spcBef>
                <a:spcPts val="0"/>
              </a:spcBef>
              <a:spcAft>
                <a:spcPts val="0"/>
              </a:spcAft>
              <a:buNone/>
            </a:pPr>
            <a:endParaRPr sz="1800">
              <a:highlight>
                <a:schemeClr val="dk1"/>
              </a:highlight>
              <a:latin typeface="Verdana"/>
              <a:ea typeface="Verdana"/>
              <a:cs typeface="Verdana"/>
              <a:sym typeface="Verdana"/>
            </a:endParaRPr>
          </a:p>
          <a:p>
            <a:pPr marL="0" lvl="0" indent="0" algn="l" rtl="0">
              <a:lnSpc>
                <a:spcPct val="140000"/>
              </a:lnSpc>
              <a:spcBef>
                <a:spcPts val="800"/>
              </a:spcBef>
              <a:spcAft>
                <a:spcPts val="0"/>
              </a:spcAft>
              <a:buNone/>
            </a:pPr>
            <a:endParaRPr sz="1800">
              <a:highlight>
                <a:schemeClr val="dk1"/>
              </a:highlight>
              <a:latin typeface="Verdana"/>
              <a:ea typeface="Verdana"/>
              <a:cs typeface="Verdana"/>
              <a:sym typeface="Verdana"/>
            </a:endParaRPr>
          </a:p>
          <a:p>
            <a:pPr marL="0" lvl="0" indent="0" algn="l" rtl="0">
              <a:lnSpc>
                <a:spcPct val="140000"/>
              </a:lnSpc>
              <a:spcBef>
                <a:spcPts val="800"/>
              </a:spcBef>
              <a:spcAft>
                <a:spcPts val="800"/>
              </a:spcAft>
              <a:buNone/>
            </a:pPr>
            <a:r>
              <a:rPr lang="en-US" sz="2800">
                <a:highlight>
                  <a:schemeClr val="dk1"/>
                </a:highlight>
                <a:latin typeface="Verdana"/>
                <a:ea typeface="Verdana"/>
                <a:cs typeface="Verdana"/>
                <a:sym typeface="Verdana"/>
              </a:rPr>
              <a:t>A rejection under </a:t>
            </a:r>
            <a:r>
              <a:rPr lang="en-US" sz="2800" b="1" u="sng">
                <a:highlight>
                  <a:schemeClr val="dk1"/>
                </a:highlight>
                <a:latin typeface="Verdana"/>
                <a:ea typeface="Verdana"/>
                <a:cs typeface="Verdana"/>
                <a:sym typeface="Verdana"/>
                <a:hlinkClick r:id="rId3"/>
              </a:rPr>
              <a:t>35 U.S.C. 101</a:t>
            </a:r>
            <a:r>
              <a:rPr lang="en-US" sz="2800">
                <a:highlight>
                  <a:schemeClr val="dk1"/>
                </a:highlight>
                <a:latin typeface="Verdana"/>
                <a:ea typeface="Verdana"/>
                <a:cs typeface="Verdana"/>
                <a:sym typeface="Verdana"/>
              </a:rPr>
              <a:t> for lack of utility should </a:t>
            </a:r>
            <a:r>
              <a:rPr lang="en-US" sz="2800" u="sng">
                <a:highlight>
                  <a:schemeClr val="dk1"/>
                </a:highlight>
                <a:latin typeface="Verdana"/>
                <a:ea typeface="Verdana"/>
                <a:cs typeface="Verdana"/>
                <a:sym typeface="Verdana"/>
              </a:rPr>
              <a:t>NOT</a:t>
            </a:r>
            <a:r>
              <a:rPr lang="en-US" sz="2800">
                <a:highlight>
                  <a:schemeClr val="dk1"/>
                </a:highlight>
                <a:latin typeface="Verdana"/>
                <a:ea typeface="Verdana"/>
                <a:cs typeface="Verdana"/>
                <a:sym typeface="Verdana"/>
              </a:rPr>
              <a:t> be based on grounds that the invention is frivolous, fraudulent or against public policy.    See </a:t>
            </a:r>
            <a:r>
              <a:rPr lang="en-US" sz="2800" i="1">
                <a:highlight>
                  <a:schemeClr val="dk1"/>
                </a:highlight>
                <a:latin typeface="Verdana"/>
                <a:ea typeface="Verdana"/>
                <a:cs typeface="Verdana"/>
                <a:sym typeface="Verdana"/>
              </a:rPr>
              <a:t>Juicy Whip</a:t>
            </a:r>
            <a:r>
              <a:rPr lang="en-US" sz="2800">
                <a:highlight>
                  <a:schemeClr val="dk1"/>
                </a:highlight>
                <a:latin typeface="Verdana"/>
                <a:ea typeface="Verdana"/>
                <a:cs typeface="Verdana"/>
                <a:sym typeface="Verdana"/>
              </a:rPr>
              <a:t> → </a:t>
            </a:r>
            <a:endParaRPr sz="2800" i="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lnSpc>
                <a:spcPct val="140000"/>
              </a:lnSpc>
              <a:spcBef>
                <a:spcPts val="0"/>
              </a:spcBef>
              <a:spcAft>
                <a:spcPts val="800"/>
              </a:spcAft>
              <a:buNone/>
            </a:pPr>
            <a:r>
              <a:rPr lang="en-US" sz="3200" i="1">
                <a:highlight>
                  <a:schemeClr val="dk1"/>
                </a:highlight>
                <a:latin typeface="Verdana"/>
                <a:ea typeface="Verdana"/>
                <a:cs typeface="Verdana"/>
                <a:sym typeface="Verdana"/>
              </a:rPr>
              <a:t>Juicy Whip Inc. v. Orange Bang Inc.</a:t>
            </a:r>
            <a:endParaRPr sz="3200"/>
          </a:p>
        </p:txBody>
      </p:sp>
      <p:sp>
        <p:nvSpPr>
          <p:cNvPr id="431" name="Google Shape;431;p66"/>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457200" lvl="0" indent="-342900" algn="l" rtl="0">
              <a:lnSpc>
                <a:spcPct val="140000"/>
              </a:lnSpc>
              <a:spcBef>
                <a:spcPts val="0"/>
              </a:spcBef>
              <a:spcAft>
                <a:spcPts val="0"/>
              </a:spcAft>
              <a:buSzPts val="1800"/>
              <a:buFont typeface="Verdana"/>
              <a:buChar char="•"/>
            </a:pPr>
            <a:r>
              <a:rPr lang="en-US" sz="1800" i="1">
                <a:highlight>
                  <a:schemeClr val="dk1"/>
                </a:highlight>
                <a:latin typeface="Verdana"/>
                <a:ea typeface="Verdana"/>
                <a:cs typeface="Verdana"/>
                <a:sym typeface="Verdana"/>
              </a:rPr>
              <a:t>“[Y]ears ago courts invalidated patents on gambling devices on the ground that they were immoral…, but that is no longer the law…Congress never intended that the patent laws should displace the police powers of the States, meaning by that term those powers by which the health, good order, peace and general welfare of the community are promoted…</a:t>
            </a:r>
            <a:endParaRPr sz="1800" i="1">
              <a:highlight>
                <a:schemeClr val="dk1"/>
              </a:highlight>
              <a:latin typeface="Verdana"/>
              <a:ea typeface="Verdana"/>
              <a:cs typeface="Verdana"/>
              <a:sym typeface="Verdana"/>
            </a:endParaRPr>
          </a:p>
          <a:p>
            <a:pPr marL="457200" lvl="0" indent="0" algn="l" rtl="0">
              <a:lnSpc>
                <a:spcPct val="140000"/>
              </a:lnSpc>
              <a:spcBef>
                <a:spcPts val="800"/>
              </a:spcBef>
              <a:spcAft>
                <a:spcPts val="0"/>
              </a:spcAft>
              <a:buNone/>
            </a:pPr>
            <a:endParaRPr sz="1800" i="1">
              <a:highlight>
                <a:schemeClr val="dk1"/>
              </a:highlight>
              <a:latin typeface="Verdana"/>
              <a:ea typeface="Verdana"/>
              <a:cs typeface="Verdana"/>
              <a:sym typeface="Verdana"/>
            </a:endParaRPr>
          </a:p>
          <a:p>
            <a:pPr marL="457200" lvl="0" indent="-342900" algn="l" rtl="0">
              <a:lnSpc>
                <a:spcPct val="140000"/>
              </a:lnSpc>
              <a:spcBef>
                <a:spcPts val="800"/>
              </a:spcBef>
              <a:spcAft>
                <a:spcPts val="0"/>
              </a:spcAft>
              <a:buSzPts val="1800"/>
              <a:buFont typeface="Verdana"/>
              <a:buChar char="•"/>
            </a:pPr>
            <a:r>
              <a:rPr lang="en-US" sz="1800" i="1">
                <a:highlight>
                  <a:schemeClr val="dk1"/>
                </a:highlight>
                <a:latin typeface="Verdana"/>
                <a:ea typeface="Verdana"/>
                <a:cs typeface="Verdana"/>
                <a:sym typeface="Verdana"/>
              </a:rPr>
              <a:t>…we find no basis in section 101 to hold that inventions can be ruled unpatentable for lack of utility simply because they have the capacity to fool some members of the public.”</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Novelty §102</a:t>
            </a:r>
            <a:endParaRPr/>
          </a:p>
        </p:txBody>
      </p:sp>
      <p:sp>
        <p:nvSpPr>
          <p:cNvPr id="437" name="Google Shape;437;p67"/>
          <p:cNvSpPr txBox="1">
            <a:spLocks noGrp="1"/>
          </p:cNvSpPr>
          <p:nvPr>
            <p:ph type="body" idx="1"/>
          </p:nvPr>
        </p:nvSpPr>
        <p:spPr>
          <a:xfrm>
            <a:off x="457200" y="1417638"/>
            <a:ext cx="8229600" cy="47085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4000"/>
              <a:buChar char="•"/>
            </a:pPr>
            <a:r>
              <a:rPr lang="en-US" sz="4000"/>
              <a:t> The claimed invention cannot have been:</a:t>
            </a:r>
            <a:endParaRPr/>
          </a:p>
          <a:p>
            <a:pPr marL="1143000" lvl="1" indent="-742950" algn="l" rtl="0">
              <a:spcBef>
                <a:spcPts val="800"/>
              </a:spcBef>
              <a:spcAft>
                <a:spcPts val="0"/>
              </a:spcAft>
              <a:buClr>
                <a:schemeClr val="lt1"/>
              </a:buClr>
              <a:buSzPts val="4000"/>
              <a:buAutoNum type="arabicPeriod"/>
            </a:pPr>
            <a:r>
              <a:rPr lang="en-US" sz="4000"/>
              <a:t>Already patented</a:t>
            </a:r>
            <a:endParaRPr/>
          </a:p>
          <a:p>
            <a:pPr marL="1143000" lvl="1" indent="-742950" algn="l" rtl="0">
              <a:spcBef>
                <a:spcPts val="800"/>
              </a:spcBef>
              <a:spcAft>
                <a:spcPts val="0"/>
              </a:spcAft>
              <a:buClr>
                <a:schemeClr val="lt1"/>
              </a:buClr>
              <a:buSzPts val="4000"/>
              <a:buAutoNum type="arabicPeriod"/>
            </a:pPr>
            <a:r>
              <a:rPr lang="en-US" sz="4000"/>
              <a:t>Described in a printed publication</a:t>
            </a:r>
            <a:endParaRPr/>
          </a:p>
          <a:p>
            <a:pPr marL="1143000" lvl="1" indent="-742950" algn="l" rtl="0">
              <a:spcBef>
                <a:spcPts val="800"/>
              </a:spcBef>
              <a:spcAft>
                <a:spcPts val="0"/>
              </a:spcAft>
              <a:buClr>
                <a:schemeClr val="lt1"/>
              </a:buClr>
              <a:buSzPts val="4000"/>
              <a:buAutoNum type="arabicPeriod"/>
            </a:pPr>
            <a:r>
              <a:rPr lang="en-US" sz="4000"/>
              <a:t> In public use, on sale, or otherwise available to the public</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Nonobviousness (§103) </a:t>
            </a:r>
            <a:endParaRPr/>
          </a:p>
          <a:p>
            <a:pPr marL="0" lvl="0" indent="0" algn="ctr" rtl="0">
              <a:spcBef>
                <a:spcPts val="0"/>
              </a:spcBef>
              <a:spcAft>
                <a:spcPts val="0"/>
              </a:spcAft>
              <a:buClr>
                <a:schemeClr val="lt1"/>
              </a:buClr>
              <a:buSzPct val="100000"/>
              <a:buFont typeface="Calibri"/>
              <a:buNone/>
            </a:pPr>
            <a:r>
              <a:rPr lang="en-US"/>
              <a:t>(Intl: “Inventive step”)</a:t>
            </a:r>
            <a:endParaRPr/>
          </a:p>
        </p:txBody>
      </p:sp>
      <p:sp>
        <p:nvSpPr>
          <p:cNvPr id="444" name="Google Shape;444;p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An invention that would have been obvious to a person of ordinary skill at the time of the invention is not patentable (POSITA). </a:t>
            </a:r>
            <a:endParaRPr/>
          </a:p>
          <a:p>
            <a:pPr marL="342900" lvl="0" indent="-342900" algn="l" rtl="0">
              <a:spcBef>
                <a:spcPts val="800"/>
              </a:spcBef>
              <a:spcAft>
                <a:spcPts val="0"/>
              </a:spcAft>
              <a:buClr>
                <a:schemeClr val="lt1"/>
              </a:buClr>
              <a:buSzPts val="4000"/>
              <a:buChar char="•"/>
            </a:pPr>
            <a:r>
              <a:rPr lang="en-US" sz="4000"/>
              <a:t>Is some part of your business process new but fairly obvious? </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the POSITA/PHOSITA</a:t>
            </a:r>
            <a:endParaRPr/>
          </a:p>
        </p:txBody>
      </p:sp>
      <p:sp>
        <p:nvSpPr>
          <p:cNvPr id="450" name="Google Shape;450;p6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Why is a POSITA the necessary standard</a:t>
            </a:r>
            <a:endParaRPr/>
          </a:p>
          <a:p>
            <a:pPr marL="342900" lvl="0" indent="-342900" algn="l" rtl="0">
              <a:spcBef>
                <a:spcPts val="640"/>
              </a:spcBef>
              <a:spcAft>
                <a:spcPts val="0"/>
              </a:spcAft>
              <a:buClr>
                <a:schemeClr val="lt1"/>
              </a:buClr>
              <a:buSzPts val="3200"/>
              <a:buChar char="•"/>
            </a:pPr>
            <a:r>
              <a:rPr lang="en-US"/>
              <a:t>Person of Ordinary Skill In The Art</a:t>
            </a:r>
            <a:endParaRPr/>
          </a:p>
          <a:p>
            <a:pPr marL="742950" lvl="1" indent="-285750" algn="l" rtl="0">
              <a:spcBef>
                <a:spcPts val="560"/>
              </a:spcBef>
              <a:spcAft>
                <a:spcPts val="0"/>
              </a:spcAft>
              <a:buClr>
                <a:schemeClr val="lt1"/>
              </a:buClr>
              <a:buSzPts val="2800"/>
              <a:buChar char="–"/>
            </a:pPr>
            <a:r>
              <a:rPr lang="en-US"/>
              <a:t>What does that mean?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Hindsight Bias</a:t>
            </a:r>
            <a:endParaRPr/>
          </a:p>
        </p:txBody>
      </p:sp>
      <p:sp>
        <p:nvSpPr>
          <p:cNvPr id="456" name="Google Shape;456;p7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Let’s take a poll regarding the relationship between flattery and self-confidence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HANDOUT</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Hindsight Bias</a:t>
            </a:r>
            <a:endParaRPr/>
          </a:p>
        </p:txBody>
      </p:sp>
      <p:pic>
        <p:nvPicPr>
          <p:cNvPr id="462" name="Google Shape;462;p71"/>
          <p:cNvPicPr preferRelativeResize="0"/>
          <p:nvPr/>
        </p:nvPicPr>
        <p:blipFill>
          <a:blip r:embed="rId3">
            <a:alphaModFix/>
          </a:blip>
          <a:stretch>
            <a:fillRect/>
          </a:stretch>
        </p:blipFill>
        <p:spPr>
          <a:xfrm>
            <a:off x="814525" y="1359248"/>
            <a:ext cx="7514950" cy="4885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457200" y="285748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First Foundations: </a:t>
            </a:r>
            <a:endParaRPr/>
          </a:p>
          <a:p>
            <a:pPr marL="0" lvl="0" indent="0" algn="ctr" rtl="0">
              <a:spcBef>
                <a:spcPts val="0"/>
              </a:spcBef>
              <a:spcAft>
                <a:spcPts val="0"/>
              </a:spcAft>
              <a:buNone/>
            </a:pPr>
            <a:r>
              <a:rPr lang="en-US"/>
              <a:t>Understanding U.S. </a:t>
            </a:r>
            <a:endParaRPr/>
          </a:p>
          <a:p>
            <a:pPr marL="0" lvl="0" indent="0" algn="ctr" rtl="0">
              <a:spcBef>
                <a:spcPts val="0"/>
              </a:spcBef>
              <a:spcAft>
                <a:spcPts val="0"/>
              </a:spcAft>
              <a:buNone/>
            </a:pPr>
            <a:r>
              <a:rPr lang="en-US"/>
              <a:t>Separation of Powers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2"/>
          <p:cNvSpPr txBox="1">
            <a:spLocks noGrp="1"/>
          </p:cNvSpPr>
          <p:nvPr>
            <p:ph type="title"/>
          </p:nvPr>
        </p:nvSpPr>
        <p:spPr>
          <a:xfrm>
            <a:off x="457200" y="274637"/>
            <a:ext cx="8229600" cy="173062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How to Prevent</a:t>
            </a:r>
            <a:br>
              <a:rPr lang="en-US"/>
            </a:br>
            <a:r>
              <a:rPr lang="en-US"/>
              <a:t>Hindsight Bias </a:t>
            </a:r>
            <a:br>
              <a:rPr lang="en-US"/>
            </a:br>
            <a:r>
              <a:rPr lang="en-US"/>
              <a:t>for Judging Nonobviousness</a:t>
            </a:r>
            <a:endParaRPr/>
          </a:p>
        </p:txBody>
      </p:sp>
      <p:sp>
        <p:nvSpPr>
          <p:cNvPr id="468" name="Google Shape;468;p7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139700" algn="l" rtl="0">
              <a:spcBef>
                <a:spcPts val="0"/>
              </a:spcBef>
              <a:spcAft>
                <a:spcPts val="0"/>
              </a:spcAft>
              <a:buClr>
                <a:schemeClr val="lt1"/>
              </a:buClr>
              <a:buSzPts val="3200"/>
              <a:buNone/>
            </a:pPr>
            <a:endParaRPr/>
          </a:p>
          <a:p>
            <a:pPr marL="342900" lvl="0" indent="-342900" algn="l" rtl="0">
              <a:spcBef>
                <a:spcPts val="640"/>
              </a:spcBef>
              <a:spcAft>
                <a:spcPts val="0"/>
              </a:spcAft>
              <a:buClr>
                <a:schemeClr val="lt1"/>
              </a:buClr>
              <a:buSzPts val="3200"/>
              <a:buChar char="•"/>
            </a:pPr>
            <a:r>
              <a:rPr lang="en-US"/>
              <a:t>Periodicals</a:t>
            </a:r>
            <a:endParaRPr/>
          </a:p>
          <a:p>
            <a:pPr marL="342900" lvl="0" indent="-342900" algn="l" rtl="0">
              <a:spcBef>
                <a:spcPts val="640"/>
              </a:spcBef>
              <a:spcAft>
                <a:spcPts val="0"/>
              </a:spcAft>
              <a:buClr>
                <a:schemeClr val="lt1"/>
              </a:buClr>
              <a:buSzPts val="3200"/>
              <a:buChar char="•"/>
            </a:pPr>
            <a:r>
              <a:rPr lang="en-US"/>
              <a:t>Evidence that much effort has been made with no solution</a:t>
            </a:r>
            <a:endParaRPr/>
          </a:p>
          <a:p>
            <a:pPr marL="342900" lvl="0" indent="-342900" algn="l" rtl="0">
              <a:spcBef>
                <a:spcPts val="640"/>
              </a:spcBef>
              <a:spcAft>
                <a:spcPts val="0"/>
              </a:spcAft>
              <a:buClr>
                <a:schemeClr val="lt1"/>
              </a:buClr>
              <a:buSzPts val="3200"/>
              <a:buChar char="•"/>
            </a:pPr>
            <a:r>
              <a:rPr lang="en-US"/>
              <a:t>Can you think of some things that we take for granted now, that were impossible to imagine 30 years ago? 50 years ago? 100 years ago? </a:t>
            </a:r>
            <a:endParaRPr/>
          </a:p>
          <a:p>
            <a:pPr marL="342900" lvl="0" indent="-342900" algn="l" rtl="0">
              <a:spcBef>
                <a:spcPts val="640"/>
              </a:spcBef>
              <a:spcAft>
                <a:spcPts val="0"/>
              </a:spcAft>
              <a:buClr>
                <a:schemeClr val="lt1"/>
              </a:buClr>
              <a:buSzPts val="3200"/>
              <a:buChar char="•"/>
            </a:pPr>
            <a:r>
              <a:rPr lang="en-US"/>
              <a:t>Get it right so you do not waste your company’s time!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3"/>
          <p:cNvSpPr txBox="1">
            <a:spLocks noGrp="1"/>
          </p:cNvSpPr>
          <p:nvPr>
            <p:ph type="title"/>
          </p:nvPr>
        </p:nvSpPr>
        <p:spPr>
          <a:xfrm>
            <a:off x="457200" y="274637"/>
            <a:ext cx="8229600" cy="468368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Duration of Protection: </a:t>
            </a:r>
            <a:br>
              <a:rPr lang="en-US"/>
            </a:br>
            <a:r>
              <a:rPr lang="en-US"/>
              <a:t>20 years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74"/>
          <p:cNvPicPr preferRelativeResize="0"/>
          <p:nvPr/>
        </p:nvPicPr>
        <p:blipFill rotWithShape="1">
          <a:blip r:embed="rId3">
            <a:alphaModFix/>
          </a:blip>
          <a:srcRect/>
          <a:stretch/>
        </p:blipFill>
        <p:spPr>
          <a:xfrm>
            <a:off x="5137540" y="1321200"/>
            <a:ext cx="2476500" cy="3289300"/>
          </a:xfrm>
          <a:prstGeom prst="rect">
            <a:avLst/>
          </a:prstGeom>
          <a:noFill/>
          <a:ln>
            <a:noFill/>
          </a:ln>
        </p:spPr>
      </p:pic>
      <p:sp>
        <p:nvSpPr>
          <p:cNvPr id="479" name="Google Shape;479;p74"/>
          <p:cNvSpPr txBox="1">
            <a:spLocks noGrp="1"/>
          </p:cNvSpPr>
          <p:nvPr>
            <p:ph type="title"/>
          </p:nvPr>
        </p:nvSpPr>
        <p:spPr>
          <a:xfrm>
            <a:off x="457200" y="274637"/>
            <a:ext cx="8229600" cy="502632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Challenges: </a:t>
            </a:r>
            <a:br>
              <a:rPr lang="en-US"/>
            </a:br>
            <a:r>
              <a:rPr lang="en-US"/>
              <a:t>Patent Trolls</a:t>
            </a:r>
            <a:br>
              <a:rPr lang="en-US"/>
            </a:br>
            <a:r>
              <a:rPr lang="en-US"/>
              <a:t>(Non practicing Entities)</a:t>
            </a:r>
            <a:br>
              <a:rPr lang="en-US"/>
            </a:br>
            <a:r>
              <a:rPr lang="en-US"/>
              <a:t>NPEs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5"/>
          <p:cNvSpPr txBox="1">
            <a:spLocks noGrp="1"/>
          </p:cNvSpPr>
          <p:nvPr>
            <p:ph type="title"/>
          </p:nvPr>
        </p:nvSpPr>
        <p:spPr>
          <a:xfrm>
            <a:off x="457200" y="274637"/>
            <a:ext cx="8229600" cy="590157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What is a Patent Troll or NPE?</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Patent Litigation 2015</a:t>
            </a:r>
            <a:endParaRPr/>
          </a:p>
        </p:txBody>
      </p:sp>
      <p:pic>
        <p:nvPicPr>
          <p:cNvPr id="490" name="Google Shape;490;p76"/>
          <p:cNvPicPr preferRelativeResize="0">
            <a:picLocks noGrp="1"/>
          </p:cNvPicPr>
          <p:nvPr>
            <p:ph type="body" idx="1"/>
          </p:nvPr>
        </p:nvPicPr>
        <p:blipFill rotWithShape="1">
          <a:blip r:embed="rId3">
            <a:alphaModFix/>
          </a:blip>
          <a:srcRect/>
          <a:stretch/>
        </p:blipFill>
        <p:spPr>
          <a:xfrm>
            <a:off x="508000" y="1647031"/>
            <a:ext cx="8128000" cy="44323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the LOT Network effect? </a:t>
            </a:r>
            <a:endParaRPr/>
          </a:p>
        </p:txBody>
      </p:sp>
      <p:pic>
        <p:nvPicPr>
          <p:cNvPr id="497" name="Google Shape;497;p77"/>
          <p:cNvPicPr preferRelativeResize="0"/>
          <p:nvPr/>
        </p:nvPicPr>
        <p:blipFill>
          <a:blip r:embed="rId3">
            <a:alphaModFix/>
          </a:blip>
          <a:stretch>
            <a:fillRect/>
          </a:stretch>
        </p:blipFill>
        <p:spPr>
          <a:xfrm>
            <a:off x="1447062" y="1906478"/>
            <a:ext cx="6249876" cy="42221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Litigation through 2019</a:t>
            </a:r>
            <a:endParaRPr/>
          </a:p>
        </p:txBody>
      </p:sp>
      <p:pic>
        <p:nvPicPr>
          <p:cNvPr id="503" name="Google Shape;503;p78" descr="Image result for recent trends in patent litigation graph"/>
          <p:cNvPicPr preferRelativeResize="0">
            <a:picLocks noGrp="1"/>
          </p:cNvPicPr>
          <p:nvPr>
            <p:ph type="body" idx="1"/>
          </p:nvPr>
        </p:nvPicPr>
        <p:blipFill rotWithShape="1">
          <a:blip r:embed="rId3">
            <a:alphaModFix/>
          </a:blip>
          <a:srcRect/>
          <a:stretch/>
        </p:blipFill>
        <p:spPr>
          <a:xfrm>
            <a:off x="583500" y="2224225"/>
            <a:ext cx="8131800" cy="39774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Do Patent Trolls Promote </a:t>
            </a:r>
            <a:endParaRPr/>
          </a:p>
          <a:p>
            <a:pPr marL="0" lvl="0" indent="0" algn="ctr" rtl="0">
              <a:spcBef>
                <a:spcPts val="0"/>
              </a:spcBef>
              <a:spcAft>
                <a:spcPts val="0"/>
              </a:spcAft>
              <a:buClr>
                <a:schemeClr val="lt1"/>
              </a:buClr>
              <a:buSzPct val="100000"/>
              <a:buFont typeface="Calibri"/>
              <a:buNone/>
            </a:pPr>
            <a:r>
              <a:rPr lang="en-US"/>
              <a:t>the Progress of Science?</a:t>
            </a:r>
            <a:endParaRPr/>
          </a:p>
        </p:txBody>
      </p:sp>
      <p:sp>
        <p:nvSpPr>
          <p:cNvPr id="509" name="Google Shape;509;p7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451803" algn="l" rtl="0">
              <a:spcBef>
                <a:spcPts val="0"/>
              </a:spcBef>
              <a:spcAft>
                <a:spcPts val="0"/>
              </a:spcAft>
              <a:buSzPct val="100000"/>
              <a:buChar char="•"/>
            </a:pPr>
            <a:r>
              <a:rPr lang="en-US" sz="3800"/>
              <a:t>Article I, Clause 8, Section 8 - </a:t>
            </a:r>
            <a:endParaRPr sz="3800"/>
          </a:p>
          <a:p>
            <a:pPr marL="742950" lvl="1" indent="-394653" algn="l" rtl="0">
              <a:spcBef>
                <a:spcPts val="0"/>
              </a:spcBef>
              <a:spcAft>
                <a:spcPts val="0"/>
              </a:spcAft>
              <a:buSzPct val="100000"/>
              <a:buChar char="–"/>
            </a:pPr>
            <a:r>
              <a:rPr lang="en-US" sz="3800"/>
              <a:t>Congress shall have the power :</a:t>
            </a:r>
            <a:endParaRPr/>
          </a:p>
          <a:p>
            <a:pPr marL="342900" lvl="0" indent="-323850" algn="l" rtl="0">
              <a:spcBef>
                <a:spcPts val="0"/>
              </a:spcBef>
              <a:spcAft>
                <a:spcPts val="0"/>
              </a:spcAft>
              <a:buClr>
                <a:schemeClr val="lt1"/>
              </a:buClr>
              <a:buSzPct val="117647"/>
              <a:buChar char="•"/>
            </a:pPr>
            <a:r>
              <a:rPr lang="en-US" sz="3400" i="1"/>
              <a:t>To </a:t>
            </a:r>
            <a:r>
              <a:rPr lang="en-US" sz="3400" b="1" i="1" u="sng"/>
              <a:t>promote the Progress of Science (thought) and useful Arts (technology)</a:t>
            </a:r>
            <a:r>
              <a:rPr lang="en-US" sz="3400" i="1"/>
              <a:t>, …</a:t>
            </a:r>
            <a:r>
              <a:rPr lang="en-US" sz="2643" i="1"/>
              <a:t>by securing for limited Times to Authors and Inventors the exclusive Right to their respective Writings and Discoveries (monopoly) </a:t>
            </a:r>
            <a:endParaRPr sz="2643" i="1"/>
          </a:p>
          <a:p>
            <a:pPr marL="342900" lvl="0" indent="0" algn="l" rtl="0">
              <a:spcBef>
                <a:spcPts val="0"/>
              </a:spcBef>
              <a:spcAft>
                <a:spcPts val="0"/>
              </a:spcAft>
              <a:buNone/>
            </a:pPr>
            <a:endParaRPr sz="4000"/>
          </a:p>
          <a:p>
            <a:pPr marL="742950" lvl="1" indent="-406400" algn="l" rtl="0">
              <a:spcBef>
                <a:spcPts val="0"/>
              </a:spcBef>
              <a:spcAft>
                <a:spcPts val="0"/>
              </a:spcAft>
              <a:buClr>
                <a:schemeClr val="lt1"/>
              </a:buClr>
              <a:buSzPct val="100000"/>
              <a:buChar char="–"/>
            </a:pPr>
            <a:r>
              <a:rPr lang="en-US" sz="4000"/>
              <a:t>Does Patent Law Litigation “promote the progress of the Arts and Sciences”?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80"/>
          <p:cNvSpPr txBox="1">
            <a:spLocks noGrp="1"/>
          </p:cNvSpPr>
          <p:nvPr>
            <p:ph type="title"/>
          </p:nvPr>
        </p:nvSpPr>
        <p:spPr>
          <a:xfrm>
            <a:off x="457200" y="274637"/>
            <a:ext cx="8229600" cy="498782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Ebay v. MercExchange </a:t>
            </a:r>
            <a:br>
              <a:rPr lang="en-US"/>
            </a:br>
            <a:r>
              <a:rPr lang="en-US"/>
              <a:t>(2006)</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1"/>
          <p:cNvSpPr txBox="1">
            <a:spLocks noGrp="1"/>
          </p:cNvSpPr>
          <p:nvPr>
            <p:ph type="title"/>
          </p:nvPr>
        </p:nvSpPr>
        <p:spPr>
          <a:xfrm>
            <a:off x="457200" y="274637"/>
            <a:ext cx="8229600" cy="529197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What is Ebay?</a:t>
            </a:r>
            <a:br>
              <a:rPr lang="en-US"/>
            </a:br>
            <a:r>
              <a:rPr lang="en-US"/>
              <a:t>Have you ever used it?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The Powers</a:t>
            </a:r>
            <a:endParaRPr/>
          </a:p>
        </p:txBody>
      </p:sp>
      <p:sp>
        <p:nvSpPr>
          <p:cNvPr id="128" name="Google Shape;128;p19"/>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AutoNum type="arabicPeriod"/>
            </a:pPr>
            <a:r>
              <a:rPr lang="en-US"/>
              <a:t>Legislative - </a:t>
            </a:r>
            <a:endParaRPr/>
          </a:p>
          <a:p>
            <a:pPr marL="914400" lvl="1" indent="-342900" algn="l" rtl="0">
              <a:spcBef>
                <a:spcPts val="0"/>
              </a:spcBef>
              <a:spcAft>
                <a:spcPts val="0"/>
              </a:spcAft>
              <a:buSzPts val="1800"/>
              <a:buAutoNum type="alphaLcPeriod"/>
            </a:pPr>
            <a:r>
              <a:rPr lang="en-US"/>
              <a:t>Senate - 100 members (elected every 6 years)</a:t>
            </a:r>
            <a:endParaRPr/>
          </a:p>
          <a:p>
            <a:pPr marL="914400" lvl="1" indent="-342900" algn="l" rtl="0">
              <a:spcBef>
                <a:spcPts val="0"/>
              </a:spcBef>
              <a:spcAft>
                <a:spcPts val="0"/>
              </a:spcAft>
              <a:buSzPts val="1800"/>
              <a:buAutoNum type="alphaLcPeriod"/>
            </a:pPr>
            <a:r>
              <a:rPr lang="en-US"/>
              <a:t>House  - 435 members (elected every 2 years)</a:t>
            </a:r>
            <a:endParaRPr/>
          </a:p>
          <a:p>
            <a:pPr marL="457200" lvl="0" indent="-342900" algn="l" rtl="0">
              <a:spcBef>
                <a:spcPts val="0"/>
              </a:spcBef>
              <a:spcAft>
                <a:spcPts val="0"/>
              </a:spcAft>
              <a:buSzPts val="1800"/>
              <a:buAutoNum type="arabicPeriod"/>
            </a:pPr>
            <a:r>
              <a:rPr lang="en-US"/>
              <a:t>Judiciary - </a:t>
            </a:r>
            <a:endParaRPr/>
          </a:p>
          <a:p>
            <a:pPr marL="914400" lvl="1" indent="-342900" algn="l" rtl="0">
              <a:spcBef>
                <a:spcPts val="0"/>
              </a:spcBef>
              <a:spcAft>
                <a:spcPts val="0"/>
              </a:spcAft>
              <a:buSzPts val="1800"/>
              <a:buAutoNum type="alphaLcPeriod"/>
            </a:pPr>
            <a:r>
              <a:rPr lang="en-US"/>
              <a:t>9 Supreme Court Justices (life term)</a:t>
            </a:r>
            <a:endParaRPr/>
          </a:p>
          <a:p>
            <a:pPr marL="457200" lvl="0" indent="-342900" algn="l" rtl="0">
              <a:spcBef>
                <a:spcPts val="0"/>
              </a:spcBef>
              <a:spcAft>
                <a:spcPts val="0"/>
              </a:spcAft>
              <a:buSzPts val="1800"/>
              <a:buAutoNum type="arabicPeriod"/>
            </a:pPr>
            <a:r>
              <a:rPr lang="en-US"/>
              <a:t>Executive</a:t>
            </a:r>
            <a:endParaRPr/>
          </a:p>
          <a:p>
            <a:pPr marL="914400" lvl="1" indent="-342900" algn="l" rtl="0">
              <a:spcBef>
                <a:spcPts val="0"/>
              </a:spcBef>
              <a:spcAft>
                <a:spcPts val="0"/>
              </a:spcAft>
              <a:buSzPts val="1800"/>
              <a:buAutoNum type="alphaLcPeriod"/>
            </a:pPr>
            <a:r>
              <a:rPr lang="en-US"/>
              <a:t>President - maximum of 8 years, 2 terms</a:t>
            </a:r>
            <a:endParaRPr/>
          </a:p>
          <a:p>
            <a:pPr marL="1371600" lvl="2" indent="-342900" algn="l" rtl="0">
              <a:spcBef>
                <a:spcPts val="0"/>
              </a:spcBef>
              <a:spcAft>
                <a:spcPts val="0"/>
              </a:spcAft>
              <a:buSzPts val="1800"/>
              <a:buAutoNum type="romanLcPeriod"/>
            </a:pPr>
            <a:r>
              <a:rPr lang="en-US"/>
              <a:t>Elected every 4 years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Ebay v. MercExchange</a:t>
            </a:r>
            <a:endParaRPr/>
          </a:p>
        </p:txBody>
      </p:sp>
      <p:sp>
        <p:nvSpPr>
          <p:cNvPr id="525" name="Google Shape;525;p8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Online auction site eBay uses practices in its online auction technology for which MercExchange owns patents for  over 30 percent of the company's business. </a:t>
            </a:r>
            <a:endParaRPr/>
          </a:p>
          <a:p>
            <a:pPr marL="342900" lvl="0" indent="-342900" algn="l" rtl="0">
              <a:spcBef>
                <a:spcPts val="640"/>
              </a:spcBef>
              <a:spcAft>
                <a:spcPts val="0"/>
              </a:spcAft>
              <a:buClr>
                <a:schemeClr val="lt1"/>
              </a:buClr>
              <a:buSzPts val="3200"/>
              <a:buChar char="•"/>
            </a:pPr>
            <a:r>
              <a:rPr lang="en-US"/>
              <a:t>In 2000, eBay initiated negotiations to outright purchase MercExchange's online auction patent portfolio.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Ebay v. Merc Exchange (cont)</a:t>
            </a:r>
            <a:endParaRPr/>
          </a:p>
        </p:txBody>
      </p:sp>
      <p:sp>
        <p:nvSpPr>
          <p:cNvPr id="531" name="Google Shape;531;p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When eBay abandoned its effort, MercExchange sued eBay for patent infringement and prevailed in a 2003 Virginia jury trial, which found eBay had willfully infringed the MercExchange's patents and ordered a payment of nearly $30 million in damages.</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Ebay v. MercExchange (cont)</a:t>
            </a:r>
            <a:endParaRPr/>
          </a:p>
        </p:txBody>
      </p:sp>
      <p:sp>
        <p:nvSpPr>
          <p:cNvPr id="537" name="Google Shape;537;p8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Following the verdict, MercExchange sought an injunction to prevent eBay's continued use of its intellectual property, but the District Court denied the request. </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Ebay v. MercExchange </a:t>
            </a:r>
            <a:br>
              <a:rPr lang="en-US"/>
            </a:br>
            <a:r>
              <a:rPr lang="en-US"/>
              <a:t>(4 factor Injunction Test)</a:t>
            </a:r>
            <a:endParaRPr/>
          </a:p>
        </p:txBody>
      </p:sp>
      <p:sp>
        <p:nvSpPr>
          <p:cNvPr id="543" name="Google Shape;543;p8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(1) that it has suffered an irreparable injury; (2) that remedies available at law are inadequate to compensate for that injury; </a:t>
            </a:r>
            <a:endParaRPr/>
          </a:p>
          <a:p>
            <a:pPr marL="342900" lvl="0" indent="-342900" algn="l" rtl="0">
              <a:spcBef>
                <a:spcPts val="640"/>
              </a:spcBef>
              <a:spcAft>
                <a:spcPts val="0"/>
              </a:spcAft>
              <a:buClr>
                <a:schemeClr val="lt1"/>
              </a:buClr>
              <a:buSzPts val="3200"/>
              <a:buChar char="•"/>
            </a:pPr>
            <a:r>
              <a:rPr lang="en-US"/>
              <a:t>(3) that considering the balance of hardships between the plaintiff and defendant, a remedy in equity is warranted; and </a:t>
            </a:r>
            <a:endParaRPr/>
          </a:p>
          <a:p>
            <a:pPr marL="342900" lvl="0" indent="-342900" algn="l" rtl="0">
              <a:spcBef>
                <a:spcPts val="640"/>
              </a:spcBef>
              <a:spcAft>
                <a:spcPts val="0"/>
              </a:spcAft>
              <a:buClr>
                <a:schemeClr val="lt1"/>
              </a:buClr>
              <a:buSzPts val="3200"/>
              <a:buChar char="•"/>
            </a:pPr>
            <a:r>
              <a:rPr lang="en-US"/>
              <a:t>(4) that the public interest would not be disserved by a permanent injunction.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6"/>
          <p:cNvSpPr txBox="1">
            <a:spLocks noGrp="1"/>
          </p:cNvSpPr>
          <p:nvPr>
            <p:ph type="title"/>
          </p:nvPr>
        </p:nvSpPr>
        <p:spPr>
          <a:xfrm>
            <a:off x="425116" y="2600743"/>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Who sues the most?</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Who Sues?  (2013)</a:t>
            </a:r>
            <a:endParaRPr/>
          </a:p>
        </p:txBody>
      </p:sp>
      <p:pic>
        <p:nvPicPr>
          <p:cNvPr id="554" name="Google Shape;554;p87"/>
          <p:cNvPicPr preferRelativeResize="0">
            <a:picLocks noGrp="1"/>
          </p:cNvPicPr>
          <p:nvPr>
            <p:ph type="body" idx="1"/>
          </p:nvPr>
        </p:nvPicPr>
        <p:blipFill rotWithShape="1">
          <a:blip r:embed="rId3">
            <a:alphaModFix/>
          </a:blip>
          <a:srcRect t="15280"/>
          <a:stretch/>
        </p:blipFill>
        <p:spPr>
          <a:xfrm>
            <a:off x="457200" y="1652336"/>
            <a:ext cx="8229600" cy="4970471"/>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Total Patent Motions (2022)</a:t>
            </a:r>
            <a:endParaRPr/>
          </a:p>
        </p:txBody>
      </p:sp>
      <p:pic>
        <p:nvPicPr>
          <p:cNvPr id="561" name="Google Shape;561;p88"/>
          <p:cNvPicPr preferRelativeResize="0"/>
          <p:nvPr/>
        </p:nvPicPr>
        <p:blipFill>
          <a:blip r:embed="rId3">
            <a:alphaModFix/>
          </a:blip>
          <a:stretch>
            <a:fillRect/>
          </a:stretch>
        </p:blipFill>
        <p:spPr>
          <a:xfrm>
            <a:off x="1091638" y="1860463"/>
            <a:ext cx="6960727" cy="3137074"/>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89"/>
          <p:cNvSpPr txBox="1">
            <a:spLocks noGrp="1"/>
          </p:cNvSpPr>
          <p:nvPr>
            <p:ph type="title"/>
          </p:nvPr>
        </p:nvSpPr>
        <p:spPr>
          <a:xfrm>
            <a:off x="457200" y="274637"/>
            <a:ext cx="8229600" cy="542030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Patent Case Law</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Patent Case law</a:t>
            </a:r>
            <a:endParaRPr/>
          </a:p>
        </p:txBody>
      </p:sp>
      <p:sp>
        <p:nvSpPr>
          <p:cNvPr id="572" name="Google Shape;572;p9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b="1"/>
              <a:t>Patentable Subject Matter</a:t>
            </a:r>
            <a:endParaRPr/>
          </a:p>
          <a:p>
            <a:pPr marL="742950" lvl="1" indent="-285750" algn="l" rtl="0">
              <a:spcBef>
                <a:spcPts val="560"/>
              </a:spcBef>
              <a:spcAft>
                <a:spcPts val="0"/>
              </a:spcAft>
              <a:buClr>
                <a:schemeClr val="lt1"/>
              </a:buClr>
              <a:buSzPts val="2800"/>
              <a:buChar char="–"/>
            </a:pPr>
            <a:r>
              <a:rPr lang="en-US" i="1"/>
              <a:t>Diamond v. Chakrabarty</a:t>
            </a:r>
            <a:endParaRPr i="1"/>
          </a:p>
          <a:p>
            <a:pPr marL="342900" lvl="0" indent="-342900" algn="l" rtl="0">
              <a:spcBef>
                <a:spcPts val="640"/>
              </a:spcBef>
              <a:spcAft>
                <a:spcPts val="0"/>
              </a:spcAft>
              <a:buClr>
                <a:schemeClr val="lt1"/>
              </a:buClr>
              <a:buSzPts val="3200"/>
              <a:buChar char="•"/>
            </a:pPr>
            <a:r>
              <a:rPr lang="en-US" b="1"/>
              <a:t>Utility or Industrial Application</a:t>
            </a:r>
            <a:endParaRPr/>
          </a:p>
          <a:p>
            <a:pPr marL="742950" lvl="1" indent="-285750" algn="l" rtl="0">
              <a:spcBef>
                <a:spcPts val="560"/>
              </a:spcBef>
              <a:spcAft>
                <a:spcPts val="0"/>
              </a:spcAft>
              <a:buClr>
                <a:schemeClr val="lt1"/>
              </a:buClr>
              <a:buSzPts val="2800"/>
              <a:buChar char="–"/>
            </a:pPr>
            <a:r>
              <a:rPr lang="en-US" i="1"/>
              <a:t>Diamond v. Diehr</a:t>
            </a:r>
            <a:endParaRPr i="1"/>
          </a:p>
          <a:p>
            <a:pPr marL="342900" lvl="0" indent="-342900" algn="l" rtl="0">
              <a:spcBef>
                <a:spcPts val="640"/>
              </a:spcBef>
              <a:spcAft>
                <a:spcPts val="0"/>
              </a:spcAft>
              <a:buClr>
                <a:schemeClr val="lt1"/>
              </a:buClr>
              <a:buSzPts val="3200"/>
              <a:buChar char="•"/>
            </a:pPr>
            <a:r>
              <a:rPr lang="en-US" b="1"/>
              <a:t>Novelty</a:t>
            </a:r>
            <a:endParaRPr/>
          </a:p>
          <a:p>
            <a:pPr marL="742950" lvl="1" indent="-285750" algn="l" rtl="0">
              <a:spcBef>
                <a:spcPts val="560"/>
              </a:spcBef>
              <a:spcAft>
                <a:spcPts val="0"/>
              </a:spcAft>
              <a:buClr>
                <a:schemeClr val="lt1"/>
              </a:buClr>
              <a:buSzPts val="2800"/>
              <a:buChar char="–"/>
            </a:pPr>
            <a:r>
              <a:rPr lang="en-US" i="1"/>
              <a:t>Rosaire v. National Lead Co</a:t>
            </a:r>
            <a:endParaRPr/>
          </a:p>
          <a:p>
            <a:pPr marL="342900" lvl="0" indent="-342900" algn="l" rtl="0">
              <a:spcBef>
                <a:spcPts val="640"/>
              </a:spcBef>
              <a:spcAft>
                <a:spcPts val="0"/>
              </a:spcAft>
              <a:buClr>
                <a:schemeClr val="lt1"/>
              </a:buClr>
              <a:buSzPts val="3200"/>
              <a:buChar char="•"/>
            </a:pPr>
            <a:r>
              <a:rPr lang="en-US" b="1"/>
              <a:t>Nonobviousness or Inventive Step</a:t>
            </a:r>
            <a:endParaRPr/>
          </a:p>
          <a:p>
            <a:pPr marL="742950" lvl="1" indent="-285750" algn="l" rtl="0">
              <a:spcBef>
                <a:spcPts val="560"/>
              </a:spcBef>
              <a:spcAft>
                <a:spcPts val="0"/>
              </a:spcAft>
              <a:buClr>
                <a:schemeClr val="lt1"/>
              </a:buClr>
              <a:buSzPts val="2800"/>
              <a:buChar char="–"/>
            </a:pPr>
            <a:r>
              <a:rPr lang="en-US" i="1"/>
              <a:t>Graham v. Deere</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Patentable Subject Matter</a:t>
            </a:r>
            <a:br>
              <a:rPr lang="en-US"/>
            </a:br>
            <a:r>
              <a:rPr lang="en-US" i="1"/>
              <a:t>Diamond v. Chakrabarty</a:t>
            </a:r>
            <a:endParaRPr/>
          </a:p>
        </p:txBody>
      </p:sp>
      <p:sp>
        <p:nvSpPr>
          <p:cNvPr id="578" name="Google Shape;578;p9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lt1"/>
              </a:buClr>
              <a:buSzPct val="100000"/>
              <a:buChar char="•"/>
            </a:pPr>
            <a:r>
              <a:rPr lang="en-US"/>
              <a:t>Any of you interested in pursuing business in the area of science?</a:t>
            </a:r>
            <a:endParaRPr/>
          </a:p>
          <a:p>
            <a:pPr marL="342900" lvl="0" indent="-200660" algn="l" rtl="0">
              <a:spcBef>
                <a:spcPts val="448"/>
              </a:spcBef>
              <a:spcAft>
                <a:spcPts val="0"/>
              </a:spcAft>
              <a:buClr>
                <a:schemeClr val="lt1"/>
              </a:buClr>
              <a:buSzPct val="100000"/>
              <a:buNone/>
            </a:pPr>
            <a:endParaRPr/>
          </a:p>
          <a:p>
            <a:pPr marL="742950" lvl="1" indent="-285750" algn="l" rtl="0">
              <a:spcBef>
                <a:spcPts val="392"/>
              </a:spcBef>
              <a:spcAft>
                <a:spcPts val="0"/>
              </a:spcAft>
              <a:buClr>
                <a:schemeClr val="lt1"/>
              </a:buClr>
              <a:buSzPct val="100000"/>
              <a:buChar char="–"/>
            </a:pPr>
            <a:r>
              <a:rPr lang="en-US"/>
              <a:t>Title 35 U.S.C. 101 provides for the issuance of a patent to a person who invents or discovers "any" new and useful "manufacture" or "composition of matter." </a:t>
            </a:r>
            <a:endParaRPr/>
          </a:p>
          <a:p>
            <a:pPr marL="342900" lvl="0" indent="-200660" algn="l" rtl="0">
              <a:spcBef>
                <a:spcPts val="448"/>
              </a:spcBef>
              <a:spcAft>
                <a:spcPts val="0"/>
              </a:spcAft>
              <a:buClr>
                <a:schemeClr val="lt1"/>
              </a:buClr>
              <a:buSzPct val="100000"/>
              <a:buNone/>
            </a:pPr>
            <a:endParaRPr/>
          </a:p>
          <a:p>
            <a:pPr marL="742950" lvl="1" indent="-285750" algn="l" rtl="0">
              <a:spcBef>
                <a:spcPts val="392"/>
              </a:spcBef>
              <a:spcAft>
                <a:spcPts val="0"/>
              </a:spcAft>
              <a:buClr>
                <a:schemeClr val="lt1"/>
              </a:buClr>
              <a:buSzPct val="100000"/>
              <a:buChar char="–"/>
            </a:pPr>
            <a:r>
              <a:rPr lang="en-US"/>
              <a:t>Chakrabarty filed a patent application relating to his invention of a human-made, genetically engineered bacterium capable of breaking down crude oil, a property which is possessed by no naturally occurring bacteria. </a:t>
            </a:r>
            <a:endParaRPr/>
          </a:p>
          <a:p>
            <a:pPr marL="742950" lvl="1" indent="-285750" algn="l" rtl="0">
              <a:spcBef>
                <a:spcPts val="392"/>
              </a:spcBef>
              <a:spcAft>
                <a:spcPts val="0"/>
              </a:spcAft>
              <a:buClr>
                <a:schemeClr val="lt1"/>
              </a:buClr>
              <a:buSzPct val="100000"/>
              <a:buChar char="–"/>
            </a:pPr>
            <a:r>
              <a:rPr lang="en-US"/>
              <a:t>Useful? Nonobvious? Novel? </a:t>
            </a:r>
            <a:endParaRPr/>
          </a:p>
          <a:p>
            <a:pPr marL="342900" lvl="0" indent="-200660" algn="l" rtl="0">
              <a:spcBef>
                <a:spcPts val="448"/>
              </a:spcBef>
              <a:spcAft>
                <a:spcPts val="0"/>
              </a:spcAft>
              <a:buClr>
                <a:schemeClr val="lt1"/>
              </a:buClr>
              <a:buSzPct val="100000"/>
              <a:buNone/>
            </a:pPr>
            <a:endParaRPr/>
          </a:p>
          <a:p>
            <a:pPr marL="0" lvl="0" indent="0" algn="l" rtl="0">
              <a:spcBef>
                <a:spcPts val="448"/>
              </a:spcBef>
              <a:spcAft>
                <a:spcPts val="0"/>
              </a:spcAft>
              <a:buClr>
                <a:schemeClr val="lt1"/>
              </a:buClr>
              <a:buSzPct val="100000"/>
              <a:buNone/>
            </a:pPr>
            <a:r>
              <a:rPr lang="en-US"/>
              <a:t> </a:t>
            </a:r>
            <a:endParaRPr/>
          </a:p>
          <a:p>
            <a:pPr marL="342900" lvl="0" indent="-200660" algn="l" rtl="0">
              <a:spcBef>
                <a:spcPts val="448"/>
              </a:spcBef>
              <a:spcAft>
                <a:spcPts val="0"/>
              </a:spcAft>
              <a:buClr>
                <a:schemeClr val="lt1"/>
              </a:buClr>
              <a:buSzPct val="100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The Division of Responsibilities</a:t>
            </a:r>
            <a:endParaRPr/>
          </a:p>
        </p:txBody>
      </p:sp>
      <p:sp>
        <p:nvSpPr>
          <p:cNvPr id="135" name="Google Shape;135;p2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AutoNum type="arabicPeriod"/>
            </a:pPr>
            <a:r>
              <a:rPr lang="en-US"/>
              <a:t>Legislative - Write the laws</a:t>
            </a:r>
            <a:endParaRPr/>
          </a:p>
          <a:p>
            <a:pPr marL="457200" lvl="0" indent="-342900" algn="l" rtl="0">
              <a:spcBef>
                <a:spcPts val="0"/>
              </a:spcBef>
              <a:spcAft>
                <a:spcPts val="0"/>
              </a:spcAft>
              <a:buSzPts val="1800"/>
              <a:buAutoNum type="arabicPeriod"/>
            </a:pPr>
            <a:r>
              <a:rPr lang="en-US"/>
              <a:t>Judiciary - Judge the laws</a:t>
            </a:r>
            <a:endParaRPr/>
          </a:p>
          <a:p>
            <a:pPr marL="457200" lvl="0" indent="-342900" algn="l" rtl="0">
              <a:spcBef>
                <a:spcPts val="0"/>
              </a:spcBef>
              <a:spcAft>
                <a:spcPts val="0"/>
              </a:spcAft>
              <a:buSzPts val="1800"/>
              <a:buAutoNum type="arabicPeriod"/>
            </a:pPr>
            <a:r>
              <a:rPr lang="en-US"/>
              <a:t>Executive - Enforce the laws</a:t>
            </a:r>
            <a:endParaRPr/>
          </a:p>
          <a:p>
            <a:pPr marL="0" lvl="0" indent="0" algn="l" rtl="0">
              <a:spcBef>
                <a:spcPts val="360"/>
              </a:spcBef>
              <a:spcAft>
                <a:spcPts val="0"/>
              </a:spcAft>
              <a:buNone/>
            </a:pPr>
            <a:endParaRPr/>
          </a:p>
        </p:txBody>
      </p:sp>
      <p:pic>
        <p:nvPicPr>
          <p:cNvPr id="136" name="Google Shape;136;p20"/>
          <p:cNvPicPr preferRelativeResize="0"/>
          <p:nvPr/>
        </p:nvPicPr>
        <p:blipFill>
          <a:blip r:embed="rId3">
            <a:alphaModFix/>
          </a:blip>
          <a:stretch>
            <a:fillRect/>
          </a:stretch>
        </p:blipFill>
        <p:spPr>
          <a:xfrm>
            <a:off x="3538750" y="3243424"/>
            <a:ext cx="5148049" cy="288287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Diamond v. Chakrabarty</a:t>
            </a:r>
            <a:endParaRPr/>
          </a:p>
        </p:txBody>
      </p:sp>
      <p:sp>
        <p:nvSpPr>
          <p:cNvPr id="584" name="Google Shape;584;p9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Patent office rejected – why?</a:t>
            </a:r>
            <a:endParaRPr/>
          </a:p>
          <a:p>
            <a:pPr marL="342900" lvl="0" indent="-342900" algn="l" rtl="0">
              <a:spcBef>
                <a:spcPts val="640"/>
              </a:spcBef>
              <a:spcAft>
                <a:spcPts val="0"/>
              </a:spcAft>
              <a:buClr>
                <a:schemeClr val="lt1"/>
              </a:buClr>
              <a:buSzPts val="3200"/>
              <a:buChar char="•"/>
            </a:pPr>
            <a:r>
              <a:rPr lang="en-US"/>
              <a:t>Patent Office Board of Appeals Affirmed</a:t>
            </a:r>
            <a:endParaRPr/>
          </a:p>
          <a:p>
            <a:pPr marL="342900" lvl="0" indent="-342900" algn="l" rtl="0">
              <a:spcBef>
                <a:spcPts val="640"/>
              </a:spcBef>
              <a:spcAft>
                <a:spcPts val="0"/>
              </a:spcAft>
              <a:buClr>
                <a:schemeClr val="lt1"/>
              </a:buClr>
              <a:buSzPts val="3200"/>
              <a:buChar char="•"/>
            </a:pPr>
            <a:r>
              <a:rPr lang="en-US"/>
              <a:t>Court of Customs and Patent Appeals Reversed– Why? </a:t>
            </a:r>
            <a:endParaRPr/>
          </a:p>
          <a:p>
            <a:pPr marL="342900" lvl="0" indent="-342900" algn="l" rtl="0">
              <a:spcBef>
                <a:spcPts val="640"/>
              </a:spcBef>
              <a:spcAft>
                <a:spcPts val="0"/>
              </a:spcAft>
              <a:buClr>
                <a:schemeClr val="lt1"/>
              </a:buClr>
              <a:buSzPts val="3200"/>
              <a:buChar char="•"/>
            </a:pPr>
            <a:r>
              <a:rPr lang="en-US"/>
              <a:t>Supreme Court Affirmed</a:t>
            </a:r>
            <a:endParaRPr/>
          </a:p>
          <a:p>
            <a:pPr marL="0" lvl="0" indent="0" algn="l" rtl="0">
              <a:spcBef>
                <a:spcPts val="640"/>
              </a:spcBef>
              <a:spcAft>
                <a:spcPts val="0"/>
              </a:spcAft>
              <a:buClr>
                <a:schemeClr val="lt1"/>
              </a:buClr>
              <a:buSzPts val="3200"/>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Diamond v. Chakrabarty</a:t>
            </a:r>
            <a:endParaRPr/>
          </a:p>
        </p:txBody>
      </p:sp>
      <p:sp>
        <p:nvSpPr>
          <p:cNvPr id="590" name="Google Shape;590;p9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lt1"/>
              </a:buClr>
              <a:buSzPct val="100000"/>
              <a:buChar char="•"/>
            </a:pPr>
            <a:r>
              <a:rPr lang="en-US"/>
              <a:t>Court of Customs and Patent Appeals:</a:t>
            </a:r>
            <a:endParaRPr/>
          </a:p>
          <a:p>
            <a:pPr marL="742950" lvl="1" indent="-285750" algn="l" rtl="0">
              <a:spcBef>
                <a:spcPts val="518"/>
              </a:spcBef>
              <a:spcAft>
                <a:spcPts val="0"/>
              </a:spcAft>
              <a:buClr>
                <a:schemeClr val="lt1"/>
              </a:buClr>
              <a:buSzPct val="100000"/>
              <a:buChar char="–"/>
            </a:pPr>
            <a:r>
              <a:rPr lang="en-US"/>
              <a:t>The Court of Customs and Patent Appeals reversed, concluding that the fact that micro-organisms are alive is without legal significance for purposes of the patent law. </a:t>
            </a:r>
            <a:endParaRPr/>
          </a:p>
          <a:p>
            <a:pPr marL="342900" lvl="0" indent="-342900" algn="l" rtl="0">
              <a:spcBef>
                <a:spcPts val="592"/>
              </a:spcBef>
              <a:spcAft>
                <a:spcPts val="0"/>
              </a:spcAft>
              <a:buClr>
                <a:schemeClr val="lt1"/>
              </a:buClr>
              <a:buSzPct val="100000"/>
              <a:buChar char="•"/>
            </a:pPr>
            <a:r>
              <a:rPr lang="en-US"/>
              <a:t>Supreme Court</a:t>
            </a:r>
            <a:endParaRPr/>
          </a:p>
          <a:p>
            <a:pPr marL="742950" lvl="1" indent="-285750" algn="l" rtl="0">
              <a:spcBef>
                <a:spcPts val="518"/>
              </a:spcBef>
              <a:spcAft>
                <a:spcPts val="0"/>
              </a:spcAft>
              <a:buClr>
                <a:schemeClr val="lt1"/>
              </a:buClr>
              <a:buSzPct val="100000"/>
              <a:buChar char="–"/>
            </a:pPr>
            <a:r>
              <a:rPr lang="en-US"/>
              <a:t>A live, human-made micro-organism is patentable subject matter under 101. </a:t>
            </a:r>
            <a:endParaRPr/>
          </a:p>
          <a:p>
            <a:pPr marL="742950" lvl="1" indent="-285750" algn="l" rtl="0">
              <a:spcBef>
                <a:spcPts val="518"/>
              </a:spcBef>
              <a:spcAft>
                <a:spcPts val="0"/>
              </a:spcAft>
              <a:buClr>
                <a:schemeClr val="lt1"/>
              </a:buClr>
              <a:buSzPct val="100000"/>
              <a:buChar char="–"/>
            </a:pPr>
            <a:r>
              <a:rPr lang="en-US"/>
              <a:t>Respondent's micro-organism constitutes a "manufacture" or "composition of matter" within that statute. </a:t>
            </a:r>
            <a:endParaRPr/>
          </a:p>
        </p:txBody>
      </p:sp>
      <p:pic>
        <p:nvPicPr>
          <p:cNvPr id="591" name="Google Shape;591;p93"/>
          <p:cNvPicPr preferRelativeResize="0"/>
          <p:nvPr/>
        </p:nvPicPr>
        <p:blipFill rotWithShape="1">
          <a:blip r:embed="rId3">
            <a:alphaModFix/>
          </a:blip>
          <a:srcRect/>
          <a:stretch/>
        </p:blipFill>
        <p:spPr>
          <a:xfrm>
            <a:off x="7491663" y="0"/>
            <a:ext cx="1652337" cy="1899238"/>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Utility or Industrial Application</a:t>
            </a:r>
            <a:br>
              <a:rPr lang="en-US"/>
            </a:br>
            <a:r>
              <a:rPr lang="en-US" i="1"/>
              <a:t>Diamond v. Diehr</a:t>
            </a:r>
            <a:endParaRPr i="1"/>
          </a:p>
        </p:txBody>
      </p:sp>
      <p:sp>
        <p:nvSpPr>
          <p:cNvPr id="597" name="Google Shape;597;p9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chemeClr val="lt1"/>
              </a:buClr>
              <a:buSzPct val="100000"/>
              <a:buChar char="•"/>
            </a:pPr>
            <a:r>
              <a:rPr lang="en-US"/>
              <a:t>Addressed the issue of converting rubber into cured precision products (mainly tires). </a:t>
            </a:r>
            <a:endParaRPr/>
          </a:p>
          <a:p>
            <a:pPr marL="342900" lvl="0" indent="-342900" algn="l" rtl="0">
              <a:spcBef>
                <a:spcPts val="544"/>
              </a:spcBef>
              <a:spcAft>
                <a:spcPts val="0"/>
              </a:spcAft>
              <a:buClr>
                <a:schemeClr val="lt1"/>
              </a:buClr>
              <a:buSzPct val="100000"/>
              <a:buChar char="•"/>
            </a:pPr>
            <a:r>
              <a:rPr lang="en-US"/>
              <a:t>While it was possible, by using well-known time, temperature, and cure relationships, to calculate by means of an established mathematical equation when to open the molding press and remove the cured product, </a:t>
            </a:r>
            <a:endParaRPr/>
          </a:p>
          <a:p>
            <a:pPr marL="342900" lvl="0" indent="-342900" algn="l" rtl="0">
              <a:spcBef>
                <a:spcPts val="544"/>
              </a:spcBef>
              <a:spcAft>
                <a:spcPts val="0"/>
              </a:spcAft>
              <a:buClr>
                <a:schemeClr val="lt1"/>
              </a:buClr>
              <a:buSzPct val="100000"/>
              <a:buChar char="•"/>
            </a:pPr>
            <a:r>
              <a:rPr lang="en-US"/>
              <a:t>according to respondents the industry had not been able to measure precisely the temperature inside the press, thus making it difficult to make the necessary computations to determine the proper cure time.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Diamond v. Diehr</a:t>
            </a:r>
            <a:endParaRPr/>
          </a:p>
          <a:p>
            <a:pPr marL="0" lvl="0" indent="0" algn="ctr" rtl="0">
              <a:spcBef>
                <a:spcPts val="0"/>
              </a:spcBef>
              <a:spcAft>
                <a:spcPts val="0"/>
              </a:spcAft>
              <a:buClr>
                <a:schemeClr val="lt1"/>
              </a:buClr>
              <a:buSzPct val="100000"/>
              <a:buFont typeface="Calibri"/>
              <a:buNone/>
            </a:pPr>
            <a:r>
              <a:rPr lang="en-US"/>
              <a:t>The rare algorithm </a:t>
            </a:r>
            <a:endParaRPr/>
          </a:p>
          <a:p>
            <a:pPr marL="0" lvl="0" indent="0" algn="ctr" rtl="0">
              <a:spcBef>
                <a:spcPts val="0"/>
              </a:spcBef>
              <a:spcAft>
                <a:spcPts val="0"/>
              </a:spcAft>
              <a:buClr>
                <a:schemeClr val="lt1"/>
              </a:buClr>
              <a:buSzPct val="100000"/>
              <a:buFont typeface="Calibri"/>
              <a:buNone/>
            </a:pPr>
            <a:r>
              <a:rPr lang="en-US"/>
              <a:t>that becomes part of a patent! </a:t>
            </a:r>
            <a:endParaRPr/>
          </a:p>
        </p:txBody>
      </p:sp>
      <p:sp>
        <p:nvSpPr>
          <p:cNvPr id="603" name="Google Shape;603;p95"/>
          <p:cNvSpPr txBox="1">
            <a:spLocks noGrp="1"/>
          </p:cNvSpPr>
          <p:nvPr>
            <p:ph type="body" idx="1"/>
          </p:nvPr>
        </p:nvSpPr>
        <p:spPr>
          <a:xfrm>
            <a:off x="457200" y="1997075"/>
            <a:ext cx="8229600" cy="45261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lt1"/>
              </a:buClr>
              <a:buSzPts val="3200"/>
              <a:buChar char="•"/>
            </a:pPr>
            <a:r>
              <a:rPr lang="en-US"/>
              <a:t>Respondents characterized their contribution to the art to reside in the process of constantly measuring the temperature inside the mold and feeding the temperature measurements into a computer that repeatedly recalculates the cure time by use of the mathematical equation and then signals a device to open the press at the proper time. </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Diamond v. Diehr</a:t>
            </a:r>
            <a:endParaRPr/>
          </a:p>
        </p:txBody>
      </p:sp>
      <p:sp>
        <p:nvSpPr>
          <p:cNvPr id="609" name="Google Shape;609;p9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lt1"/>
              </a:buClr>
              <a:buSzPct val="100000"/>
              <a:buChar char="•"/>
            </a:pPr>
            <a:r>
              <a:rPr lang="en-US"/>
              <a:t>The patent examiner rejected respondents' claims on the ground that they were drawn to nonstatutory subject matter under 35 U.S.C. 101, which provides for the issuance of patents to:</a:t>
            </a:r>
            <a:endParaRPr/>
          </a:p>
          <a:p>
            <a:pPr marL="742950" lvl="1" indent="-285750" algn="l" rtl="0">
              <a:spcBef>
                <a:spcPts val="518"/>
              </a:spcBef>
              <a:spcAft>
                <a:spcPts val="0"/>
              </a:spcAft>
              <a:buClr>
                <a:schemeClr val="lt1"/>
              </a:buClr>
              <a:buSzPct val="100000"/>
              <a:buChar char="–"/>
            </a:pPr>
            <a:r>
              <a:rPr lang="en-US"/>
              <a:t> </a:t>
            </a:r>
            <a:r>
              <a:rPr lang="en-US" i="1"/>
              <a:t>"[w]hoever invents or discovers any new and useful process, machine, manufacture, or composition of matter, or any new and useful improvement thereof . . . ." The Patent and Trademark Office Board of Appeals agreed, but the Court of Customs and Patent Appeals reversed.</a:t>
            </a:r>
            <a:endParaRPr/>
          </a:p>
          <a:p>
            <a:pPr marL="0" lvl="0" indent="0" algn="l" rtl="0">
              <a:spcBef>
                <a:spcPts val="592"/>
              </a:spcBef>
              <a:spcAft>
                <a:spcPts val="0"/>
              </a:spcAft>
              <a:buClr>
                <a:schemeClr val="lt1"/>
              </a:buClr>
              <a:buSzPct val="100000"/>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97"/>
          <p:cNvSpPr txBox="1">
            <a:spLocks noGrp="1"/>
          </p:cNvSpPr>
          <p:nvPr>
            <p:ph type="title"/>
          </p:nvPr>
        </p:nvSpPr>
        <p:spPr>
          <a:xfrm>
            <a:off x="457200" y="274637"/>
            <a:ext cx="8229600" cy="500321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Nonobviousness</a:t>
            </a:r>
            <a:br>
              <a:rPr lang="en-US"/>
            </a:br>
            <a:r>
              <a:rPr lang="en-US" i="1"/>
              <a:t>Graham v. Deere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Graham v. Deere</a:t>
            </a:r>
            <a:endParaRPr/>
          </a:p>
        </p:txBody>
      </p:sp>
      <p:sp>
        <p:nvSpPr>
          <p:cNvPr id="620" name="Google Shape;620;p9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lt1"/>
              </a:buClr>
              <a:buSzPts val="3200"/>
              <a:buNone/>
            </a:pPr>
            <a:endParaRPr/>
          </a:p>
        </p:txBody>
      </p:sp>
      <p:pic>
        <p:nvPicPr>
          <p:cNvPr id="621" name="Google Shape;621;p98"/>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Nonobviousness or Inventive Step</a:t>
            </a:r>
            <a:br>
              <a:rPr lang="en-US"/>
            </a:br>
            <a:r>
              <a:rPr lang="en-US" i="1"/>
              <a:t>Graham v. Deere</a:t>
            </a:r>
            <a:endParaRPr/>
          </a:p>
        </p:txBody>
      </p:sp>
      <p:sp>
        <p:nvSpPr>
          <p:cNvPr id="627" name="Google Shape;627;p9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lt1"/>
              </a:buClr>
              <a:buSzPct val="100000"/>
              <a:buChar char="•"/>
            </a:pPr>
            <a:r>
              <a:rPr lang="en-US"/>
              <a:t>Petitioners sued for infringement of a patent, consisting of a combination of old mechanical elements, for a device designed to absorb shock from plow shanks in rocky soil to prevent damage to the plow. </a:t>
            </a:r>
            <a:endParaRPr/>
          </a:p>
          <a:p>
            <a:pPr marL="342900" lvl="0" indent="-342900" algn="l" rtl="0">
              <a:spcBef>
                <a:spcPts val="592"/>
              </a:spcBef>
              <a:spcAft>
                <a:spcPts val="0"/>
              </a:spcAft>
              <a:buClr>
                <a:schemeClr val="lt1"/>
              </a:buClr>
              <a:buSzPct val="100000"/>
              <a:buChar char="•"/>
            </a:pPr>
            <a:r>
              <a:rPr lang="en-US"/>
              <a:t>the Fifth Circuit held the patent valid, ruling that a combination is patentable when it produces an "old result in a cheaper and otherwise more advantageous way." </a:t>
            </a:r>
            <a:endParaRPr/>
          </a:p>
          <a:p>
            <a:pPr marL="342900" lvl="0" indent="-342900" algn="l" rtl="0">
              <a:spcBef>
                <a:spcPts val="592"/>
              </a:spcBef>
              <a:spcAft>
                <a:spcPts val="0"/>
              </a:spcAft>
              <a:buClr>
                <a:schemeClr val="lt1"/>
              </a:buClr>
              <a:buSzPct val="100000"/>
              <a:buChar char="•"/>
            </a:pPr>
            <a:r>
              <a:rPr lang="en-US"/>
              <a:t>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Graham v. Deere</a:t>
            </a:r>
            <a:endParaRPr/>
          </a:p>
        </p:txBody>
      </p:sp>
      <p:sp>
        <p:nvSpPr>
          <p:cNvPr id="633" name="Google Shape;633;p10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lt1"/>
              </a:buClr>
              <a:buSzPts val="3200"/>
              <a:buChar char="•"/>
            </a:pPr>
            <a:r>
              <a:rPr lang="en-US"/>
              <a:t>the Eighth Circuit, however, held that since there was no new result in the combination the patent was invalid. </a:t>
            </a:r>
            <a:endParaRPr/>
          </a:p>
          <a:p>
            <a:pPr marL="342900" lvl="0" indent="-342900" algn="l" rtl="0">
              <a:spcBef>
                <a:spcPts val="640"/>
              </a:spcBef>
              <a:spcAft>
                <a:spcPts val="0"/>
              </a:spcAft>
              <a:buClr>
                <a:schemeClr val="lt1"/>
              </a:buClr>
              <a:buSzPts val="3200"/>
              <a:buChar char="•"/>
            </a:pPr>
            <a:r>
              <a:rPr lang="en-US"/>
              <a:t>Petitioners filed actions declaring invalid respondent's patent relating to a plastic finger sprayer with a "hold-down" cap used as a built-in dispenser for containers with liquids, principally insecticides. By cross-action respondent claimed infringement.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0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Graham v. Deere</a:t>
            </a:r>
            <a:endParaRPr/>
          </a:p>
        </p:txBody>
      </p:sp>
      <p:sp>
        <p:nvSpPr>
          <p:cNvPr id="639" name="Google Shape;639;p10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The District Court and the Court of Appeals sustained the patent. </a:t>
            </a:r>
            <a:endParaRPr/>
          </a:p>
          <a:p>
            <a:pPr marL="342900" lvl="0" indent="-342900" algn="l" rtl="0">
              <a:spcBef>
                <a:spcPts val="640"/>
              </a:spcBef>
              <a:spcAft>
                <a:spcPts val="0"/>
              </a:spcAft>
              <a:buClr>
                <a:schemeClr val="lt1"/>
              </a:buClr>
              <a:buSzPts val="3200"/>
              <a:buChar char="•"/>
            </a:pPr>
            <a:r>
              <a:rPr lang="en-US"/>
              <a:t>Held: </a:t>
            </a:r>
            <a:endParaRPr/>
          </a:p>
          <a:p>
            <a:pPr marL="742950" lvl="1" indent="-285750" algn="l" rtl="0">
              <a:spcBef>
                <a:spcPts val="560"/>
              </a:spcBef>
              <a:spcAft>
                <a:spcPts val="0"/>
              </a:spcAft>
              <a:buClr>
                <a:schemeClr val="lt1"/>
              </a:buClr>
              <a:buSzPts val="2800"/>
              <a:buChar char="–"/>
            </a:pPr>
            <a:r>
              <a:rPr lang="en-US"/>
              <a:t>The patents do not meet the test of the "nonobvious" nature of the "subject matter sought to be patented" to </a:t>
            </a:r>
            <a:r>
              <a:rPr lang="en-US" b="1"/>
              <a:t>a person having ordinary skill in the pertinent art.</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614725" y="2916063"/>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What if the Executive Chooses </a:t>
            </a:r>
            <a:endParaRPr/>
          </a:p>
          <a:p>
            <a:pPr marL="0" lvl="0" indent="0" algn="ctr" rtl="0">
              <a:spcBef>
                <a:spcPts val="0"/>
              </a:spcBef>
              <a:spcAft>
                <a:spcPts val="0"/>
              </a:spcAft>
              <a:buNone/>
            </a:pPr>
            <a:r>
              <a:rPr lang="en-US"/>
              <a:t>Not to Enforce the Laws </a:t>
            </a:r>
            <a:endParaRPr/>
          </a:p>
          <a:p>
            <a:pPr marL="0" lvl="0" indent="0" algn="ctr" rtl="0">
              <a:spcBef>
                <a:spcPts val="0"/>
              </a:spcBef>
              <a:spcAft>
                <a:spcPts val="0"/>
              </a:spcAft>
              <a:buNone/>
            </a:pPr>
            <a:r>
              <a:rPr lang="en-US"/>
              <a:t>Because the Laws go against him/her? </a:t>
            </a:r>
            <a:endParaRPr/>
          </a:p>
          <a:p>
            <a:pPr marL="0" lvl="0" indent="0" algn="ctr" rtl="0">
              <a:spcBef>
                <a:spcPts val="0"/>
              </a:spcBef>
              <a:spcAft>
                <a:spcPts val="0"/>
              </a:spcAft>
              <a:buNone/>
            </a:pP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Graham v. Deere</a:t>
            </a:r>
            <a:endParaRPr/>
          </a:p>
        </p:txBody>
      </p:sp>
      <p:sp>
        <p:nvSpPr>
          <p:cNvPr id="645" name="Google Shape;645;p10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"[U]nless more ingenuity and skill . . . were required . . . </a:t>
            </a:r>
            <a:r>
              <a:rPr lang="en-US" b="1" u="sng"/>
              <a:t>than were possessed by an ordinary mechanic acquainted with the business, there was an absence of that degree of skill and ingenuity which constitute essential elements of every invention. </a:t>
            </a:r>
            <a:r>
              <a:rPr lang="en-US"/>
              <a:t>In other words, the improvement is the work of the skillful mechanic, not that of the inventor." At p. 267.</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1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Graham v. Deere</a:t>
            </a:r>
            <a:endParaRPr/>
          </a:p>
        </p:txBody>
      </p:sp>
      <p:sp>
        <p:nvSpPr>
          <p:cNvPr id="651" name="Google Shape;651;p10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Certainly a person having ordinary skill in the prior art, given the fact that the flex in the shank could be utilized more effectively if allowed to run the entire length of the shank, would immediately see that this was the thing to do.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1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Graham v. Deere</a:t>
            </a:r>
            <a:endParaRPr/>
          </a:p>
        </p:txBody>
      </p:sp>
      <p:sp>
        <p:nvSpPr>
          <p:cNvPr id="657" name="Google Shape;657;p10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In other words, the stirrup in Glencoe serves exactly the same function as the heel of the hinge plate in '798. </a:t>
            </a:r>
            <a:endParaRPr/>
          </a:p>
          <a:p>
            <a:pPr marL="342900" lvl="0" indent="-342900" algn="l" rtl="0">
              <a:spcBef>
                <a:spcPts val="640"/>
              </a:spcBef>
              <a:spcAft>
                <a:spcPts val="0"/>
              </a:spcAft>
              <a:buClr>
                <a:schemeClr val="lt1"/>
              </a:buClr>
              <a:buSzPts val="3200"/>
              <a:buChar char="•"/>
            </a:pPr>
            <a:r>
              <a:rPr lang="en-US"/>
              <a:t>The mere shifting of the wear point to the heel of the '798 hinge plate from the stirrup of Glencoe - itself a part of the hinge plate - presents no operative mechanical distinctions, much less nonobvious differences.</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105"/>
          <p:cNvSpPr txBox="1">
            <a:spLocks noGrp="1"/>
          </p:cNvSpPr>
          <p:nvPr>
            <p:ph type="title"/>
          </p:nvPr>
        </p:nvSpPr>
        <p:spPr>
          <a:xfrm>
            <a:off x="457200" y="274637"/>
            <a:ext cx="8229600" cy="591761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Nonobvious?</a:t>
            </a:r>
            <a:br>
              <a:rPr lang="en-US"/>
            </a:br>
            <a:r>
              <a:rPr lang="en-US"/>
              <a:t>Arkie Lures</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Arkie Lures</a:t>
            </a:r>
            <a:endParaRPr/>
          </a:p>
        </p:txBody>
      </p:sp>
      <p:sp>
        <p:nvSpPr>
          <p:cNvPr id="668" name="Google Shape;668;p10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lt1"/>
              </a:buClr>
              <a:buSzPts val="3200"/>
              <a:buChar char="•"/>
            </a:pPr>
            <a:r>
              <a:rPr lang="en-US"/>
              <a:t>Gene Larew, a retired engineer, set out to make a plastisol fishing lure that would have a salty taste for a prolonged period in water, as compared with the salty baits then known.   </a:t>
            </a:r>
            <a:endParaRPr/>
          </a:p>
          <a:p>
            <a:pPr marL="342900" lvl="0" indent="-342900" algn="l" rtl="0">
              <a:spcBef>
                <a:spcPts val="640"/>
              </a:spcBef>
              <a:spcAft>
                <a:spcPts val="0"/>
              </a:spcAft>
              <a:buClr>
                <a:schemeClr val="lt1"/>
              </a:buClr>
              <a:buSzPts val="3200"/>
              <a:buChar char="•"/>
            </a:pPr>
            <a:r>
              <a:rPr lang="en-US"/>
              <a:t>In his patent, Larew noted that a striking fish will retain a salty-tasting lure for a longer time, thereby improving the fisherman's chance to set the hook.</a:t>
            </a:r>
            <a:endParaRPr/>
          </a:p>
          <a:p>
            <a:pPr marL="342900" lvl="0" indent="-342900" algn="l" rtl="0">
              <a:spcBef>
                <a:spcPts val="640"/>
              </a:spcBef>
              <a:spcAft>
                <a:spcPts val="0"/>
              </a:spcAft>
              <a:buClr>
                <a:schemeClr val="lt1"/>
              </a:buClr>
              <a:buSzPts val="3200"/>
              <a:buChar char="•"/>
            </a:pPr>
            <a:r>
              <a:rPr lang="en-US"/>
              <a:t> </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0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Arkie Lure v. Larew</a:t>
            </a:r>
            <a:endParaRPr/>
          </a:p>
        </p:txBody>
      </p:sp>
      <p:sp>
        <p:nvSpPr>
          <p:cNvPr id="674" name="Google Shape;674;p10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lt1"/>
              </a:buClr>
              <a:buSzPct val="100000"/>
              <a:buChar char="•"/>
            </a:pPr>
            <a:r>
              <a:rPr lang="en-US"/>
              <a:t>Upon extreme persistence by Mr. Larew the product was eventually produced.   </a:t>
            </a:r>
            <a:endParaRPr/>
          </a:p>
          <a:p>
            <a:pPr marL="342900" lvl="0" indent="-342900" algn="l" rtl="0">
              <a:spcBef>
                <a:spcPts val="592"/>
              </a:spcBef>
              <a:spcAft>
                <a:spcPts val="0"/>
              </a:spcAft>
              <a:buClr>
                <a:schemeClr val="lt1"/>
              </a:buClr>
              <a:buSzPct val="100000"/>
              <a:buChar char="•"/>
            </a:pPr>
            <a:r>
              <a:rPr lang="en-US"/>
              <a:t>The first commercial salt-impregnated plastic lure was called the “Gene Larew Salty Frog.” </a:t>
            </a:r>
            <a:endParaRPr/>
          </a:p>
          <a:p>
            <a:pPr marL="342900" lvl="0" indent="-342900" algn="l" rtl="0">
              <a:spcBef>
                <a:spcPts val="592"/>
              </a:spcBef>
              <a:spcAft>
                <a:spcPts val="0"/>
              </a:spcAft>
              <a:buClr>
                <a:schemeClr val="lt1"/>
              </a:buClr>
              <a:buSzPct val="100000"/>
              <a:buChar char="•"/>
            </a:pPr>
            <a:r>
              <a:rPr lang="en-US"/>
              <a:t>It was an immediate commercial success.   Arkie Lures copied the Larew lure and, declined Mr. Larew's offer of a license, stating that the addition of salt to a lure was “obvious”. </a:t>
            </a:r>
            <a:endParaRPr/>
          </a:p>
          <a:p>
            <a:pPr marL="742950" lvl="1" indent="-285750" algn="l" rtl="0">
              <a:spcBef>
                <a:spcPts val="518"/>
              </a:spcBef>
              <a:spcAft>
                <a:spcPts val="0"/>
              </a:spcAft>
              <a:buClr>
                <a:schemeClr val="lt1"/>
              </a:buClr>
              <a:buSzPct val="100000"/>
              <a:buChar char="–"/>
            </a:pPr>
            <a:r>
              <a:rPr lang="en-US"/>
              <a:t>Is it? </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08"/>
          <p:cNvSpPr txBox="1">
            <a:spLocks noGrp="1"/>
          </p:cNvSpPr>
          <p:nvPr>
            <p:ph type="title"/>
          </p:nvPr>
        </p:nvSpPr>
        <p:spPr>
          <a:xfrm>
            <a:off x="554125" y="1620451"/>
            <a:ext cx="8229600" cy="3617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990"/>
              <a:buFont typeface="Arial"/>
              <a:buNone/>
            </a:pPr>
            <a:r>
              <a:rPr lang="en-US" sz="3160" b="1"/>
              <a:t>Larger Question: </a:t>
            </a:r>
            <a:endParaRPr sz="3160" b="1"/>
          </a:p>
          <a:p>
            <a:pPr marL="0" lvl="0" indent="0" algn="ctr" rtl="0">
              <a:spcBef>
                <a:spcPts val="0"/>
              </a:spcBef>
              <a:spcAft>
                <a:spcPts val="0"/>
              </a:spcAft>
              <a:buClr>
                <a:schemeClr val="dk1"/>
              </a:buClr>
              <a:buSzPts val="990"/>
              <a:buFont typeface="Arial"/>
              <a:buNone/>
            </a:pPr>
            <a:r>
              <a:rPr lang="en-US" sz="3160"/>
              <a:t>Being a Lawyer</a:t>
            </a:r>
            <a:endParaRPr sz="3160"/>
          </a:p>
          <a:p>
            <a:pPr marL="0" lvl="0" indent="0" algn="ctr" rtl="0">
              <a:spcBef>
                <a:spcPts val="0"/>
              </a:spcBef>
              <a:spcAft>
                <a:spcPts val="0"/>
              </a:spcAft>
              <a:buClr>
                <a:schemeClr val="dk1"/>
              </a:buClr>
              <a:buSzPts val="990"/>
              <a:buFont typeface="Arial"/>
              <a:buNone/>
            </a:pPr>
            <a:r>
              <a:rPr lang="en-US" sz="3160"/>
              <a:t>STRICTLY Applying the Éléments</a:t>
            </a:r>
            <a:endParaRPr sz="3160"/>
          </a:p>
          <a:p>
            <a:pPr marL="0" lvl="0" indent="0" algn="ctr" rtl="0">
              <a:spcBef>
                <a:spcPts val="0"/>
              </a:spcBef>
              <a:spcAft>
                <a:spcPts val="0"/>
              </a:spcAft>
              <a:buNone/>
            </a:pP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0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3160" b="1"/>
              <a:t>Assault - the Elements </a:t>
            </a:r>
            <a:endParaRPr sz="3160"/>
          </a:p>
        </p:txBody>
      </p:sp>
      <p:sp>
        <p:nvSpPr>
          <p:cNvPr id="687" name="Google Shape;687;p109"/>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fontScale="85000"/>
          </a:bodyPr>
          <a:lstStyle/>
          <a:p>
            <a:pPr marL="0" lvl="0" indent="0" algn="l" rtl="0">
              <a:lnSpc>
                <a:spcPct val="160000"/>
              </a:lnSpc>
              <a:spcBef>
                <a:spcPts val="0"/>
              </a:spcBef>
              <a:spcAft>
                <a:spcPts val="0"/>
              </a:spcAft>
              <a:buNone/>
            </a:pPr>
            <a:r>
              <a:rPr lang="en-US"/>
              <a:t>(1) The act was intended to cause apprehension of harmful or offensive contact; and</a:t>
            </a:r>
            <a:endParaRPr/>
          </a:p>
          <a:p>
            <a:pPr marL="0" lvl="0" indent="0" algn="l" rtl="0">
              <a:lnSpc>
                <a:spcPct val="160000"/>
              </a:lnSpc>
              <a:spcBef>
                <a:spcPts val="1500"/>
              </a:spcBef>
              <a:spcAft>
                <a:spcPts val="0"/>
              </a:spcAft>
              <a:buNone/>
            </a:pPr>
            <a:r>
              <a:rPr lang="en-US"/>
              <a:t>(2) The act indeed caused reasonable apprehension in the victim that harmful or offensive contact would occur.</a:t>
            </a:r>
            <a:endParaRPr/>
          </a:p>
          <a:p>
            <a:pPr marL="0" lvl="0" indent="0" algn="l" rtl="0">
              <a:lnSpc>
                <a:spcPct val="160000"/>
              </a:lnSpc>
              <a:spcBef>
                <a:spcPts val="1500"/>
              </a:spcBef>
              <a:spcAft>
                <a:spcPts val="0"/>
              </a:spcAft>
              <a:buNone/>
            </a:pPr>
            <a:r>
              <a:rPr lang="en-US"/>
              <a:t>(3) An imminent physical gesture signifying a threat</a:t>
            </a:r>
            <a:endParaRPr sz="1500">
              <a:solidFill>
                <a:srgbClr val="666666"/>
              </a:solidFill>
              <a:highlight>
                <a:srgbClr val="FFFFFF"/>
              </a:highlight>
              <a:latin typeface="Roboto"/>
              <a:ea typeface="Roboto"/>
              <a:cs typeface="Roboto"/>
              <a:sym typeface="Roboto"/>
            </a:endParaRPr>
          </a:p>
          <a:p>
            <a:pPr marL="0" lvl="0" indent="0" algn="l" rtl="0">
              <a:spcBef>
                <a:spcPts val="1500"/>
              </a:spcBef>
              <a:spcAft>
                <a:spcPts val="0"/>
              </a:spcAft>
              <a:buNone/>
            </a:pP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1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BATTERY</a:t>
            </a:r>
            <a:endParaRPr/>
          </a:p>
          <a:p>
            <a:pPr marL="0" lvl="0" indent="0" algn="ctr" rtl="0">
              <a:spcBef>
                <a:spcPts val="0"/>
              </a:spcBef>
              <a:spcAft>
                <a:spcPts val="0"/>
              </a:spcAft>
              <a:buNone/>
            </a:pPr>
            <a:r>
              <a:rPr lang="en-US"/>
              <a:t>(Elements)</a:t>
            </a:r>
            <a:endParaRPr/>
          </a:p>
        </p:txBody>
      </p:sp>
      <p:sp>
        <p:nvSpPr>
          <p:cNvPr id="694" name="Google Shape;694;p11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fontScale="77500" lnSpcReduction="20000"/>
          </a:bodyPr>
          <a:lstStyle/>
          <a:p>
            <a:pPr marL="0" lvl="0" indent="0" algn="l" rtl="0">
              <a:spcBef>
                <a:spcPts val="360"/>
              </a:spcBef>
              <a:spcAft>
                <a:spcPts val="0"/>
              </a:spcAft>
              <a:buNone/>
            </a:pPr>
            <a:endParaRPr/>
          </a:p>
          <a:p>
            <a:pPr marL="0" lvl="0" indent="0" algn="l" rtl="0">
              <a:lnSpc>
                <a:spcPct val="115000"/>
              </a:lnSpc>
              <a:spcBef>
                <a:spcPts val="0"/>
              </a:spcBef>
              <a:spcAft>
                <a:spcPts val="0"/>
              </a:spcAft>
              <a:buNone/>
            </a:pPr>
            <a:r>
              <a:rPr lang="en-US"/>
              <a:t>The prima facie case for battery contains 4 components:</a:t>
            </a:r>
            <a:endParaRPr/>
          </a:p>
          <a:p>
            <a:pPr marL="0" lvl="0" indent="0" algn="l" rtl="0">
              <a:lnSpc>
                <a:spcPct val="115000"/>
              </a:lnSpc>
              <a:spcBef>
                <a:spcPts val="900"/>
              </a:spcBef>
              <a:spcAft>
                <a:spcPts val="0"/>
              </a:spcAft>
              <a:buNone/>
            </a:pPr>
            <a:endParaRPr/>
          </a:p>
          <a:p>
            <a:pPr marL="0" lvl="0" indent="0" algn="l" rtl="0">
              <a:lnSpc>
                <a:spcPct val="115000"/>
              </a:lnSpc>
              <a:spcBef>
                <a:spcPts val="900"/>
              </a:spcBef>
              <a:spcAft>
                <a:spcPts val="0"/>
              </a:spcAft>
              <a:buNone/>
            </a:pPr>
            <a:r>
              <a:rPr lang="en-US"/>
              <a:t>(1) The defendant acts.</a:t>
            </a:r>
            <a:endParaRPr/>
          </a:p>
          <a:p>
            <a:pPr marL="0" lvl="0" indent="0" algn="l" rtl="0">
              <a:lnSpc>
                <a:spcPct val="115000"/>
              </a:lnSpc>
              <a:spcBef>
                <a:spcPts val="900"/>
              </a:spcBef>
              <a:spcAft>
                <a:spcPts val="0"/>
              </a:spcAft>
              <a:buNone/>
            </a:pPr>
            <a:r>
              <a:rPr lang="en-US"/>
              <a:t>(2) The defendant </a:t>
            </a:r>
            <a:r>
              <a:rPr lang="en-US" u="sng"/>
              <a:t>intends</a:t>
            </a:r>
            <a:r>
              <a:rPr lang="en-US"/>
              <a:t> to cause contact with the victim.</a:t>
            </a:r>
            <a:endParaRPr/>
          </a:p>
          <a:p>
            <a:pPr marL="0" lvl="0" indent="0" algn="l" rtl="0">
              <a:lnSpc>
                <a:spcPct val="115000"/>
              </a:lnSpc>
              <a:spcBef>
                <a:spcPts val="900"/>
              </a:spcBef>
              <a:spcAft>
                <a:spcPts val="0"/>
              </a:spcAft>
              <a:buNone/>
            </a:pPr>
            <a:r>
              <a:rPr lang="en-US"/>
              <a:t>(3) The defendant's contact with the victim is harmful or offensive.</a:t>
            </a:r>
            <a:endParaRPr/>
          </a:p>
          <a:p>
            <a:pPr marL="0" marR="190500" lvl="0" indent="0" algn="l" rtl="0">
              <a:lnSpc>
                <a:spcPct val="115000"/>
              </a:lnSpc>
              <a:spcBef>
                <a:spcPts val="900"/>
              </a:spcBef>
              <a:spcAft>
                <a:spcPts val="0"/>
              </a:spcAft>
              <a:buNone/>
            </a:pPr>
            <a:r>
              <a:rPr lang="en-US"/>
              <a:t>(4) The defendant's contact causes the victim to suffer a contact that is harmful or offensive.</a:t>
            </a:r>
            <a:endParaRPr/>
          </a:p>
          <a:p>
            <a:pPr marL="0" marR="0" lvl="0" indent="0" algn="l" rtl="0">
              <a:lnSpc>
                <a:spcPct val="100000"/>
              </a:lnSpc>
              <a:spcBef>
                <a:spcPts val="360"/>
              </a:spcBef>
              <a:spcAft>
                <a:spcPts val="0"/>
              </a:spcAft>
              <a:buNone/>
            </a:pP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1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Scenario - Assault or Battery</a:t>
            </a:r>
            <a:endParaRPr/>
          </a:p>
        </p:txBody>
      </p:sp>
      <p:sp>
        <p:nvSpPr>
          <p:cNvPr id="701" name="Google Shape;701;p111"/>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i="1"/>
              <a:t>George is looking for Joe who he is sure wants to hurt him.  He is walking down the highway. </a:t>
            </a:r>
            <a:endParaRPr i="1"/>
          </a:p>
          <a:p>
            <a:pPr marL="0" lvl="0" indent="0" algn="l" rtl="0">
              <a:spcBef>
                <a:spcPts val="360"/>
              </a:spcBef>
              <a:spcAft>
                <a:spcPts val="0"/>
              </a:spcAft>
              <a:buNone/>
            </a:pPr>
            <a:endParaRPr i="1"/>
          </a:p>
          <a:p>
            <a:pPr marL="0" lvl="0" indent="0" algn="l" rtl="0">
              <a:spcBef>
                <a:spcPts val="360"/>
              </a:spcBef>
              <a:spcAft>
                <a:spcPts val="0"/>
              </a:spcAft>
              <a:buNone/>
            </a:pPr>
            <a:r>
              <a:rPr lang="en-US" i="1"/>
              <a:t>Joe is driving his car and sees that George is on the other side.  George does not see Joe.  Joe turns his car around to park and confront Joe and loses control of his vehicle, running into and hurting George.   Was their assault? Battery?</a:t>
            </a:r>
            <a:endParaRPr i="1"/>
          </a:p>
        </p:txBody>
      </p:sp>
    </p:spTree>
  </p:cSld>
  <p:clrMapOvr>
    <a:masterClrMapping/>
  </p:clrMapOvr>
</p:sld>
</file>

<file path=ppt/theme/theme1.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3926</Words>
  <Application>Microsoft Office PowerPoint</Application>
  <PresentationFormat>Diaprojekcija na zaslonu (4:3)</PresentationFormat>
  <Paragraphs>445</Paragraphs>
  <Slides>103</Slides>
  <Notes>103</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103</vt:i4>
      </vt:variant>
    </vt:vector>
  </HeadingPairs>
  <TitlesOfParts>
    <vt:vector size="108" baseType="lpstr">
      <vt:lpstr>Arial</vt:lpstr>
      <vt:lpstr>Verdana</vt:lpstr>
      <vt:lpstr>Calibri</vt:lpstr>
      <vt:lpstr>Roboto</vt:lpstr>
      <vt:lpstr>Default Theme</vt:lpstr>
      <vt:lpstr>Introduction to US  Intellectual Property Class 1</vt:lpstr>
      <vt:lpstr>Introduction (your 3+ questions!)</vt:lpstr>
      <vt:lpstr>Your Background</vt:lpstr>
      <vt:lpstr>        Class Structure</vt:lpstr>
      <vt:lpstr>Introduction to Fundamentals of U.S. Intellectual Property </vt:lpstr>
      <vt:lpstr>First Foundations:  Understanding U.S.  Separation of Powers</vt:lpstr>
      <vt:lpstr>The Powers</vt:lpstr>
      <vt:lpstr>The Division of Responsibilities</vt:lpstr>
      <vt:lpstr>What if the Executive Chooses  Not to Enforce the Laws  Because the Laws go against him/her?  </vt:lpstr>
      <vt:lpstr>Notable Differences from British System</vt:lpstr>
      <vt:lpstr>American/British</vt:lpstr>
      <vt:lpstr>First Foundations, Part 2: Understanding US  Common Law</vt:lpstr>
      <vt:lpstr>How would YOU say  the Common Law system works?</vt:lpstr>
      <vt:lpstr>PowerPointova predstavitev</vt:lpstr>
      <vt:lpstr>Who pays the legal fees? U.K.? U.S.? </vt:lpstr>
      <vt:lpstr>Other forms of Settlement</vt:lpstr>
      <vt:lpstr>Juries and Big Business  Would you as an attorney  for a big company ask for a jury?  </vt:lpstr>
      <vt:lpstr>US Common Law Cycle The path from going  from caselaw to a statute</vt:lpstr>
      <vt:lpstr>US Common Law Cycle</vt:lpstr>
      <vt:lpstr>Civil Law v. Common Law  Civil Law v. Criminal Law </vt:lpstr>
      <vt:lpstr>Civil Law</vt:lpstr>
      <vt:lpstr>Best Photo - 10 bonus points</vt:lpstr>
      <vt:lpstr>PowerPointova predstavitev</vt:lpstr>
      <vt:lpstr>What is the difference between PROPERTY and INTELLECTUAL PROPERTY?  V</vt:lpstr>
      <vt:lpstr>PowerPointova predstavitev</vt:lpstr>
      <vt:lpstr>Industrial Property</vt:lpstr>
      <vt:lpstr>Performances</vt:lpstr>
      <vt:lpstr>Definitions</vt:lpstr>
      <vt:lpstr>Exception?</vt:lpstr>
      <vt:lpstr>Contributory Sharing</vt:lpstr>
      <vt:lpstr>Where does UNITED STATES Intellectual Property Law Come From? </vt:lpstr>
      <vt:lpstr>Article I, Clause 8, Section 8</vt:lpstr>
      <vt:lpstr>Limited Monopolies</vt:lpstr>
      <vt:lpstr>For Writings (~copyright) and Discoveries (~patents)</vt:lpstr>
      <vt:lpstr>Copyrights and Patents</vt:lpstr>
      <vt:lpstr>Trademarks</vt:lpstr>
      <vt:lpstr>U.S. Commerce Clause</vt:lpstr>
      <vt:lpstr>The phenomenon of Trademark Genericide</vt:lpstr>
      <vt:lpstr>Trade Secrets</vt:lpstr>
      <vt:lpstr>Commerce Law?  “to regulate commerce with foreign nations, and among the several states, and with the Indian tribes.”  Constitutional Mandate? </vt:lpstr>
      <vt:lpstr>PowerPointova predstavitev</vt:lpstr>
      <vt:lpstr>Famous Trade Secrets –  a business decision/gamble</vt:lpstr>
      <vt:lpstr>FUNDAMENTAL  RULES FOR IP </vt:lpstr>
      <vt:lpstr>US Patent:  Elements Importance for Business</vt:lpstr>
      <vt:lpstr>First to File / First to Invent</vt:lpstr>
      <vt:lpstr>§ 101 Patentable Subject Matter</vt:lpstr>
      <vt:lpstr>Computers</vt:lpstr>
      <vt:lpstr>§101 Patentable Subject Matter</vt:lpstr>
      <vt:lpstr>Physical Phenomena</vt:lpstr>
      <vt:lpstr>Laws of Nature / Abstract Ideas</vt:lpstr>
      <vt:lpstr>Also USC 101 - Utility</vt:lpstr>
      <vt:lpstr>Utility USC 101</vt:lpstr>
      <vt:lpstr>“Morally Questionable”  Patents OK for Utility</vt:lpstr>
      <vt:lpstr>Juicy Whip Inc. v. Orange Bang Inc.</vt:lpstr>
      <vt:lpstr>Novelty §102</vt:lpstr>
      <vt:lpstr>Nonobviousness (§103)  (Intl: “Inventive step”)</vt:lpstr>
      <vt:lpstr>the POSITA/PHOSITA</vt:lpstr>
      <vt:lpstr>Hindsight Bias</vt:lpstr>
      <vt:lpstr>Hindsight Bias</vt:lpstr>
      <vt:lpstr>How to Prevent Hindsight Bias  for Judging Nonobviousness</vt:lpstr>
      <vt:lpstr>Duration of Protection:  20 years</vt:lpstr>
      <vt:lpstr>Challenges:  Patent Trolls (Non practicing Entities) NPEs</vt:lpstr>
      <vt:lpstr>What is a Patent Troll or NPE?</vt:lpstr>
      <vt:lpstr>Patent Litigation 2015</vt:lpstr>
      <vt:lpstr>the LOT Network effect? </vt:lpstr>
      <vt:lpstr>Litigation through 2019</vt:lpstr>
      <vt:lpstr>Do Patent Trolls Promote  the Progress of Science?</vt:lpstr>
      <vt:lpstr>Ebay v. MercExchange  (2006)</vt:lpstr>
      <vt:lpstr>What is Ebay? Have you ever used it?</vt:lpstr>
      <vt:lpstr>Ebay v. MercExchange</vt:lpstr>
      <vt:lpstr>Ebay v. Merc Exchange (cont)</vt:lpstr>
      <vt:lpstr>Ebay v. MercExchange (cont)</vt:lpstr>
      <vt:lpstr>Ebay v. MercExchange  (4 factor Injunction Test)</vt:lpstr>
      <vt:lpstr>Who sues the most?</vt:lpstr>
      <vt:lpstr>Who Sues?  (2013)</vt:lpstr>
      <vt:lpstr>Total Patent Motions (2022)</vt:lpstr>
      <vt:lpstr>Patent Case Law</vt:lpstr>
      <vt:lpstr>Patent Case law</vt:lpstr>
      <vt:lpstr>Patentable Subject Matter Diamond v. Chakrabarty</vt:lpstr>
      <vt:lpstr>Diamond v. Chakrabarty</vt:lpstr>
      <vt:lpstr>Diamond v. Chakrabarty</vt:lpstr>
      <vt:lpstr>Utility or Industrial Application Diamond v. Diehr</vt:lpstr>
      <vt:lpstr>Diamond v. Diehr The rare algorithm  that becomes part of a patent! </vt:lpstr>
      <vt:lpstr>Diamond v. Diehr</vt:lpstr>
      <vt:lpstr>Nonobviousness Graham v. Deere </vt:lpstr>
      <vt:lpstr>Graham v. Deere</vt:lpstr>
      <vt:lpstr>Nonobviousness or Inventive Step Graham v. Deere</vt:lpstr>
      <vt:lpstr>Graham v. Deere</vt:lpstr>
      <vt:lpstr>Graham v. Deere</vt:lpstr>
      <vt:lpstr>Graham v. Deere</vt:lpstr>
      <vt:lpstr>Graham v. Deere</vt:lpstr>
      <vt:lpstr>Graham v. Deere</vt:lpstr>
      <vt:lpstr>Nonobvious? Arkie Lures</vt:lpstr>
      <vt:lpstr>Arkie Lures</vt:lpstr>
      <vt:lpstr>Arkie Lure v. Larew</vt:lpstr>
      <vt:lpstr>Larger Question:  Being a Lawyer STRICTLY Applying the Éléments </vt:lpstr>
      <vt:lpstr>Assault - the Elements </vt:lpstr>
      <vt:lpstr>BATTERY (Elements)</vt:lpstr>
      <vt:lpstr>Scenario - Assault or Battery</vt:lpstr>
      <vt:lpstr>Assault - The Elements</vt:lpstr>
      <vt:lpstr>Battery - the elements</vt:lpstr>
      <vt:lpstr>Trends and Themes in  International Patent Law</vt:lpstr>
      <vt:lpstr>END PATENT LAW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Marko</dc:creator>
  <cp:lastModifiedBy>Marko Novak</cp:lastModifiedBy>
  <cp:revision>1</cp:revision>
  <dcterms:modified xsi:type="dcterms:W3CDTF">2026-04-06T17:42:25Z</dcterms:modified>
</cp:coreProperties>
</file>