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8" Type="http://schemas.openxmlformats.org/officeDocument/2006/relationships/hyperlink" Target="https://en.wikipedia.org/wiki/U.S._Congress" TargetMode="External"/><Relationship Id="rId3" Type="http://schemas.openxmlformats.org/officeDocument/2006/relationships/hyperlink" Target="https://en.wikipedia.org/wiki/Sony" TargetMode="External"/><Relationship Id="rId7" Type="http://schemas.openxmlformats.org/officeDocument/2006/relationships/hyperlink" Target="https://en.wikipedia.org/wiki/Walt_Disney_Company" TargetMode="External"/><Relationship Id="rId2" Type="http://schemas.openxmlformats.org/officeDocument/2006/relationships/slide" Target="../slides/slide70.xml"/><Relationship Id="rId1" Type="http://schemas.openxmlformats.org/officeDocument/2006/relationships/notesMaster" Target="../notesMasters/notesMaster1.xml"/><Relationship Id="rId6" Type="http://schemas.openxmlformats.org/officeDocument/2006/relationships/hyperlink" Target="https://en.wikipedia.org/wiki/Universal_Studios" TargetMode="External"/><Relationship Id="rId5" Type="http://schemas.openxmlformats.org/officeDocument/2006/relationships/hyperlink" Target="https://en.wikipedia.org/wiki/Video_tape_recording" TargetMode="External"/><Relationship Id="rId10" Type="http://schemas.openxmlformats.org/officeDocument/2006/relationships/hyperlink" Target="https://en.wikipedia.org/wiki/Copyright_infringement" TargetMode="External"/><Relationship Id="rId4" Type="http://schemas.openxmlformats.org/officeDocument/2006/relationships/hyperlink" Target="https://en.wikipedia.org/wiki/Betamax" TargetMode="External"/><Relationship Id="rId9" Type="http://schemas.openxmlformats.org/officeDocument/2006/relationships/hyperlink" Target="https://en.wikipedia.org/wiki/U.S._District_Court_for_the_Central_District_of_California" TargetMode="Externa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163eb55ef7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2163eb55ef7_0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163eb55ef7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g2163eb55ef7_0_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163eb55ef7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g2163eb55ef7_0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163eb55ef7_0_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163eb55ef7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g2163eb55ef7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c3e974e04d_0_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g2c3e974e04d_0_8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c3e974e04d_0_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2c3e974e04d_0_9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c3e974e04d_0_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2c3e974e04d_0_9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3f91690d9f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g33f91690d9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https://www.wto.org/french/tratop_f/trips_f/intel2_f.htm#copyright</a:t>
            </a:r>
            <a:endParaRPr/>
          </a:p>
          <a:p>
            <a:pPr marL="0" lvl="0" indent="0" algn="l" rtl="0">
              <a:spcBef>
                <a:spcPts val="0"/>
              </a:spcBef>
              <a:spcAft>
                <a:spcPts val="0"/>
              </a:spcAft>
              <a:buNone/>
            </a:pPr>
            <a:r>
              <a:rPr lang="en-US"/>
              <a:t>ADPIC:</a:t>
            </a:r>
            <a:endParaRPr/>
          </a:p>
        </p:txBody>
      </p:sp>
      <p:sp>
        <p:nvSpPr>
          <p:cNvPr id="209" name="Google Shape;20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3f91690d9f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33f91690d9f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163eb55ef7_0_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163eb55ef7_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g2163eb55ef7_0_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3f91690d9f_0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33f91690d9f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Brandir International, Inc., Plaintiff-appellant, v. Cascade Pacific Lumber Co., D/b/a Columbia Cascade Co 1987</a:t>
            </a:r>
            <a:endParaRPr/>
          </a:p>
        </p:txBody>
      </p:sp>
      <p:sp>
        <p:nvSpPr>
          <p:cNvPr id="367" name="Google Shape;367;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3f91690d9f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33f91690d9f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465bedf8b5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3465bedf8b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https://en.wikipedia.org/wiki/People_for_the_Ethical_Treatment_of_Animals_v._Doughney</a:t>
            </a:r>
            <a:endParaRPr/>
          </a:p>
        </p:txBody>
      </p:sp>
      <p:sp>
        <p:nvSpPr>
          <p:cNvPr id="375" name="Google Shape;375;g3465bedf8b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3465bedf8b5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3465bedf8b5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g3465bedf8b5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465bedf8b5_0_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3465bedf8b5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g3465bedf8b5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3465bedf8b5_0_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3465bedf8b5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g3465bedf8b5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9c88888032_0_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g19c88888032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9c88888032_0_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g19c88888032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9c88888032_0_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g19c88888032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c3e974e04d_0_1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g2c3e974e04d_0_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9c88888032_0_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g19c88888032_0_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9c88888032_0_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g19c88888032_0_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3f91690d9f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g33f91690d9f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9c88888032_0_1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g19c88888032_0_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9c88888032_0_1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g19c88888032_0_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9c88888032_0_1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g19c88888032_0_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19c88888032_0_1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g19c88888032_0_1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9c88888032_0_1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g19c88888032_0_1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19c88888032_0_1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 name="Google Shape;465;g19c88888032_0_1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19c88888032_0_1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g19c88888032_0_1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19c88888032_0_1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g19c88888032_0_1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19c88888032_0_1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g19c88888032_0_1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 584 Sony Corporation of America v. Universal City</a:t>
            </a:r>
            <a:endParaRPr/>
          </a:p>
          <a:p>
            <a:pPr marL="0" lvl="0" indent="0" algn="l" rtl="0">
              <a:spcBef>
                <a:spcPts val="0"/>
              </a:spcBef>
              <a:spcAft>
                <a:spcPts val="0"/>
              </a:spcAft>
              <a:buNone/>
            </a:pPr>
            <a:endParaRPr/>
          </a:p>
          <a:p>
            <a:pPr marL="0" lvl="0" indent="0" algn="l" rtl="0">
              <a:spcBef>
                <a:spcPts val="0"/>
              </a:spcBef>
              <a:spcAft>
                <a:spcPts val="0"/>
              </a:spcAft>
              <a:buNone/>
            </a:pPr>
            <a:r>
              <a:rPr lang="en-US"/>
              <a:t>[Copyright] is intended to motivate the creative activity of authors and inventors by the provision of a special reward, and to allow the public access to the products of their genius after the limited period of exclusive control has expired. </a:t>
            </a:r>
            <a:endParaRPr/>
          </a:p>
          <a:p>
            <a:pPr marL="0" marR="0" lvl="0" indent="0" algn="l" rtl="0">
              <a:lnSpc>
                <a:spcPct val="100000"/>
              </a:lnSpc>
              <a:spcBef>
                <a:spcPts val="0"/>
              </a:spcBef>
              <a:spcAft>
                <a:spcPts val="0"/>
              </a:spcAft>
              <a:buClr>
                <a:schemeClr val="dk1"/>
              </a:buClr>
              <a:buSzPts val="1200"/>
              <a:buFont typeface="Calibri"/>
              <a:buNone/>
            </a:pPr>
            <a:r>
              <a:rPr lang="en-US"/>
              <a:t>	Sony Corporation of America v. Universal City</a:t>
            </a:r>
            <a:endParaRPr/>
          </a:p>
          <a:p>
            <a:pPr marL="0" lvl="0" indent="0" algn="l" rtl="0">
              <a:spcBef>
                <a:spcPts val="0"/>
              </a:spcBef>
              <a:spcAft>
                <a:spcPts val="0"/>
              </a:spcAft>
              <a:buNone/>
            </a:pPr>
            <a:endParaRPr/>
          </a:p>
          <a:p>
            <a:pPr marL="0" lvl="0" indent="0" algn="l" rtl="0">
              <a:spcBef>
                <a:spcPts val="0"/>
              </a:spcBef>
              <a:spcAft>
                <a:spcPts val="0"/>
              </a:spcAft>
              <a:buNone/>
            </a:pPr>
            <a:r>
              <a:rPr lang="en-US"/>
              <a:t>“The sole interest of the United States and the primary object in conferring the monopoly lie in the general benefits derived by the public from the labors of authors.” Chief Justice Hughes, United States v. Paramount Pictures 334 US 131, 158</a:t>
            </a:r>
            <a:endParaRPr/>
          </a:p>
          <a:p>
            <a:pPr marL="0" lvl="0" indent="0" algn="l" rtl="0">
              <a:spcBef>
                <a:spcPts val="0"/>
              </a:spcBef>
              <a:spcAft>
                <a:spcPts val="0"/>
              </a:spcAft>
              <a:buNone/>
            </a:pPr>
            <a:endParaRPr/>
          </a:p>
          <a:p>
            <a:pPr marL="0" lvl="0" indent="0" algn="l" rtl="0">
              <a:spcBef>
                <a:spcPts val="0"/>
              </a:spcBef>
              <a:spcAft>
                <a:spcPts val="0"/>
              </a:spcAft>
              <a:buNone/>
            </a:pPr>
            <a:r>
              <a:rPr lang="en-US"/>
              <a:t>[Copyright] vise à motiver l'activité créatrice des auteurs et des inventeurs en leur accordant une récompense spéciale et à permettre au public d'accéder aux produits de leur génie après l'expiration de la période limitée de contrôle exclusif.</a:t>
            </a:r>
            <a:endParaRPr/>
          </a:p>
          <a:p>
            <a:pPr marL="457200" lvl="1" indent="0" algn="l" rtl="0">
              <a:spcBef>
                <a:spcPts val="0"/>
              </a:spcBef>
              <a:spcAft>
                <a:spcPts val="0"/>
              </a:spcAft>
              <a:buNone/>
            </a:pPr>
            <a:r>
              <a:rPr lang="en-US" i="1"/>
              <a:t>Sony Corporation of America c. Universal City</a:t>
            </a:r>
            <a:r>
              <a:rPr lang="en-US"/>
              <a:t>, 464 US 417 (1984).</a:t>
            </a:r>
            <a:endParaRPr/>
          </a:p>
          <a:p>
            <a:pPr marL="0" lvl="0" indent="0" algn="l" rtl="0">
              <a:spcBef>
                <a:spcPts val="0"/>
              </a:spcBef>
              <a:spcAft>
                <a:spcPts val="0"/>
              </a:spcAft>
              <a:buNone/>
            </a:pPr>
            <a:r>
              <a:rPr lang="en-US"/>
              <a:t>«Le seul intérêt des États-Unis et le principal objet de l'octroi d’un monopole résident dans les avantages généraux </a:t>
            </a:r>
            <a:r>
              <a:rPr lang="en-US" b="1" u="sng"/>
              <a:t>que le public tire de des oeuvres des auteurs». </a:t>
            </a:r>
            <a:endParaRPr/>
          </a:p>
          <a:p>
            <a:pPr marL="914400" lvl="2" indent="0" algn="l" rtl="0">
              <a:spcBef>
                <a:spcPts val="0"/>
              </a:spcBef>
              <a:spcAft>
                <a:spcPts val="0"/>
              </a:spcAft>
              <a:buNone/>
            </a:pPr>
            <a:r>
              <a:rPr lang="en-US" i="1"/>
              <a:t>États-Unis c. Paramount Pictures 334 US 131, 158</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82" name="Google Shape;482;g19c88888032_0_1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2c3e974e04d_0_10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2c3e974e04d_0_10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9" name="Google Shape;489;g2c3e974e04d_0_10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3f91690d9f_0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g33f91690d9f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19c88888032_0_1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g19c88888032_0_1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In the 1970s, </a:t>
            </a:r>
            <a:r>
              <a:rPr lang="en-US" sz="1200" b="1" i="0" u="sng" strike="noStrik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Sony</a:t>
            </a:r>
            <a:r>
              <a:rPr lang="en-US" sz="1200" b="0" i="0">
                <a:solidFill>
                  <a:schemeClr val="dk1"/>
                </a:solidFill>
                <a:latin typeface="Calibri"/>
                <a:ea typeface="Calibri"/>
                <a:cs typeface="Calibri"/>
                <a:sym typeface="Calibri"/>
              </a:rPr>
              <a:t> developed the </a:t>
            </a:r>
            <a:r>
              <a:rPr lang="en-US" sz="1200" b="0" i="0" u="sng" strike="noStrik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Betamax</a:t>
            </a:r>
            <a:r>
              <a:rPr lang="en-US" sz="1200" b="0" i="0">
                <a:solidFill>
                  <a:schemeClr val="dk1"/>
                </a:solidFill>
                <a:latin typeface="Calibri"/>
                <a:ea typeface="Calibri"/>
                <a:cs typeface="Calibri"/>
                <a:sym typeface="Calibri"/>
              </a:rPr>
              <a:t> </a:t>
            </a:r>
            <a:r>
              <a:rPr lang="en-US" sz="1200" b="0" i="0" u="sng" strike="noStrik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video tape recording</a:t>
            </a:r>
            <a:r>
              <a:rPr lang="en-US" sz="1200" b="0" i="0">
                <a:solidFill>
                  <a:schemeClr val="dk1"/>
                </a:solidFill>
                <a:latin typeface="Calibri"/>
                <a:ea typeface="Calibri"/>
                <a:cs typeface="Calibri"/>
                <a:sym typeface="Calibri"/>
              </a:rPr>
              <a:t> format. </a:t>
            </a:r>
            <a:r>
              <a:rPr lang="en-US" sz="1200" b="0" i="0" u="sng" strike="noStrik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Universal Studios</a:t>
            </a:r>
            <a:r>
              <a:rPr lang="en-US" sz="1200" b="0" i="0">
                <a:solidFill>
                  <a:schemeClr val="dk1"/>
                </a:solidFill>
                <a:latin typeface="Calibri"/>
                <a:ea typeface="Calibri"/>
                <a:cs typeface="Calibri"/>
                <a:sym typeface="Calibri"/>
              </a:rPr>
              <a:t> and the </a:t>
            </a:r>
            <a:r>
              <a:rPr lang="en-US" sz="1200" b="0" i="0" u="sng" strike="noStrik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Walt Disney Company</a:t>
            </a:r>
            <a:r>
              <a:rPr lang="en-US" sz="1200" b="0" i="0">
                <a:solidFill>
                  <a:schemeClr val="dk1"/>
                </a:solidFill>
                <a:latin typeface="Calibri"/>
                <a:ea typeface="Calibri"/>
                <a:cs typeface="Calibri"/>
                <a:sym typeface="Calibri"/>
              </a:rPr>
              <a:t> were among the film industry members who were wary of this development, but were also aware the </a:t>
            </a:r>
            <a:r>
              <a:rPr lang="en-US" sz="1200" b="0" i="0" u="sng" strike="noStrike">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U.S. Congress</a:t>
            </a:r>
            <a:r>
              <a:rPr lang="en-US" sz="1200" b="0" i="0">
                <a:solidFill>
                  <a:schemeClr val="dk1"/>
                </a:solidFill>
                <a:latin typeface="Calibri"/>
                <a:ea typeface="Calibri"/>
                <a:cs typeface="Calibri"/>
                <a:sym typeface="Calibri"/>
              </a:rPr>
              <a:t> was in the final stages of a major revision of copyright law and would likely be hesitant to undertake any new protections for the film industry. The companies therefore opted to sue Sony and its distributors in </a:t>
            </a:r>
            <a:r>
              <a:rPr lang="en-US" sz="1200" b="0" i="0" u="sng" strike="noStrike">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California District Court</a:t>
            </a:r>
            <a:r>
              <a:rPr lang="en-US" sz="1200" b="0" i="0">
                <a:solidFill>
                  <a:schemeClr val="dk1"/>
                </a:solidFill>
                <a:latin typeface="Calibri"/>
                <a:ea typeface="Calibri"/>
                <a:cs typeface="Calibri"/>
                <a:sym typeface="Calibri"/>
              </a:rPr>
              <a:t> in 1976, alleging that because Sony was manufacturing a device that could be used for </a:t>
            </a:r>
            <a:r>
              <a:rPr lang="en-US" sz="1200" b="0" i="0" u="sng" strike="noStrike">
                <a:solidFill>
                  <a:schemeClr val="dk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copyright infringement</a:t>
            </a:r>
            <a:r>
              <a:rPr lang="en-US" sz="1200" b="0" i="0">
                <a:solidFill>
                  <a:schemeClr val="dk1"/>
                </a:solidFill>
                <a:latin typeface="Calibri"/>
                <a:ea typeface="Calibri"/>
                <a:cs typeface="Calibri"/>
                <a:sym typeface="Calibri"/>
              </a:rPr>
              <a:t>, they were thus liable for any infringement committed by its purchasers. </a:t>
            </a:r>
            <a:endParaRPr/>
          </a:p>
        </p:txBody>
      </p:sp>
      <p:sp>
        <p:nvSpPr>
          <p:cNvPr id="496" name="Google Shape;496;g19c88888032_0_1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19c88888032_0_1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g19c88888032_0_1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Porter des accusations -- file charges</a:t>
            </a:r>
            <a:endParaRPr/>
          </a:p>
          <a:p>
            <a:pPr marL="0" marR="0" lvl="0" indent="0" algn="l" rtl="0">
              <a:lnSpc>
                <a:spcPct val="100000"/>
              </a:lnSpc>
              <a:spcBef>
                <a:spcPts val="0"/>
              </a:spcBef>
              <a:spcAft>
                <a:spcPts val="0"/>
              </a:spcAft>
              <a:buClr>
                <a:schemeClr val="dk1"/>
              </a:buClr>
              <a:buSzPts val="1200"/>
              <a:buFont typeface="Calibri"/>
              <a:buNone/>
            </a:pPr>
            <a:r>
              <a:rPr lang="en-US"/>
              <a:t>Poursuivre en justice – sue</a:t>
            </a:r>
            <a:endParaRPr/>
          </a:p>
          <a:p>
            <a:pPr marL="0" marR="0" lvl="0" indent="0" algn="l" rtl="0">
              <a:lnSpc>
                <a:spcPct val="100000"/>
              </a:lnSpc>
              <a:spcBef>
                <a:spcPts val="0"/>
              </a:spcBef>
              <a:spcAft>
                <a:spcPts val="0"/>
              </a:spcAft>
              <a:buClr>
                <a:schemeClr val="dk1"/>
              </a:buClr>
              <a:buSzPts val="1200"/>
              <a:buFont typeface="Calibri"/>
              <a:buNone/>
            </a:pPr>
            <a:r>
              <a:rPr lang="en-US"/>
              <a:t>Intenter un procès – sue</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Dans les années soixante-dix, Sony avait développé un format d'enregistrement -- Betamax -- qui permettait d'enregistrer des émissions et de les regarder plus tard. Il permettait également des enregistrements illicites. Universal Studios et Disney se mefiaient donc de son développement. </a:t>
            </a:r>
            <a:endParaRPr/>
          </a:p>
          <a:p>
            <a:pPr marL="0" lvl="0" indent="0" algn="l" rtl="0">
              <a:spcBef>
                <a:spcPts val="0"/>
              </a:spcBef>
              <a:spcAft>
                <a:spcPts val="0"/>
              </a:spcAft>
              <a:buNone/>
            </a:pPr>
            <a:r>
              <a:rPr lang="en-US"/>
              <a:t>Universal Studios a decidé d’intenter un procès contre Sony en 1977, soutenant que Sony était responsable pour les infractions commises par sa technologie (responsabilité indirecte) </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504" name="Google Shape;504;g19c88888032_0_1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9c88888032_0_1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0" name="Google Shape;510;g19c88888032_0_1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9c88888032_0_1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g19c88888032_0_1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Les sociétés ont donc décidé de poursuivre Sony et ses distributeurs devant le tribunal de grande instance de Californie en 1976, alléguant que, du fait qu'elles pouvaient être utilisées pour une violation du droit d'auteur, elles étaient également responsables de toute infraction commise par ses acquéreurs.</a:t>
            </a:r>
            <a:endParaRPr/>
          </a:p>
        </p:txBody>
      </p:sp>
      <p:sp>
        <p:nvSpPr>
          <p:cNvPr id="517" name="Google Shape;517;g19c88888032_0_1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9c88888032_0_1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g19c88888032_0_1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[There must be] a balance between a copyright holder's legitimate demand for effective - not merely symbolic - protection of the statutory monopoly, and the rights of others freely to engage in substantially unrelated areas of commerce.</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a:t>La Cour a statué (5-4):</a:t>
            </a:r>
            <a:endParaRPr/>
          </a:p>
          <a:p>
            <a:pPr marL="0" lvl="0" indent="0" algn="l" rtl="0">
              <a:spcBef>
                <a:spcPts val="0"/>
              </a:spcBef>
              <a:spcAft>
                <a:spcPts val="0"/>
              </a:spcAft>
              <a:buNone/>
            </a:pPr>
            <a:r>
              <a:rPr lang="en-US"/>
              <a:t>[Il doit y avoir] un équilibre entre la demande légitime d'un détenteur de droit d'auteur pour une protection efficace - et non simplement symbolique - du monopole légal, ainsi que le droit d'autrui de s'engager librement dans des domaines de commerce qui ne le concernent pas.</a:t>
            </a:r>
            <a:endParaRPr/>
          </a:p>
          <a:p>
            <a:pPr marL="0" lvl="0" indent="0" algn="l" rtl="0">
              <a:spcBef>
                <a:spcPts val="0"/>
              </a:spcBef>
              <a:spcAft>
                <a:spcPts val="0"/>
              </a:spcAft>
              <a:buNone/>
            </a:pPr>
            <a:endParaRPr/>
          </a:p>
        </p:txBody>
      </p:sp>
      <p:sp>
        <p:nvSpPr>
          <p:cNvPr id="524" name="Google Shape;524;g19c88888032_0_1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19c88888032_0_1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g19c88888032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a:t>“S'il y a des millions de propriétaires de magnétoscopes qui font des copies d'événements sportifs télévisés, d'émissions religieuses et de programmes éducatifs ...”</a:t>
            </a:r>
            <a:endParaRPr/>
          </a:p>
          <a:p>
            <a:pPr marL="0" lvl="0" indent="0" algn="l" rtl="0">
              <a:spcBef>
                <a:spcPts val="0"/>
              </a:spcBef>
              <a:spcAft>
                <a:spcPts val="0"/>
              </a:spcAft>
              <a:buNone/>
            </a:pPr>
            <a:r>
              <a:rPr lang="en-US"/>
              <a:t>“…et si les propriétaires de ces programmes acceptent la pratique, il ne devrait pas être possible de voir cette équipement qui rend l’acte de copie possible étouffé simplement parce que l'équipement est utilisé par un petit nombre de personnes pour des reproductions non autorisées”</a:t>
            </a:r>
            <a:endParaRPr/>
          </a:p>
          <a:p>
            <a:pPr marL="0" lvl="0" indent="0" algn="l" rtl="0">
              <a:spcBef>
                <a:spcPts val="0"/>
              </a:spcBef>
              <a:spcAft>
                <a:spcPts val="0"/>
              </a:spcAft>
              <a:buNone/>
            </a:pPr>
            <a:endParaRPr/>
          </a:p>
        </p:txBody>
      </p:sp>
      <p:sp>
        <p:nvSpPr>
          <p:cNvPr id="531" name="Google Shape;531;g19c88888032_0_1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19c88888032_0_1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g19c88888032_0_1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19c88888032_0_1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g19c88888032_0_1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19c88888032_0_19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8" name="Google Shape;548;g19c88888032_0_1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19c88888032_0_1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g19c88888032_0_1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Time shifting – rediffusion</a:t>
            </a:r>
            <a:endParaRPr/>
          </a:p>
          <a:p>
            <a:pPr marL="0" lvl="0" indent="0" algn="l" rtl="0">
              <a:spcBef>
                <a:spcPts val="0"/>
              </a:spcBef>
              <a:spcAft>
                <a:spcPts val="0"/>
              </a:spcAft>
              <a:buNone/>
            </a:pPr>
            <a:r>
              <a:rPr lang="en-US"/>
              <a:t>Regarder a une horaire different</a:t>
            </a:r>
            <a:endParaRPr/>
          </a:p>
          <a:p>
            <a:pPr marL="0" lvl="0" indent="0" algn="l" rtl="0">
              <a:spcBef>
                <a:spcPts val="0"/>
              </a:spcBef>
              <a:spcAft>
                <a:spcPts val="0"/>
              </a:spcAft>
              <a:buNone/>
            </a:pPr>
            <a:r>
              <a:rPr lang="en-US"/>
              <a:t>Le timeshifting!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“Je vous dis que le magnétoscope est au producteur de film américain et au public américain comme l'étrangleur de Boston est à la femme seule à la maison.”</a:t>
            </a:r>
            <a:endParaRPr/>
          </a:p>
          <a:p>
            <a:pPr marL="0" lvl="0" indent="0" algn="l" rtl="0">
              <a:spcBef>
                <a:spcPts val="0"/>
              </a:spcBef>
              <a:spcAft>
                <a:spcPts val="0"/>
              </a:spcAft>
              <a:buNone/>
            </a:pPr>
            <a:endParaRPr/>
          </a:p>
        </p:txBody>
      </p:sp>
      <p:sp>
        <p:nvSpPr>
          <p:cNvPr id="555" name="Google Shape;555;g19c88888032_0_1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3f91690d9f_0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g33f91690d9f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19c88888032_0_20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1" name="Google Shape;561;g19c88888032_0_2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19c88888032_0_20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7" name="Google Shape;567;g19c88888032_0_2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19c88888032_0_2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g19c88888032_0_2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La question est donc de savoir si le Betamax est capable d'utilisations licites d'un point de vue commercial ... une utilisation potentielle du Betamax répond manifestement à ce critère, mais il est entendu: le décalage temporel privé (time-shifting) et non commercial à la maison.</a:t>
            </a:r>
            <a:endParaRPr/>
          </a:p>
          <a:p>
            <a:pPr marL="0" lvl="0" indent="0" algn="l" rtl="0">
              <a:spcBef>
                <a:spcPts val="0"/>
              </a:spcBef>
              <a:spcAft>
                <a:spcPts val="0"/>
              </a:spcAft>
              <a:buNone/>
            </a:pPr>
            <a:endParaRPr/>
          </a:p>
        </p:txBody>
      </p:sp>
      <p:sp>
        <p:nvSpPr>
          <p:cNvPr id="574" name="Google Shape;574;g19c88888032_0_2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19c88888032_0_2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g19c88888032_0_2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“La réticence du pouvoir judiciaire à étendre les protections offertes par le droit d'auteur sans directives législatives explicites est une récurrence. ... </a:t>
            </a:r>
            <a:endParaRPr/>
          </a:p>
          <a:p>
            <a:pPr marL="342900" lvl="1" indent="-342900" algn="l" rtl="0">
              <a:spcBef>
                <a:spcPts val="0"/>
              </a:spcBef>
              <a:spcAft>
                <a:spcPts val="0"/>
              </a:spcAft>
              <a:buClr>
                <a:schemeClr val="dk1"/>
              </a:buClr>
              <a:buSzPts val="1200"/>
              <a:buFont typeface="Arial"/>
              <a:buChar char="•"/>
            </a:pPr>
            <a:r>
              <a:rPr lang="en-US"/>
              <a:t>Une politique saine, ainsi que l'histoire, soutiennent notre déférence constante envers le Congrès lorsque de grandes innovations technologiques modifient le marché des matériaux protégés par le droit d'auteur. ... </a:t>
            </a:r>
            <a:endParaRPr/>
          </a:p>
          <a:p>
            <a:pPr marL="742950" lvl="2" indent="-342900" algn="l" rtl="0">
              <a:spcBef>
                <a:spcPts val="0"/>
              </a:spcBef>
              <a:spcAft>
                <a:spcPts val="0"/>
              </a:spcAft>
              <a:buNone/>
            </a:pPr>
            <a:r>
              <a:rPr lang="en-US" i="1"/>
              <a:t>Sony Corp v Universal City Studios, Inc SC </a:t>
            </a:r>
            <a:r>
              <a:rPr lang="en-US"/>
              <a:t>464 US 417 (1984). </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581" name="Google Shape;581;g19c88888032_0_2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19c88888032_0_2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g19c88888032_0_2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Dans un cas comme celui-ci, où le Congrès n'a pas nettement marqué notre cours, nous devons être circonspects dans l'interprétation de la portée du droit créé par un texte législatif qui n'a jamais envisagé un tel calcul d'intérêt.”</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588" name="Google Shape;588;g19c88888032_0_2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19c88888032_0_2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g19c88888032_0_2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Gone astray – devoyés, égarés</a:t>
            </a:r>
            <a:endParaRPr/>
          </a:p>
          <a:p>
            <a:pPr marL="0" lvl="0" indent="0" algn="l" rtl="0">
              <a:spcBef>
                <a:spcPts val="0"/>
              </a:spcBef>
              <a:spcAft>
                <a:spcPts val="0"/>
              </a:spcAft>
              <a:buNone/>
            </a:pPr>
            <a:endParaRPr/>
          </a:p>
          <a:p>
            <a:pPr marL="0" lvl="0" indent="0" algn="l" rtl="0">
              <a:spcBef>
                <a:spcPts val="0"/>
              </a:spcBef>
              <a:spcAft>
                <a:spcPts val="0"/>
              </a:spcAft>
              <a:buNone/>
            </a:pPr>
            <a:r>
              <a:rPr lang="en-US"/>
              <a:t>Une application de la loi </a:t>
            </a:r>
            <a:br>
              <a:rPr lang="en-US"/>
            </a:br>
            <a:r>
              <a:rPr lang="en-US"/>
              <a:t>un pas trop loin?</a:t>
            </a:r>
            <a:br>
              <a:rPr lang="en-US"/>
            </a:br>
            <a:br>
              <a:rPr lang="en-US"/>
            </a:br>
            <a:r>
              <a:rPr lang="en-US"/>
              <a:t>Droit jurisprudentiel erroné? </a:t>
            </a:r>
            <a:endParaRPr/>
          </a:p>
        </p:txBody>
      </p:sp>
      <p:sp>
        <p:nvSpPr>
          <p:cNvPr id="595" name="Google Shape;595;g19c88888032_0_2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19c88888032_0_2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g19c88888032_0_2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La loi de copyright ne sanctionne pas la contrefaçon indirecte</a:t>
            </a:r>
            <a:endParaRPr b="1"/>
          </a:p>
          <a:p>
            <a:pPr marL="0" lvl="0" indent="0" algn="l" rtl="0">
              <a:spcBef>
                <a:spcPts val="0"/>
              </a:spcBef>
              <a:spcAft>
                <a:spcPts val="0"/>
              </a:spcAft>
              <a:buNone/>
            </a:pPr>
            <a:endParaRPr b="1"/>
          </a:p>
          <a:p>
            <a:pPr marL="0" lvl="0" indent="0" algn="l" rtl="0">
              <a:spcBef>
                <a:spcPts val="0"/>
              </a:spcBef>
              <a:spcAft>
                <a:spcPts val="0"/>
              </a:spcAft>
              <a:buNone/>
            </a:pPr>
            <a:r>
              <a:rPr lang="en-US"/>
              <a:t>Les juges appliquent d’autres principes de PI (le brevet)</a:t>
            </a:r>
            <a:endParaRPr/>
          </a:p>
          <a:p>
            <a:pPr marL="0" lvl="0" indent="0" algn="l" rtl="0">
              <a:spcBef>
                <a:spcPts val="0"/>
              </a:spcBef>
              <a:spcAft>
                <a:spcPts val="0"/>
              </a:spcAft>
              <a:buNone/>
            </a:pPr>
            <a:r>
              <a:rPr lang="en-US"/>
              <a:t>“La Loi sur le droit d'auteur ne rend pas expressément responsable les infractions d’un tiers. </a:t>
            </a:r>
            <a:endParaRPr/>
          </a:p>
          <a:p>
            <a:pPr marL="0" lvl="0" indent="0" algn="l" rtl="0">
              <a:spcBef>
                <a:spcPts val="0"/>
              </a:spcBef>
              <a:spcAft>
                <a:spcPts val="0"/>
              </a:spcAft>
              <a:buNone/>
            </a:pPr>
            <a:r>
              <a:rPr lang="en-US"/>
              <a:t>En revanche, la loi sur les brevets s’applique à nomme expressément toute personne qui encourage de maniere directe ou indirecte, la contrefaçon. </a:t>
            </a:r>
            <a:endParaRPr/>
          </a:p>
          <a:p>
            <a:pPr marL="457200" lvl="1" indent="0" algn="l" rtl="0">
              <a:spcBef>
                <a:spcPts val="0"/>
              </a:spcBef>
              <a:spcAft>
                <a:spcPts val="0"/>
              </a:spcAft>
              <a:buNone/>
            </a:pPr>
            <a:r>
              <a:rPr lang="en-US"/>
              <a:t>35 USC §271 (b)</a:t>
            </a:r>
            <a:endParaRPr/>
          </a:p>
          <a:p>
            <a:pPr marL="0" lvl="0" indent="0" algn="l" rtl="0">
              <a:spcBef>
                <a:spcPts val="0"/>
              </a:spcBef>
              <a:spcAft>
                <a:spcPts val="0"/>
              </a:spcAft>
              <a:buNone/>
            </a:pPr>
            <a:endParaRPr/>
          </a:p>
          <a:p>
            <a:pPr marL="0" lvl="0" indent="0" algn="l" rtl="0">
              <a:spcBef>
                <a:spcPts val="0"/>
              </a:spcBef>
              <a:spcAft>
                <a:spcPts val="0"/>
              </a:spcAft>
              <a:buNone/>
            </a:pPr>
            <a:endParaRPr b="1"/>
          </a:p>
          <a:p>
            <a:pPr marL="0" lvl="0" indent="0" algn="l" rtl="0">
              <a:spcBef>
                <a:spcPts val="0"/>
              </a:spcBef>
              <a:spcAft>
                <a:spcPts val="0"/>
              </a:spcAft>
              <a:buNone/>
            </a:pPr>
            <a:r>
              <a:rPr lang="en-US" b="1"/>
              <a:t>PK: This will be very difficult to understand for them. The title should be: “La loi de copyright ne sanctionne pas la contrefaçon indirecte” Drop this slide?</a:t>
            </a:r>
            <a:endParaRPr/>
          </a:p>
          <a:p>
            <a:pPr marL="0" lvl="0" indent="0" algn="l" rtl="0">
              <a:spcBef>
                <a:spcPts val="0"/>
              </a:spcBef>
              <a:spcAft>
                <a:spcPts val="0"/>
              </a:spcAft>
              <a:buNone/>
            </a:pPr>
            <a:endParaRPr b="1"/>
          </a:p>
          <a:p>
            <a:pPr marL="0" lvl="0" indent="0" algn="l" rtl="0">
              <a:spcBef>
                <a:spcPts val="0"/>
              </a:spcBef>
              <a:spcAft>
                <a:spcPts val="0"/>
              </a:spcAft>
              <a:buNone/>
            </a:pPr>
            <a:r>
              <a:rPr lang="en-US" b="1"/>
              <a:t>Reject– ecarter, repousser, </a:t>
            </a:r>
            <a:endParaRPr b="1"/>
          </a:p>
        </p:txBody>
      </p:sp>
      <p:sp>
        <p:nvSpPr>
          <p:cNvPr id="601" name="Google Shape;601;g19c88888032_0_2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86</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3f91690d9f_0_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g33f91690d9f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chemeClr val="lt1"/>
              </a:buClr>
              <a:buSzPts val="3200"/>
              <a:buNone/>
              <a:defRPr>
                <a:solidFill>
                  <a:schemeClr val="lt1"/>
                </a:solidFill>
              </a:defRPr>
            </a:lvl1pPr>
            <a:lvl2pPr lvl="1" algn="ctr">
              <a:spcBef>
                <a:spcPts val="560"/>
              </a:spcBef>
              <a:spcAft>
                <a:spcPts val="0"/>
              </a:spcAft>
              <a:buClr>
                <a:schemeClr val="lt1"/>
              </a:buClr>
              <a:buSzPts val="2800"/>
              <a:buNone/>
              <a:defRPr>
                <a:solidFill>
                  <a:schemeClr val="lt1"/>
                </a:solidFill>
              </a:defRPr>
            </a:lvl2pPr>
            <a:lvl3pPr lvl="2" algn="ctr">
              <a:spcBef>
                <a:spcPts val="480"/>
              </a:spcBef>
              <a:spcAft>
                <a:spcPts val="0"/>
              </a:spcAft>
              <a:buClr>
                <a:schemeClr val="lt1"/>
              </a:buClr>
              <a:buSzPts val="2400"/>
              <a:buNone/>
              <a:defRPr>
                <a:solidFill>
                  <a:schemeClr val="lt1"/>
                </a:solidFill>
              </a:defRPr>
            </a:lvl3pPr>
            <a:lvl4pPr lvl="3" algn="ctr">
              <a:spcBef>
                <a:spcPts val="400"/>
              </a:spcBef>
              <a:spcAft>
                <a:spcPts val="0"/>
              </a:spcAft>
              <a:buClr>
                <a:schemeClr val="lt1"/>
              </a:buClr>
              <a:buSzPts val="2000"/>
              <a:buNone/>
              <a:defRPr>
                <a:solidFill>
                  <a:schemeClr val="lt1"/>
                </a:solidFill>
              </a:defRPr>
            </a:lvl4pPr>
            <a:lvl5pPr lvl="4" algn="ctr">
              <a:spcBef>
                <a:spcPts val="400"/>
              </a:spcBef>
              <a:spcAft>
                <a:spcPts val="0"/>
              </a:spcAft>
              <a:buClr>
                <a:schemeClr val="lt1"/>
              </a:buClr>
              <a:buSzPts val="20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chemeClr val="lt1"/>
              </a:buClr>
              <a:buSzPts val="2000"/>
              <a:buNone/>
              <a:defRPr sz="2000">
                <a:solidFill>
                  <a:schemeClr val="lt1"/>
                </a:solidFill>
              </a:defRPr>
            </a:lvl1pPr>
            <a:lvl2pPr marL="914400" lvl="1" indent="-228600" algn="l">
              <a:spcBef>
                <a:spcPts val="360"/>
              </a:spcBef>
              <a:spcAft>
                <a:spcPts val="0"/>
              </a:spcAft>
              <a:buClr>
                <a:schemeClr val="lt1"/>
              </a:buClr>
              <a:buSzPts val="1800"/>
              <a:buNone/>
              <a:defRPr sz="1800">
                <a:solidFill>
                  <a:schemeClr val="lt1"/>
                </a:solidFill>
              </a:defRPr>
            </a:lvl2pPr>
            <a:lvl3pPr marL="1371600" lvl="2" indent="-228600" algn="l">
              <a:spcBef>
                <a:spcPts val="32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80"/>
              </a:spcBef>
              <a:spcAft>
                <a:spcPts val="0"/>
              </a:spcAft>
              <a:buClr>
                <a:schemeClr val="lt1"/>
              </a:buClr>
              <a:buSzPts val="1400"/>
              <a:buNone/>
              <a:defRPr sz="1400">
                <a:solidFill>
                  <a:schemeClr val="lt1"/>
                </a:solidFill>
              </a:defRPr>
            </a:lvl5pPr>
            <a:lvl6pPr marL="2743200" lvl="5" indent="-228600" algn="l">
              <a:spcBef>
                <a:spcPts val="280"/>
              </a:spcBef>
              <a:spcAft>
                <a:spcPts val="0"/>
              </a:spcAft>
              <a:buClr>
                <a:schemeClr val="lt1"/>
              </a:buClr>
              <a:buSzPts val="1400"/>
              <a:buNone/>
              <a:defRPr sz="1400">
                <a:solidFill>
                  <a:schemeClr val="lt1"/>
                </a:solidFill>
              </a:defRPr>
            </a:lvl6pPr>
            <a:lvl7pPr marL="3200400" lvl="6" indent="-228600" algn="l">
              <a:spcBef>
                <a:spcPts val="280"/>
              </a:spcBef>
              <a:spcAft>
                <a:spcPts val="0"/>
              </a:spcAft>
              <a:buClr>
                <a:schemeClr val="lt1"/>
              </a:buClr>
              <a:buSzPts val="1400"/>
              <a:buNone/>
              <a:defRPr sz="1400">
                <a:solidFill>
                  <a:schemeClr val="lt1"/>
                </a:solidFill>
              </a:defRPr>
            </a:lvl7pPr>
            <a:lvl8pPr marL="3657600" lvl="7" indent="-228600" algn="l">
              <a:spcBef>
                <a:spcPts val="280"/>
              </a:spcBef>
              <a:spcAft>
                <a:spcPts val="0"/>
              </a:spcAft>
              <a:buClr>
                <a:schemeClr val="lt1"/>
              </a:buClr>
              <a:buSzPts val="1400"/>
              <a:buNone/>
              <a:defRPr sz="1400">
                <a:solidFill>
                  <a:schemeClr val="lt1"/>
                </a:solidFill>
              </a:defRPr>
            </a:lvl8pPr>
            <a:lvl9pPr marL="4114800" lvl="8" indent="-228600" algn="l">
              <a:spcBef>
                <a:spcPts val="280"/>
              </a:spcBef>
              <a:spcAft>
                <a:spcPts val="0"/>
              </a:spcAft>
              <a:buClr>
                <a:schemeClr val="lt1"/>
              </a:buClr>
              <a:buSzPts val="1400"/>
              <a:buNone/>
              <a:defRPr sz="1400">
                <a:solidFill>
                  <a:schemeClr val="lt1"/>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lt1"/>
              </a:buClr>
              <a:buSzPts val="2800"/>
              <a:buChar char="•"/>
              <a:defRPr sz="2800"/>
            </a:lvl1pPr>
            <a:lvl2pPr marL="914400" lvl="1" indent="-381000" algn="l">
              <a:spcBef>
                <a:spcPts val="480"/>
              </a:spcBef>
              <a:spcAft>
                <a:spcPts val="0"/>
              </a:spcAft>
              <a:buClr>
                <a:schemeClr val="lt1"/>
              </a:buClr>
              <a:buSzPts val="2400"/>
              <a:buChar char="–"/>
              <a:defRPr sz="2400"/>
            </a:lvl2pPr>
            <a:lvl3pPr marL="1371600" lvl="2" indent="-355600" algn="l">
              <a:spcBef>
                <a:spcPts val="400"/>
              </a:spcBef>
              <a:spcAft>
                <a:spcPts val="0"/>
              </a:spcAft>
              <a:buClr>
                <a:schemeClr val="lt1"/>
              </a:buClr>
              <a:buSzPts val="2000"/>
              <a:buChar char="•"/>
              <a:defRPr sz="2000"/>
            </a:lvl3pPr>
            <a:lvl4pPr marL="1828800" lvl="3" indent="-342900" algn="l">
              <a:spcBef>
                <a:spcPts val="360"/>
              </a:spcBef>
              <a:spcAft>
                <a:spcPts val="0"/>
              </a:spcAft>
              <a:buClr>
                <a:schemeClr val="lt1"/>
              </a:buClr>
              <a:buSzPts val="1800"/>
              <a:buChar char="–"/>
              <a:defRPr sz="1800"/>
            </a:lvl4pPr>
            <a:lvl5pPr marL="2286000" lvl="4" indent="-342900" algn="l">
              <a:spcBef>
                <a:spcPts val="360"/>
              </a:spcBef>
              <a:spcAft>
                <a:spcPts val="0"/>
              </a:spcAft>
              <a:buClr>
                <a:schemeClr val="lt1"/>
              </a:buClr>
              <a:buSzPts val="1800"/>
              <a:buChar char="»"/>
              <a:defRPr sz="1800"/>
            </a:lvl5pPr>
            <a:lvl6pPr marL="2743200" lvl="5" indent="-342900" algn="l">
              <a:spcBef>
                <a:spcPts val="360"/>
              </a:spcBef>
              <a:spcAft>
                <a:spcPts val="0"/>
              </a:spcAft>
              <a:buClr>
                <a:schemeClr val="lt1"/>
              </a:buClr>
              <a:buSzPts val="1800"/>
              <a:buChar char="•"/>
              <a:defRPr sz="1800"/>
            </a:lvl6pPr>
            <a:lvl7pPr marL="3200400" lvl="6" indent="-342900" algn="l">
              <a:spcBef>
                <a:spcPts val="360"/>
              </a:spcBef>
              <a:spcAft>
                <a:spcPts val="0"/>
              </a:spcAft>
              <a:buClr>
                <a:schemeClr val="lt1"/>
              </a:buClr>
              <a:buSzPts val="1800"/>
              <a:buChar char="•"/>
              <a:defRPr sz="1800"/>
            </a:lvl7pPr>
            <a:lvl8pPr marL="3657600" lvl="7" indent="-342900" algn="l">
              <a:spcBef>
                <a:spcPts val="360"/>
              </a:spcBef>
              <a:spcAft>
                <a:spcPts val="0"/>
              </a:spcAft>
              <a:buClr>
                <a:schemeClr val="lt1"/>
              </a:buClr>
              <a:buSzPts val="1800"/>
              <a:buChar char="•"/>
              <a:defRPr sz="1800"/>
            </a:lvl8pPr>
            <a:lvl9pPr marL="4114800" lvl="8" indent="-342900" algn="l">
              <a:spcBef>
                <a:spcPts val="360"/>
              </a:spcBef>
              <a:spcAft>
                <a:spcPts val="0"/>
              </a:spcAft>
              <a:buClr>
                <a:schemeClr val="lt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lt1"/>
              </a:buClr>
              <a:buSzPts val="2800"/>
              <a:buChar char="•"/>
              <a:defRPr sz="2800"/>
            </a:lvl1pPr>
            <a:lvl2pPr marL="914400" lvl="1" indent="-381000" algn="l">
              <a:spcBef>
                <a:spcPts val="480"/>
              </a:spcBef>
              <a:spcAft>
                <a:spcPts val="0"/>
              </a:spcAft>
              <a:buClr>
                <a:schemeClr val="lt1"/>
              </a:buClr>
              <a:buSzPts val="2400"/>
              <a:buChar char="–"/>
              <a:defRPr sz="2400"/>
            </a:lvl2pPr>
            <a:lvl3pPr marL="1371600" lvl="2" indent="-355600" algn="l">
              <a:spcBef>
                <a:spcPts val="400"/>
              </a:spcBef>
              <a:spcAft>
                <a:spcPts val="0"/>
              </a:spcAft>
              <a:buClr>
                <a:schemeClr val="lt1"/>
              </a:buClr>
              <a:buSzPts val="2000"/>
              <a:buChar char="•"/>
              <a:defRPr sz="2000"/>
            </a:lvl3pPr>
            <a:lvl4pPr marL="1828800" lvl="3" indent="-342900" algn="l">
              <a:spcBef>
                <a:spcPts val="360"/>
              </a:spcBef>
              <a:spcAft>
                <a:spcPts val="0"/>
              </a:spcAft>
              <a:buClr>
                <a:schemeClr val="lt1"/>
              </a:buClr>
              <a:buSzPts val="1800"/>
              <a:buChar char="–"/>
              <a:defRPr sz="1800"/>
            </a:lvl4pPr>
            <a:lvl5pPr marL="2286000" lvl="4" indent="-342900" algn="l">
              <a:spcBef>
                <a:spcPts val="360"/>
              </a:spcBef>
              <a:spcAft>
                <a:spcPts val="0"/>
              </a:spcAft>
              <a:buClr>
                <a:schemeClr val="lt1"/>
              </a:buClr>
              <a:buSzPts val="1800"/>
              <a:buChar char="»"/>
              <a:defRPr sz="1800"/>
            </a:lvl5pPr>
            <a:lvl6pPr marL="2743200" lvl="5" indent="-342900" algn="l">
              <a:spcBef>
                <a:spcPts val="360"/>
              </a:spcBef>
              <a:spcAft>
                <a:spcPts val="0"/>
              </a:spcAft>
              <a:buClr>
                <a:schemeClr val="lt1"/>
              </a:buClr>
              <a:buSzPts val="1800"/>
              <a:buChar char="•"/>
              <a:defRPr sz="1800"/>
            </a:lvl6pPr>
            <a:lvl7pPr marL="3200400" lvl="6" indent="-342900" algn="l">
              <a:spcBef>
                <a:spcPts val="360"/>
              </a:spcBef>
              <a:spcAft>
                <a:spcPts val="0"/>
              </a:spcAft>
              <a:buClr>
                <a:schemeClr val="lt1"/>
              </a:buClr>
              <a:buSzPts val="1800"/>
              <a:buChar char="•"/>
              <a:defRPr sz="1800"/>
            </a:lvl7pPr>
            <a:lvl8pPr marL="3657600" lvl="7" indent="-342900" algn="l">
              <a:spcBef>
                <a:spcPts val="360"/>
              </a:spcBef>
              <a:spcAft>
                <a:spcPts val="0"/>
              </a:spcAft>
              <a:buClr>
                <a:schemeClr val="lt1"/>
              </a:buClr>
              <a:buSzPts val="1800"/>
              <a:buChar char="•"/>
              <a:defRPr sz="1800"/>
            </a:lvl8pPr>
            <a:lvl9pPr marL="4114800" lvl="8" indent="-342900" algn="l">
              <a:spcBef>
                <a:spcPts val="360"/>
              </a:spcBef>
              <a:spcAft>
                <a:spcPts val="0"/>
              </a:spcAft>
              <a:buClr>
                <a:schemeClr val="lt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lt1"/>
              </a:buClr>
              <a:buSzPts val="2400"/>
              <a:buNone/>
              <a:defRPr sz="2400" b="1"/>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Clr>
                <a:schemeClr val="lt1"/>
              </a:buClr>
              <a:buSzPts val="1800"/>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lt1"/>
              </a:buClr>
              <a:buSzPts val="2400"/>
              <a:buChar char="•"/>
              <a:defRPr sz="2400"/>
            </a:lvl1pPr>
            <a:lvl2pPr marL="914400" lvl="1" indent="-355600" algn="l">
              <a:spcBef>
                <a:spcPts val="400"/>
              </a:spcBef>
              <a:spcAft>
                <a:spcPts val="0"/>
              </a:spcAft>
              <a:buClr>
                <a:schemeClr val="lt1"/>
              </a:buClr>
              <a:buSzPts val="2000"/>
              <a:buChar char="–"/>
              <a:defRPr sz="2000"/>
            </a:lvl2pPr>
            <a:lvl3pPr marL="1371600" lvl="2" indent="-342900" algn="l">
              <a:spcBef>
                <a:spcPts val="360"/>
              </a:spcBef>
              <a:spcAft>
                <a:spcPts val="0"/>
              </a:spcAft>
              <a:buClr>
                <a:schemeClr val="lt1"/>
              </a:buClr>
              <a:buSzPts val="1800"/>
              <a:buChar char="•"/>
              <a:defRPr sz="1800"/>
            </a:lvl3pPr>
            <a:lvl4pPr marL="1828800" lvl="3" indent="-330200" algn="l">
              <a:spcBef>
                <a:spcPts val="320"/>
              </a:spcBef>
              <a:spcAft>
                <a:spcPts val="0"/>
              </a:spcAft>
              <a:buClr>
                <a:schemeClr val="lt1"/>
              </a:buClr>
              <a:buSzPts val="1600"/>
              <a:buChar char="–"/>
              <a:defRPr sz="1600"/>
            </a:lvl4pPr>
            <a:lvl5pPr marL="2286000" lvl="4" indent="-330200" algn="l">
              <a:spcBef>
                <a:spcPts val="320"/>
              </a:spcBef>
              <a:spcAft>
                <a:spcPts val="0"/>
              </a:spcAft>
              <a:buClr>
                <a:schemeClr val="lt1"/>
              </a:buClr>
              <a:buSzPts val="1600"/>
              <a:buChar char="»"/>
              <a:defRPr sz="1600"/>
            </a:lvl5pPr>
            <a:lvl6pPr marL="2743200" lvl="5" indent="-330200" algn="l">
              <a:spcBef>
                <a:spcPts val="320"/>
              </a:spcBef>
              <a:spcAft>
                <a:spcPts val="0"/>
              </a:spcAft>
              <a:buClr>
                <a:schemeClr val="lt1"/>
              </a:buClr>
              <a:buSzPts val="1600"/>
              <a:buChar char="•"/>
              <a:defRPr sz="1600"/>
            </a:lvl6pPr>
            <a:lvl7pPr marL="3200400" lvl="6" indent="-330200" algn="l">
              <a:spcBef>
                <a:spcPts val="320"/>
              </a:spcBef>
              <a:spcAft>
                <a:spcPts val="0"/>
              </a:spcAft>
              <a:buClr>
                <a:schemeClr val="lt1"/>
              </a:buClr>
              <a:buSzPts val="1600"/>
              <a:buChar char="•"/>
              <a:defRPr sz="1600"/>
            </a:lvl7pPr>
            <a:lvl8pPr marL="3657600" lvl="7" indent="-330200" algn="l">
              <a:spcBef>
                <a:spcPts val="320"/>
              </a:spcBef>
              <a:spcAft>
                <a:spcPts val="0"/>
              </a:spcAft>
              <a:buClr>
                <a:schemeClr val="lt1"/>
              </a:buClr>
              <a:buSzPts val="1600"/>
              <a:buChar char="•"/>
              <a:defRPr sz="1600"/>
            </a:lvl8pPr>
            <a:lvl9pPr marL="4114800" lvl="8" indent="-330200" algn="l">
              <a:spcBef>
                <a:spcPts val="320"/>
              </a:spcBef>
              <a:spcAft>
                <a:spcPts val="0"/>
              </a:spcAft>
              <a:buClr>
                <a:schemeClr val="lt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lt1"/>
              </a:buClr>
              <a:buSzPts val="2400"/>
              <a:buNone/>
              <a:defRPr sz="2400" b="1"/>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Clr>
                <a:schemeClr val="lt1"/>
              </a:buClr>
              <a:buSzPts val="1800"/>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lt1"/>
              </a:buClr>
              <a:buSzPts val="2400"/>
              <a:buChar char="•"/>
              <a:defRPr sz="2400"/>
            </a:lvl1pPr>
            <a:lvl2pPr marL="914400" lvl="1" indent="-355600" algn="l">
              <a:spcBef>
                <a:spcPts val="400"/>
              </a:spcBef>
              <a:spcAft>
                <a:spcPts val="0"/>
              </a:spcAft>
              <a:buClr>
                <a:schemeClr val="lt1"/>
              </a:buClr>
              <a:buSzPts val="2000"/>
              <a:buChar char="–"/>
              <a:defRPr sz="2000"/>
            </a:lvl2pPr>
            <a:lvl3pPr marL="1371600" lvl="2" indent="-342900" algn="l">
              <a:spcBef>
                <a:spcPts val="360"/>
              </a:spcBef>
              <a:spcAft>
                <a:spcPts val="0"/>
              </a:spcAft>
              <a:buClr>
                <a:schemeClr val="lt1"/>
              </a:buClr>
              <a:buSzPts val="1800"/>
              <a:buChar char="•"/>
              <a:defRPr sz="1800"/>
            </a:lvl3pPr>
            <a:lvl4pPr marL="1828800" lvl="3" indent="-330200" algn="l">
              <a:spcBef>
                <a:spcPts val="320"/>
              </a:spcBef>
              <a:spcAft>
                <a:spcPts val="0"/>
              </a:spcAft>
              <a:buClr>
                <a:schemeClr val="lt1"/>
              </a:buClr>
              <a:buSzPts val="1600"/>
              <a:buChar char="–"/>
              <a:defRPr sz="1600"/>
            </a:lvl4pPr>
            <a:lvl5pPr marL="2286000" lvl="4" indent="-330200" algn="l">
              <a:spcBef>
                <a:spcPts val="320"/>
              </a:spcBef>
              <a:spcAft>
                <a:spcPts val="0"/>
              </a:spcAft>
              <a:buClr>
                <a:schemeClr val="lt1"/>
              </a:buClr>
              <a:buSzPts val="1600"/>
              <a:buChar char="»"/>
              <a:defRPr sz="1600"/>
            </a:lvl5pPr>
            <a:lvl6pPr marL="2743200" lvl="5" indent="-330200" algn="l">
              <a:spcBef>
                <a:spcPts val="320"/>
              </a:spcBef>
              <a:spcAft>
                <a:spcPts val="0"/>
              </a:spcAft>
              <a:buClr>
                <a:schemeClr val="lt1"/>
              </a:buClr>
              <a:buSzPts val="1600"/>
              <a:buChar char="•"/>
              <a:defRPr sz="1600"/>
            </a:lvl6pPr>
            <a:lvl7pPr marL="3200400" lvl="6" indent="-330200" algn="l">
              <a:spcBef>
                <a:spcPts val="320"/>
              </a:spcBef>
              <a:spcAft>
                <a:spcPts val="0"/>
              </a:spcAft>
              <a:buClr>
                <a:schemeClr val="lt1"/>
              </a:buClr>
              <a:buSzPts val="1600"/>
              <a:buChar char="•"/>
              <a:defRPr sz="1600"/>
            </a:lvl7pPr>
            <a:lvl8pPr marL="3657600" lvl="7" indent="-330200" algn="l">
              <a:spcBef>
                <a:spcPts val="320"/>
              </a:spcBef>
              <a:spcAft>
                <a:spcPts val="0"/>
              </a:spcAft>
              <a:buClr>
                <a:schemeClr val="lt1"/>
              </a:buClr>
              <a:buSzPts val="1600"/>
              <a:buChar char="•"/>
              <a:defRPr sz="1600"/>
            </a:lvl8pPr>
            <a:lvl9pPr marL="4114800" lvl="8" indent="-330200" algn="l">
              <a:spcBef>
                <a:spcPts val="320"/>
              </a:spcBef>
              <a:spcAft>
                <a:spcPts val="0"/>
              </a:spcAft>
              <a:buClr>
                <a:schemeClr val="lt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lt1"/>
              </a:buClr>
              <a:buSzPts val="3200"/>
              <a:buChar char="•"/>
              <a:defRPr sz="3200"/>
            </a:lvl1pPr>
            <a:lvl2pPr marL="914400" lvl="1" indent="-406400" algn="l">
              <a:spcBef>
                <a:spcPts val="560"/>
              </a:spcBef>
              <a:spcAft>
                <a:spcPts val="0"/>
              </a:spcAft>
              <a:buClr>
                <a:schemeClr val="lt1"/>
              </a:buClr>
              <a:buSzPts val="2800"/>
              <a:buChar char="–"/>
              <a:defRPr sz="2800"/>
            </a:lvl2pPr>
            <a:lvl3pPr marL="1371600" lvl="2" indent="-381000" algn="l">
              <a:spcBef>
                <a:spcPts val="480"/>
              </a:spcBef>
              <a:spcAft>
                <a:spcPts val="0"/>
              </a:spcAft>
              <a:buClr>
                <a:schemeClr val="lt1"/>
              </a:buClr>
              <a:buSzPts val="2400"/>
              <a:buChar char="•"/>
              <a:defRPr sz="2400"/>
            </a:lvl3pPr>
            <a:lvl4pPr marL="1828800" lvl="3" indent="-355600" algn="l">
              <a:spcBef>
                <a:spcPts val="400"/>
              </a:spcBef>
              <a:spcAft>
                <a:spcPts val="0"/>
              </a:spcAft>
              <a:buClr>
                <a:schemeClr val="lt1"/>
              </a:buClr>
              <a:buSzPts val="2000"/>
              <a:buChar char="–"/>
              <a:defRPr sz="2000"/>
            </a:lvl4pPr>
            <a:lvl5pPr marL="2286000" lvl="4" indent="-355600" algn="l">
              <a:spcBef>
                <a:spcPts val="400"/>
              </a:spcBef>
              <a:spcAft>
                <a:spcPts val="0"/>
              </a:spcAft>
              <a:buClr>
                <a:schemeClr val="lt1"/>
              </a:buClr>
              <a:buSzPts val="2000"/>
              <a:buChar char="»"/>
              <a:defRPr sz="2000"/>
            </a:lvl5pPr>
            <a:lvl6pPr marL="2743200" lvl="5" indent="-355600" algn="l">
              <a:spcBef>
                <a:spcPts val="400"/>
              </a:spcBef>
              <a:spcAft>
                <a:spcPts val="0"/>
              </a:spcAft>
              <a:buClr>
                <a:schemeClr val="lt1"/>
              </a:buClr>
              <a:buSzPts val="2000"/>
              <a:buChar char="•"/>
              <a:defRPr sz="2000"/>
            </a:lvl6pPr>
            <a:lvl7pPr marL="3200400" lvl="6" indent="-355600" algn="l">
              <a:spcBef>
                <a:spcPts val="400"/>
              </a:spcBef>
              <a:spcAft>
                <a:spcPts val="0"/>
              </a:spcAft>
              <a:buClr>
                <a:schemeClr val="lt1"/>
              </a:buClr>
              <a:buSzPts val="2000"/>
              <a:buChar char="•"/>
              <a:defRPr sz="2000"/>
            </a:lvl7pPr>
            <a:lvl8pPr marL="3657600" lvl="7" indent="-355600" algn="l">
              <a:spcBef>
                <a:spcPts val="400"/>
              </a:spcBef>
              <a:spcAft>
                <a:spcPts val="0"/>
              </a:spcAft>
              <a:buClr>
                <a:schemeClr val="lt1"/>
              </a:buClr>
              <a:buSzPts val="2000"/>
              <a:buChar char="•"/>
              <a:defRPr sz="2000"/>
            </a:lvl8pPr>
            <a:lvl9pPr marL="4114800" lvl="8" indent="-355600" algn="l">
              <a:spcBef>
                <a:spcPts val="400"/>
              </a:spcBef>
              <a:spcAft>
                <a:spcPts val="0"/>
              </a:spcAft>
              <a:buClr>
                <a:schemeClr val="lt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lt1"/>
              </a:buClr>
              <a:buSzPts val="1400"/>
              <a:buNone/>
              <a:defRPr sz="1400"/>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Clr>
                <a:schemeClr val="lt1"/>
              </a:buClr>
              <a:buSzPts val="1000"/>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Clr>
                <a:schemeClr val="lt1"/>
              </a:buClr>
              <a:buSzPts val="900"/>
              <a:buNone/>
              <a:defRPr sz="900"/>
            </a:lvl5pPr>
            <a:lvl6pPr marL="2743200" lvl="5" indent="-228600" algn="l">
              <a:spcBef>
                <a:spcPts val="180"/>
              </a:spcBef>
              <a:spcAft>
                <a:spcPts val="0"/>
              </a:spcAft>
              <a:buClr>
                <a:schemeClr val="lt1"/>
              </a:buClr>
              <a:buSzPts val="900"/>
              <a:buNone/>
              <a:defRPr sz="900"/>
            </a:lvl6pPr>
            <a:lvl7pPr marL="3200400" lvl="6" indent="-228600" algn="l">
              <a:spcBef>
                <a:spcPts val="180"/>
              </a:spcBef>
              <a:spcAft>
                <a:spcPts val="0"/>
              </a:spcAft>
              <a:buClr>
                <a:schemeClr val="lt1"/>
              </a:buClr>
              <a:buSzPts val="900"/>
              <a:buNone/>
              <a:defRPr sz="900"/>
            </a:lvl7pPr>
            <a:lvl8pPr marL="3657600" lvl="7" indent="-228600" algn="l">
              <a:spcBef>
                <a:spcPts val="180"/>
              </a:spcBef>
              <a:spcAft>
                <a:spcPts val="0"/>
              </a:spcAft>
              <a:buClr>
                <a:schemeClr val="lt1"/>
              </a:buClr>
              <a:buSzPts val="900"/>
              <a:buNone/>
              <a:defRPr sz="900"/>
            </a:lvl8pPr>
            <a:lvl9pPr marL="4114800" lvl="8" indent="-228600" algn="l">
              <a:spcBef>
                <a:spcPts val="180"/>
              </a:spcBef>
              <a:spcAft>
                <a:spcPts val="0"/>
              </a:spcAft>
              <a:buClr>
                <a:schemeClr val="lt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lt1"/>
              </a:buClr>
              <a:buSzPts val="1400"/>
              <a:buNone/>
              <a:defRPr sz="1400"/>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Clr>
                <a:schemeClr val="lt1"/>
              </a:buClr>
              <a:buSzPts val="1000"/>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Clr>
                <a:schemeClr val="lt1"/>
              </a:buClr>
              <a:buSzPts val="900"/>
              <a:buNone/>
              <a:defRPr sz="900"/>
            </a:lvl5pPr>
            <a:lvl6pPr marL="2743200" lvl="5" indent="-228600" algn="l">
              <a:spcBef>
                <a:spcPts val="180"/>
              </a:spcBef>
              <a:spcAft>
                <a:spcPts val="0"/>
              </a:spcAft>
              <a:buClr>
                <a:schemeClr val="lt1"/>
              </a:buClr>
              <a:buSzPts val="900"/>
              <a:buNone/>
              <a:defRPr sz="900"/>
            </a:lvl6pPr>
            <a:lvl7pPr marL="3200400" lvl="6" indent="-228600" algn="l">
              <a:spcBef>
                <a:spcPts val="180"/>
              </a:spcBef>
              <a:spcAft>
                <a:spcPts val="0"/>
              </a:spcAft>
              <a:buClr>
                <a:schemeClr val="lt1"/>
              </a:buClr>
              <a:buSzPts val="900"/>
              <a:buNone/>
              <a:defRPr sz="900"/>
            </a:lvl7pPr>
            <a:lvl8pPr marL="3657600" lvl="7" indent="-228600" algn="l">
              <a:spcBef>
                <a:spcPts val="180"/>
              </a:spcBef>
              <a:spcAft>
                <a:spcPts val="0"/>
              </a:spcAft>
              <a:buClr>
                <a:schemeClr val="lt1"/>
              </a:buClr>
              <a:buSzPts val="900"/>
              <a:buNone/>
              <a:defRPr sz="900"/>
            </a:lvl8pPr>
            <a:lvl9pPr marL="4114800" lvl="8" indent="-228600" algn="l">
              <a:spcBef>
                <a:spcPts val="180"/>
              </a:spcBef>
              <a:spcAft>
                <a:spcPts val="0"/>
              </a:spcAft>
              <a:buClr>
                <a:schemeClr val="lt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drive.google.com/file/d/1VN0BWJ8i54KkUZJ-jubUh0LcIebCwPNN/view?usp=share_link"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s://en.wikipedia.org/wiki/People_for_the_Ethical_Treatment_of_Animals" TargetMode="External"/><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en.wikipedia.org/wiki/People_for_the_Ethical_Treatment_of_Animals_v._Doughney#cite_note-:0-2"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en.wikipedia.org/wiki/People_for_the_Ethical_Treatment_of_Animals_v._Doughney#cite_note-wired-1" TargetMode="External"/><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en.wikipedia.org/wiki/Leather_goods"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drive.google.com/drive/u/0/folders/1S-aC-925ChCuDH20Wz8DKDV1RdDpxIu5" TargetMode="External"/><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hyperlink" Target="https://www.techdirt.com/articles/20111101/01483216577/what-would-movie-business-be-like-if-mpaa-succeeded-killing-vcr.shtml" TargetMode="External"/><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457200" y="274637"/>
            <a:ext cx="8229600" cy="553022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800"/>
              <a:buFont typeface="Calibri"/>
              <a:buNone/>
            </a:pPr>
            <a:r>
              <a:rPr lang="en-US" sz="4800"/>
              <a:t>Slovenia/Erasmus</a:t>
            </a:r>
            <a:br>
              <a:rPr lang="en-US" sz="4800"/>
            </a:br>
            <a:r>
              <a:rPr lang="en-US" sz="4800"/>
              <a:t>Trademark/Copyright</a:t>
            </a:r>
            <a:endParaRPr sz="4800"/>
          </a:p>
          <a:p>
            <a:pPr marL="0" lvl="0" indent="0" algn="ctr" rtl="0">
              <a:spcBef>
                <a:spcPts val="0"/>
              </a:spcBef>
              <a:spcAft>
                <a:spcPts val="0"/>
              </a:spcAft>
              <a:buClr>
                <a:schemeClr val="lt1"/>
              </a:buClr>
              <a:buSzPts val="4800"/>
              <a:buFont typeface="Calibri"/>
              <a:buNone/>
            </a:pPr>
            <a:r>
              <a:rPr lang="en-US" sz="4800"/>
              <a:t>Friday, April 3, 2026</a:t>
            </a:r>
            <a:endParaRPr sz="4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Trademarks</a:t>
            </a:r>
            <a:endParaRPr/>
          </a:p>
        </p:txBody>
      </p:sp>
      <p:sp>
        <p:nvSpPr>
          <p:cNvPr id="141" name="Google Shape;141;p2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4000"/>
              <a:buChar char="•"/>
            </a:pPr>
            <a:r>
              <a:rPr lang="en-US" sz="4000"/>
              <a:t>Likelihood of confusion</a:t>
            </a:r>
            <a:endParaRPr/>
          </a:p>
          <a:p>
            <a:pPr marL="342900" lvl="0" indent="-342900" algn="l" rtl="0">
              <a:spcBef>
                <a:spcPts val="800"/>
              </a:spcBef>
              <a:spcAft>
                <a:spcPts val="0"/>
              </a:spcAft>
              <a:buClr>
                <a:schemeClr val="lt1"/>
              </a:buClr>
              <a:buSzPts val="4000"/>
              <a:buChar char="•"/>
            </a:pPr>
            <a:r>
              <a:rPr lang="en-US" sz="4000"/>
              <a:t>Dilution – by blurring and tarnishment</a:t>
            </a:r>
            <a:endParaRPr/>
          </a:p>
          <a:p>
            <a:pPr marL="342900" lvl="0" indent="-342900" algn="l" rtl="0">
              <a:spcBef>
                <a:spcPts val="800"/>
              </a:spcBef>
              <a:spcAft>
                <a:spcPts val="0"/>
              </a:spcAft>
              <a:buClr>
                <a:schemeClr val="lt1"/>
              </a:buClr>
              <a:buSzPts val="4000"/>
              <a:buChar char="•"/>
            </a:pPr>
            <a:r>
              <a:rPr lang="en-US" sz="4000"/>
              <a:t>Duration</a:t>
            </a:r>
            <a:endParaRPr/>
          </a:p>
          <a:p>
            <a:pPr marL="742950" lvl="1" indent="-285750" algn="l" rtl="0">
              <a:spcBef>
                <a:spcPts val="800"/>
              </a:spcBef>
              <a:spcAft>
                <a:spcPts val="0"/>
              </a:spcAft>
              <a:buClr>
                <a:schemeClr val="lt1"/>
              </a:buClr>
              <a:buSzPts val="4000"/>
              <a:buChar char="–"/>
            </a:pPr>
            <a:r>
              <a:rPr lang="en-US" sz="4000"/>
              <a:t>Unlimited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en-US"/>
              <a:t>Trade Secrets</a:t>
            </a:r>
            <a:endParaRPr/>
          </a:p>
          <a:p>
            <a:pPr marL="0" lvl="0" indent="0" algn="ctr" rtl="0">
              <a:spcBef>
                <a:spcPts val="0"/>
              </a:spcBef>
              <a:spcAft>
                <a:spcPts val="0"/>
              </a:spcAft>
              <a:buClr>
                <a:schemeClr val="lt1"/>
              </a:buClr>
              <a:buSzPct val="100000"/>
              <a:buFont typeface="Calibri"/>
              <a:buNone/>
            </a:pPr>
            <a:r>
              <a:rPr lang="en-US"/>
              <a:t>(very simple!)</a:t>
            </a:r>
            <a:endParaRPr/>
          </a:p>
        </p:txBody>
      </p:sp>
      <p:sp>
        <p:nvSpPr>
          <p:cNvPr id="147" name="Google Shape;147;p2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457200" lvl="0" indent="-482600" algn="l" rtl="0">
              <a:spcBef>
                <a:spcPts val="0"/>
              </a:spcBef>
              <a:spcAft>
                <a:spcPts val="0"/>
              </a:spcAft>
              <a:buSzPts val="4000"/>
              <a:buAutoNum type="arabicPeriod"/>
            </a:pPr>
            <a:r>
              <a:rPr lang="en-US" sz="4000"/>
              <a:t>Something of economic value</a:t>
            </a:r>
            <a:endParaRPr/>
          </a:p>
          <a:p>
            <a:pPr marL="457200" lvl="0" indent="-482600" algn="l" rtl="0">
              <a:spcBef>
                <a:spcPts val="0"/>
              </a:spcBef>
              <a:spcAft>
                <a:spcPts val="0"/>
              </a:spcAft>
              <a:buSzPts val="4000"/>
              <a:buAutoNum type="arabicPeriod"/>
            </a:pPr>
            <a:r>
              <a:rPr lang="en-US" sz="4000"/>
              <a:t>Reasonable efforts to conceal the item</a:t>
            </a:r>
            <a:endParaRPr/>
          </a:p>
          <a:p>
            <a:pPr marL="800100" lvl="0" indent="-311150" algn="l" rtl="0">
              <a:spcBef>
                <a:spcPts val="800"/>
              </a:spcBef>
              <a:spcAft>
                <a:spcPts val="0"/>
              </a:spcAft>
              <a:buClr>
                <a:schemeClr val="lt1"/>
              </a:buClr>
              <a:buSzPts val="3500"/>
              <a:buChar char="•"/>
            </a:pPr>
            <a:r>
              <a:rPr lang="en-US" sz="3500"/>
              <a:t>Uniform Trade Secrets Act (UTSA) </a:t>
            </a:r>
            <a:endParaRPr sz="3500"/>
          </a:p>
          <a:p>
            <a:pPr marL="800100" lvl="0" indent="-311150" algn="l" rtl="0">
              <a:spcBef>
                <a:spcPts val="800"/>
              </a:spcBef>
              <a:spcAft>
                <a:spcPts val="0"/>
              </a:spcAft>
              <a:buClr>
                <a:schemeClr val="lt1"/>
              </a:buClr>
              <a:buSzPts val="3500"/>
              <a:buChar char="•"/>
            </a:pPr>
            <a:r>
              <a:rPr lang="en-US" sz="3500"/>
              <a:t>Duration of Protection: </a:t>
            </a:r>
            <a:endParaRPr sz="3500"/>
          </a:p>
          <a:p>
            <a:pPr marL="1200150" lvl="1" indent="-254000" algn="l" rtl="0">
              <a:spcBef>
                <a:spcPts val="800"/>
              </a:spcBef>
              <a:spcAft>
                <a:spcPts val="0"/>
              </a:spcAft>
              <a:buClr>
                <a:schemeClr val="lt1"/>
              </a:buClr>
              <a:buSzPts val="3500"/>
              <a:buChar char="–"/>
            </a:pPr>
            <a:r>
              <a:rPr lang="en-US" sz="3500"/>
              <a:t>Unlimited</a:t>
            </a:r>
            <a:endParaRPr sz="35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Copyright</a:t>
            </a:r>
            <a:endParaRPr/>
          </a:p>
        </p:txBody>
      </p:sp>
      <p:sp>
        <p:nvSpPr>
          <p:cNvPr id="153" name="Google Shape;153;p2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4000"/>
              <a:buChar char="•"/>
            </a:pPr>
            <a:r>
              <a:rPr lang="en-US" sz="4000"/>
              <a:t>Fixed Medium</a:t>
            </a:r>
            <a:endParaRPr/>
          </a:p>
          <a:p>
            <a:pPr marL="342900" lvl="0" indent="-342900" algn="l" rtl="0">
              <a:spcBef>
                <a:spcPts val="800"/>
              </a:spcBef>
              <a:spcAft>
                <a:spcPts val="0"/>
              </a:spcAft>
              <a:buClr>
                <a:schemeClr val="lt1"/>
              </a:buClr>
              <a:buSzPts val="4000"/>
              <a:buChar char="•"/>
            </a:pPr>
            <a:r>
              <a:rPr lang="en-US" sz="4000"/>
              <a:t>Right to sell, make derivative works, distribute, perform</a:t>
            </a:r>
            <a:endParaRPr/>
          </a:p>
          <a:p>
            <a:pPr marL="342900" lvl="0" indent="-342900" algn="l" rtl="0">
              <a:spcBef>
                <a:spcPts val="800"/>
              </a:spcBef>
              <a:spcAft>
                <a:spcPts val="0"/>
              </a:spcAft>
              <a:buClr>
                <a:schemeClr val="lt1"/>
              </a:buClr>
              <a:buSzPts val="4000"/>
              <a:buChar char="•"/>
            </a:pPr>
            <a:r>
              <a:rPr lang="en-US" sz="4000"/>
              <a:t>Duration:</a:t>
            </a:r>
            <a:endParaRPr/>
          </a:p>
          <a:p>
            <a:pPr marL="742950" lvl="1" indent="-285750" algn="l" rtl="0">
              <a:spcBef>
                <a:spcPts val="800"/>
              </a:spcBef>
              <a:spcAft>
                <a:spcPts val="0"/>
              </a:spcAft>
              <a:buClr>
                <a:schemeClr val="lt1"/>
              </a:buClr>
              <a:buSzPts val="4000"/>
              <a:buChar char="–"/>
            </a:pPr>
            <a:r>
              <a:rPr lang="en-US" sz="4000"/>
              <a:t>Life of the author plus 70 years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457200" y="2857488"/>
            <a:ext cx="8229600" cy="11430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t>Copyright - </a:t>
            </a:r>
            <a:endParaRPr/>
          </a:p>
          <a:p>
            <a:pPr marL="0" lvl="0" indent="0" algn="ctr" rtl="0">
              <a:spcBef>
                <a:spcPts val="0"/>
              </a:spcBef>
              <a:spcAft>
                <a:spcPts val="0"/>
              </a:spcAft>
              <a:buNone/>
            </a:pPr>
            <a:r>
              <a:rPr lang="en-US"/>
              <a:t>Continued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17 US §102</a:t>
            </a:r>
            <a:endParaRPr/>
          </a:p>
        </p:txBody>
      </p:sp>
      <p:sp>
        <p:nvSpPr>
          <p:cNvPr id="165" name="Google Shape;165;p2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4000"/>
              <a:buChar char="•"/>
            </a:pPr>
            <a:r>
              <a:rPr lang="en-US" sz="4000"/>
              <a:t>(a) Copyright protection subsists, in accordance with this title,</a:t>
            </a:r>
            <a:r>
              <a:rPr lang="en-US" sz="4000" b="1" i="1" u="sng"/>
              <a:t> in original works of authorship fixed in any tangible medium of expression</a:t>
            </a:r>
            <a:r>
              <a:rPr lang="en-US" sz="4000"/>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17 US §102</a:t>
            </a:r>
            <a:endParaRPr/>
          </a:p>
        </p:txBody>
      </p:sp>
      <p:sp>
        <p:nvSpPr>
          <p:cNvPr id="171" name="Google Shape;171;p2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4000"/>
              <a:buChar char="•"/>
            </a:pPr>
            <a:r>
              <a:rPr lang="en-US" sz="4000"/>
              <a:t>…now known or later developed, from which they can be perceived, reproduced, or otherwise communicated, either directly or with the aid of a machine or device.</a:t>
            </a:r>
            <a:endParaRPr/>
          </a:p>
          <a:p>
            <a:pPr marL="342900" lvl="0" indent="-139700" algn="l" rtl="0">
              <a:spcBef>
                <a:spcPts val="640"/>
              </a:spcBef>
              <a:spcAft>
                <a:spcPts val="0"/>
              </a:spcAft>
              <a:buClr>
                <a:schemeClr val="lt1"/>
              </a:buClr>
              <a:buSzPts val="32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 106: Rights bestowed</a:t>
            </a:r>
            <a:endParaRPr/>
          </a:p>
        </p:txBody>
      </p:sp>
      <p:sp>
        <p:nvSpPr>
          <p:cNvPr id="177" name="Google Shape;177;p2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lt1"/>
              </a:buClr>
              <a:buSzPts val="3200"/>
              <a:buChar char="•"/>
            </a:pPr>
            <a:r>
              <a:rPr lang="en-US"/>
              <a:t>(</a:t>
            </a:r>
            <a:r>
              <a:rPr lang="en-US" sz="4000"/>
              <a:t>1) to reproduce the copyrighted work in copies </a:t>
            </a:r>
            <a:endParaRPr/>
          </a:p>
          <a:p>
            <a:pPr marL="342900" lvl="0" indent="-342900" algn="l" rtl="0">
              <a:spcBef>
                <a:spcPts val="800"/>
              </a:spcBef>
              <a:spcAft>
                <a:spcPts val="0"/>
              </a:spcAft>
              <a:buClr>
                <a:schemeClr val="lt1"/>
              </a:buClr>
              <a:buSzPts val="4000"/>
              <a:buChar char="•"/>
            </a:pPr>
            <a:r>
              <a:rPr lang="en-US" sz="4000"/>
              <a:t>(2) to prepare </a:t>
            </a:r>
            <a:r>
              <a:rPr lang="en-US" sz="4000" b="1" u="sng"/>
              <a:t>derivative works </a:t>
            </a:r>
            <a:r>
              <a:rPr lang="en-US" sz="4000"/>
              <a:t>based upon the copyrighted work;</a:t>
            </a:r>
            <a:endParaRPr/>
          </a:p>
          <a:p>
            <a:pPr marL="342900" lvl="0" indent="-342900" algn="l" rtl="0">
              <a:spcBef>
                <a:spcPts val="800"/>
              </a:spcBef>
              <a:spcAft>
                <a:spcPts val="0"/>
              </a:spcAft>
              <a:buClr>
                <a:schemeClr val="lt1"/>
              </a:buClr>
              <a:buSzPts val="4000"/>
              <a:buChar char="•"/>
            </a:pPr>
            <a:r>
              <a:rPr lang="en-US" sz="4000"/>
              <a:t>(3) to distribute copies of the copyrighted work to the public by sale rental, lease, or lending;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§106: Rights Bestowed</a:t>
            </a:r>
            <a:endParaRPr/>
          </a:p>
        </p:txBody>
      </p:sp>
      <p:sp>
        <p:nvSpPr>
          <p:cNvPr id="183" name="Google Shape;183;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4000"/>
              <a:buChar char="•"/>
            </a:pPr>
            <a:r>
              <a:rPr lang="en-US" sz="4000"/>
              <a:t>(4) in the case of literary, musical, dramatic, and choreographic works, pantomimes, and motion pictures and other audiovisual works, to perform the copyrighted work publicly;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§106: Rights Bestowed</a:t>
            </a:r>
            <a:endParaRPr/>
          </a:p>
        </p:txBody>
      </p:sp>
      <p:sp>
        <p:nvSpPr>
          <p:cNvPr id="189" name="Google Shape;189;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lt1"/>
              </a:buClr>
              <a:buSzPts val="4000"/>
              <a:buChar char="•"/>
            </a:pPr>
            <a:r>
              <a:rPr lang="en-US" sz="4000"/>
              <a:t>(5) in the case of literary, musical, dramatic, and choreographic works, pantomimes, and pictorial, graphic, or sculptural works, including the individual images of a motion picture or other audiovisual work, to </a:t>
            </a:r>
            <a:r>
              <a:rPr lang="en-US" sz="4000" b="1" i="1"/>
              <a:t>display the copyrighted work publicly</a:t>
            </a:r>
            <a:r>
              <a:rPr lang="en-US" sz="4000"/>
              <a:t>; AND</a:t>
            </a:r>
            <a:endParaRPr/>
          </a:p>
          <a:p>
            <a:pPr marL="342900" lvl="0" indent="-139700" algn="l" rtl="0">
              <a:spcBef>
                <a:spcPts val="640"/>
              </a:spcBef>
              <a:spcAft>
                <a:spcPts val="0"/>
              </a:spcAft>
              <a:buClr>
                <a:schemeClr val="lt1"/>
              </a:buClr>
              <a:buSzPts val="32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§106</a:t>
            </a:r>
            <a:endParaRPr/>
          </a:p>
        </p:txBody>
      </p:sp>
      <p:sp>
        <p:nvSpPr>
          <p:cNvPr id="195" name="Google Shape;195;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4000"/>
              <a:buChar char="•"/>
            </a:pPr>
            <a:r>
              <a:rPr lang="en-US" sz="4000"/>
              <a:t>(6) in the case of sound recordings, </a:t>
            </a:r>
            <a:r>
              <a:rPr lang="en-US" sz="4000" b="1"/>
              <a:t>to perform the copyrighted work publicly by means of a digital audio transmission</a:t>
            </a:r>
            <a:r>
              <a:rPr lang="en-US" sz="4000"/>
              <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457200" y="2286000"/>
            <a:ext cx="8229600" cy="1143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6000"/>
              <a:buFont typeface="Calibri"/>
              <a:buNone/>
            </a:pPr>
            <a:r>
              <a:rPr lang="en-US" sz="6000"/>
              <a:t>TRADEMARK:</a:t>
            </a:r>
            <a:endParaRPr sz="6000"/>
          </a:p>
          <a:p>
            <a:pPr marL="0" lvl="0" indent="0" algn="ctr" rtl="0">
              <a:spcBef>
                <a:spcPts val="0"/>
              </a:spcBef>
              <a:spcAft>
                <a:spcPts val="0"/>
              </a:spcAft>
              <a:buClr>
                <a:schemeClr val="lt1"/>
              </a:buClr>
              <a:buSzPts val="6000"/>
              <a:buFont typeface="Calibri"/>
              <a:buNone/>
            </a:pPr>
            <a:endParaRPr sz="6000"/>
          </a:p>
          <a:p>
            <a:pPr marL="0" lvl="0" indent="0" algn="ctr" rtl="0">
              <a:spcBef>
                <a:spcPts val="0"/>
              </a:spcBef>
              <a:spcAft>
                <a:spcPts val="0"/>
              </a:spcAft>
              <a:buClr>
                <a:schemeClr val="lt1"/>
              </a:buClr>
              <a:buSzPts val="6000"/>
              <a:buFont typeface="Calibri"/>
              <a:buNone/>
            </a:pPr>
            <a:r>
              <a:rPr lang="en-US" sz="6000"/>
              <a:t>The Spectrum </a:t>
            </a:r>
            <a:br>
              <a:rPr lang="en-US" sz="6000"/>
            </a:br>
            <a:r>
              <a:rPr lang="en-US" sz="6000"/>
              <a:t>of Distinctiveness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2"/>
          <p:cNvSpPr txBox="1">
            <a:spLocks noGrp="1"/>
          </p:cNvSpPr>
          <p:nvPr>
            <p:ph type="title"/>
          </p:nvPr>
        </p:nvSpPr>
        <p:spPr>
          <a:xfrm>
            <a:off x="457200" y="2471617"/>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en-US"/>
              <a:t>Copyright U.S. Term Limit: The Life of </a:t>
            </a:r>
            <a:br>
              <a:rPr lang="en-US"/>
            </a:br>
            <a:r>
              <a:rPr lang="en-US"/>
              <a:t>the Author + 70 years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3"/>
          <p:cNvSpPr txBox="1">
            <a:spLocks noGrp="1"/>
          </p:cNvSpPr>
          <p:nvPr>
            <p:ph type="title"/>
          </p:nvPr>
        </p:nvSpPr>
        <p:spPr>
          <a:xfrm>
            <a:off x="457200" y="274638"/>
            <a:ext cx="8229600" cy="512286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Has U.S/World</a:t>
            </a:r>
            <a:br>
              <a:rPr lang="en-US"/>
            </a:br>
            <a:r>
              <a:rPr lang="en-US"/>
              <a:t> Copyright Protection</a:t>
            </a:r>
            <a:br>
              <a:rPr lang="en-US"/>
            </a:br>
            <a:r>
              <a:rPr lang="en-US"/>
              <a:t>Been Overextended?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4"/>
          <p:cNvSpPr txBox="1">
            <a:spLocks noGrp="1"/>
          </p:cNvSpPr>
          <p:nvPr>
            <p:ph type="title"/>
          </p:nvPr>
        </p:nvSpPr>
        <p:spPr>
          <a:xfrm>
            <a:off x="-215645" y="94129"/>
            <a:ext cx="9560316" cy="145228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Protection of Copyright History</a:t>
            </a:r>
            <a:endParaRPr/>
          </a:p>
        </p:txBody>
      </p:sp>
      <p:sp>
        <p:nvSpPr>
          <p:cNvPr id="212" name="Google Shape;212;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4000"/>
              <a:buChar char="•"/>
            </a:pPr>
            <a:r>
              <a:rPr lang="en-US" sz="4000" b="1"/>
              <a:t>Act of 1790:</a:t>
            </a:r>
            <a:r>
              <a:rPr lang="en-US" sz="4000"/>
              <a:t> 14 years; 14 year renewal</a:t>
            </a:r>
            <a:endParaRPr/>
          </a:p>
          <a:p>
            <a:pPr marL="342900" lvl="0" indent="-88900" algn="l" rtl="0">
              <a:spcBef>
                <a:spcPts val="800"/>
              </a:spcBef>
              <a:spcAft>
                <a:spcPts val="0"/>
              </a:spcAft>
              <a:buClr>
                <a:schemeClr val="lt1"/>
              </a:buClr>
              <a:buSzPts val="4000"/>
              <a:buNone/>
            </a:pPr>
            <a:endParaRPr sz="4000" b="1"/>
          </a:p>
          <a:p>
            <a:pPr marL="342900" lvl="0" indent="-342900" algn="l" rtl="0">
              <a:spcBef>
                <a:spcPts val="800"/>
              </a:spcBef>
              <a:spcAft>
                <a:spcPts val="0"/>
              </a:spcAft>
              <a:buClr>
                <a:schemeClr val="lt1"/>
              </a:buClr>
              <a:buSzPts val="4000"/>
              <a:buChar char="•"/>
            </a:pPr>
            <a:r>
              <a:rPr lang="en-US" sz="4000" b="1"/>
              <a:t>Act of 1831: </a:t>
            </a:r>
            <a:r>
              <a:rPr lang="en-US" sz="4000"/>
              <a:t>28 years; 14 year renewal</a:t>
            </a:r>
            <a:endParaRPr/>
          </a:p>
          <a:p>
            <a:pPr marL="342900" lvl="0" indent="-139700" algn="l" rtl="0">
              <a:spcBef>
                <a:spcPts val="640"/>
              </a:spcBef>
              <a:spcAft>
                <a:spcPts val="0"/>
              </a:spcAft>
              <a:buClr>
                <a:schemeClr val="lt1"/>
              </a:buClr>
              <a:buSzPts val="3200"/>
              <a:buNone/>
            </a:pPr>
            <a:endParaRPr/>
          </a:p>
          <a:p>
            <a:pPr marL="742950" lvl="1" indent="-107950" algn="l" rtl="0">
              <a:spcBef>
                <a:spcPts val="560"/>
              </a:spcBef>
              <a:spcAft>
                <a:spcPts val="0"/>
              </a:spcAft>
              <a:buClr>
                <a:schemeClr val="lt1"/>
              </a:buClr>
              <a:buSzPts val="2800"/>
              <a:buNone/>
            </a:pPr>
            <a:endParaRPr/>
          </a:p>
          <a:p>
            <a:pPr marL="742950" lvl="1" indent="-107950" algn="l" rtl="0">
              <a:spcBef>
                <a:spcPts val="560"/>
              </a:spcBef>
              <a:spcAft>
                <a:spcPts val="0"/>
              </a:spcAft>
              <a:buClr>
                <a:schemeClr val="lt1"/>
              </a:buClr>
              <a:buSzPts val="2800"/>
              <a:buNone/>
            </a:pPr>
            <a:endParaRPr/>
          </a:p>
        </p:txBody>
      </p:sp>
      <p:cxnSp>
        <p:nvCxnSpPr>
          <p:cNvPr id="213" name="Google Shape;213;p34"/>
          <p:cNvCxnSpPr/>
          <p:nvPr/>
        </p:nvCxnSpPr>
        <p:spPr>
          <a:xfrm>
            <a:off x="3700296" y="4400504"/>
            <a:ext cx="1747090" cy="0"/>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Extensions of Copyright</a:t>
            </a:r>
            <a:endParaRPr/>
          </a:p>
        </p:txBody>
      </p:sp>
      <p:sp>
        <p:nvSpPr>
          <p:cNvPr id="219" name="Google Shape;219;p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lnSpcReduction="20000"/>
          </a:bodyPr>
          <a:lstStyle/>
          <a:p>
            <a:pPr marL="342900" lvl="0" indent="-361950" algn="l" rtl="0">
              <a:spcBef>
                <a:spcPts val="0"/>
              </a:spcBef>
              <a:spcAft>
                <a:spcPts val="0"/>
              </a:spcAft>
              <a:buClr>
                <a:schemeClr val="lt1"/>
              </a:buClr>
              <a:buSzPts val="4000"/>
              <a:buChar char="•"/>
            </a:pPr>
            <a:r>
              <a:rPr lang="en-US" sz="4000" b="1"/>
              <a:t>Act of  1909: </a:t>
            </a:r>
            <a:r>
              <a:rPr lang="en-US" sz="4000"/>
              <a:t>28 years; 28 year renewal</a:t>
            </a:r>
            <a:endParaRPr/>
          </a:p>
          <a:p>
            <a:pPr marL="342900" lvl="0" indent="-361950" algn="l" rtl="0">
              <a:spcBef>
                <a:spcPts val="740"/>
              </a:spcBef>
              <a:spcAft>
                <a:spcPts val="0"/>
              </a:spcAft>
              <a:buClr>
                <a:schemeClr val="lt1"/>
              </a:buClr>
              <a:buSzPts val="4000"/>
              <a:buChar char="•"/>
            </a:pPr>
            <a:r>
              <a:rPr lang="en-US" sz="4000" b="1"/>
              <a:t>Act of 1976: </a:t>
            </a:r>
            <a:r>
              <a:rPr lang="en-US" sz="4000"/>
              <a:t>75 years or the life of the author plus 50 years</a:t>
            </a:r>
            <a:endParaRPr/>
          </a:p>
          <a:p>
            <a:pPr marL="342900" lvl="0" indent="-107950" algn="l" rtl="0">
              <a:spcBef>
                <a:spcPts val="740"/>
              </a:spcBef>
              <a:spcAft>
                <a:spcPts val="0"/>
              </a:spcAft>
              <a:buClr>
                <a:schemeClr val="lt1"/>
              </a:buClr>
              <a:buSzPts val="4000"/>
              <a:buNone/>
            </a:pPr>
            <a:endParaRPr sz="4000" b="1"/>
          </a:p>
          <a:p>
            <a:pPr marL="342900" lvl="0" indent="-361950" algn="l" rtl="0">
              <a:spcBef>
                <a:spcPts val="740"/>
              </a:spcBef>
              <a:spcAft>
                <a:spcPts val="0"/>
              </a:spcAft>
              <a:buClr>
                <a:schemeClr val="lt1"/>
              </a:buClr>
              <a:buSzPts val="4000"/>
              <a:buChar char="•"/>
            </a:pPr>
            <a:r>
              <a:rPr lang="en-US" sz="4000" b="1"/>
              <a:t>CTEA of 1998: </a:t>
            </a:r>
            <a:r>
              <a:rPr lang="en-US" sz="4000"/>
              <a:t>The life of the author plus 70 years (the Mickey Mouse Act)</a:t>
            </a:r>
            <a:endParaRPr/>
          </a:p>
          <a:p>
            <a:pPr marL="342900" lvl="0" indent="-154940" algn="l" rtl="0">
              <a:spcBef>
                <a:spcPts val="592"/>
              </a:spcBef>
              <a:spcAft>
                <a:spcPts val="0"/>
              </a:spcAft>
              <a:buClr>
                <a:schemeClr val="lt1"/>
              </a:buClr>
              <a:buSzPts val="32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en-US"/>
              <a:t>International</a:t>
            </a:r>
            <a:br>
              <a:rPr lang="en-US"/>
            </a:br>
            <a:r>
              <a:rPr lang="en-US"/>
              <a:t> Copyright Agreements</a:t>
            </a:r>
            <a:br>
              <a:rPr lang="en-US"/>
            </a:br>
            <a:endParaRPr/>
          </a:p>
        </p:txBody>
      </p:sp>
      <p:sp>
        <p:nvSpPr>
          <p:cNvPr id="225" name="Google Shape;225;p3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3800"/>
              <a:buChar char="•"/>
            </a:pPr>
            <a:r>
              <a:rPr lang="en-US" sz="3800" b="1"/>
              <a:t>Berne Convention Life of the author plus 50 years (Article 7.1) (1886)</a:t>
            </a:r>
            <a:endParaRPr/>
          </a:p>
          <a:p>
            <a:pPr marL="342900" lvl="0" indent="-342900" algn="l" rtl="0">
              <a:spcBef>
                <a:spcPts val="760"/>
              </a:spcBef>
              <a:spcAft>
                <a:spcPts val="0"/>
              </a:spcAft>
              <a:buClr>
                <a:schemeClr val="lt1"/>
              </a:buClr>
              <a:buSzPts val="3800"/>
              <a:buChar char="•"/>
            </a:pPr>
            <a:r>
              <a:rPr lang="en-US" sz="3800" b="1"/>
              <a:t>ADPIC (TRIPS): Life of the author plus 50 years  (1995) </a:t>
            </a:r>
            <a:endParaRPr sz="3800" b="1"/>
          </a:p>
          <a:p>
            <a:pPr marL="742950" lvl="1" indent="-412750" algn="l" rtl="0">
              <a:spcBef>
                <a:spcPts val="760"/>
              </a:spcBef>
              <a:spcAft>
                <a:spcPts val="0"/>
              </a:spcAft>
              <a:buSzPts val="3800"/>
              <a:buChar char="–"/>
            </a:pPr>
            <a:r>
              <a:rPr lang="en-US" sz="3800" b="1"/>
              <a:t>Intellectual Property Agreement leveraged through Trade agreements</a:t>
            </a:r>
            <a:endParaRPr sz="3800"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7"/>
          <p:cNvSpPr txBox="1">
            <a:spLocks noGrp="1"/>
          </p:cNvSpPr>
          <p:nvPr>
            <p:ph type="title"/>
          </p:nvPr>
        </p:nvSpPr>
        <p:spPr>
          <a:xfrm>
            <a:off x="457200" y="274637"/>
            <a:ext cx="8229600" cy="516741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Does US Copyright Law </a:t>
            </a:r>
            <a:br>
              <a:rPr lang="en-US"/>
            </a:br>
            <a:r>
              <a:rPr lang="en-US"/>
              <a:t>make sense? </a:t>
            </a:r>
            <a:br>
              <a:rPr lang="en-US"/>
            </a:br>
            <a:br>
              <a:rPr lang="en-US"/>
            </a:br>
            <a:r>
              <a:rPr lang="en-US"/>
              <a:t>Predicated on the mandate to help promote creativity</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8"/>
          <p:cNvSpPr txBox="1">
            <a:spLocks noGrp="1"/>
          </p:cNvSpPr>
          <p:nvPr>
            <p:ph type="title"/>
          </p:nvPr>
        </p:nvSpPr>
        <p:spPr>
          <a:xfrm>
            <a:off x="457200" y="274637"/>
            <a:ext cx="8229600" cy="5731781"/>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Does this promote creativity?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Creating for no money</a:t>
            </a:r>
            <a:endParaRPr/>
          </a:p>
        </p:txBody>
      </p:sp>
      <p:sp>
        <p:nvSpPr>
          <p:cNvPr id="241" name="Google Shape;241;p3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4000"/>
              <a:buChar char="•"/>
            </a:pPr>
            <a:r>
              <a:rPr lang="en-US" sz="4000"/>
              <a:t>YouTube</a:t>
            </a:r>
            <a:endParaRPr/>
          </a:p>
          <a:p>
            <a:pPr marL="342900" lvl="0" indent="-342900" algn="l" rtl="0">
              <a:spcBef>
                <a:spcPts val="800"/>
              </a:spcBef>
              <a:spcAft>
                <a:spcPts val="0"/>
              </a:spcAft>
              <a:buClr>
                <a:schemeClr val="lt1"/>
              </a:buClr>
              <a:buSzPts val="4000"/>
              <a:buChar char="•"/>
            </a:pPr>
            <a:r>
              <a:rPr lang="en-US" sz="4000"/>
              <a:t>Fan Fiction</a:t>
            </a:r>
            <a:endParaRPr/>
          </a:p>
          <a:p>
            <a:pPr marL="342900" lvl="0" indent="-342900" algn="l" rtl="0">
              <a:spcBef>
                <a:spcPts val="800"/>
              </a:spcBef>
              <a:spcAft>
                <a:spcPts val="0"/>
              </a:spcAft>
              <a:buClr>
                <a:schemeClr val="lt1"/>
              </a:buClr>
              <a:buSzPts val="4000"/>
              <a:buChar char="•"/>
            </a:pPr>
            <a:r>
              <a:rPr lang="en-US" sz="4000"/>
              <a:t>Slash Fiction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en-US"/>
              <a:t>Other powerful </a:t>
            </a:r>
            <a:br>
              <a:rPr lang="en-US"/>
            </a:br>
            <a:r>
              <a:rPr lang="en-US"/>
              <a:t>psychological factors</a:t>
            </a:r>
            <a:endParaRPr/>
          </a:p>
        </p:txBody>
      </p:sp>
      <p:sp>
        <p:nvSpPr>
          <p:cNvPr id="247" name="Google Shape;247;p4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4000"/>
              <a:buChar char="•"/>
            </a:pPr>
            <a:r>
              <a:rPr lang="en-US" sz="4000"/>
              <a:t>Mastery</a:t>
            </a:r>
            <a:endParaRPr/>
          </a:p>
          <a:p>
            <a:pPr marL="342900" lvl="0" indent="-342900" algn="l" rtl="0">
              <a:spcBef>
                <a:spcPts val="800"/>
              </a:spcBef>
              <a:spcAft>
                <a:spcPts val="0"/>
              </a:spcAft>
              <a:buClr>
                <a:schemeClr val="lt1"/>
              </a:buClr>
              <a:buSzPts val="4000"/>
              <a:buChar char="•"/>
            </a:pPr>
            <a:r>
              <a:rPr lang="en-US" sz="4000"/>
              <a:t>Autonomy </a:t>
            </a:r>
            <a:endParaRPr/>
          </a:p>
          <a:p>
            <a:pPr marL="342900" lvl="0" indent="-342900" algn="l" rtl="0">
              <a:spcBef>
                <a:spcPts val="800"/>
              </a:spcBef>
              <a:spcAft>
                <a:spcPts val="0"/>
              </a:spcAft>
              <a:buClr>
                <a:schemeClr val="lt1"/>
              </a:buClr>
              <a:buSzPts val="4000"/>
              <a:buChar char="•"/>
            </a:pPr>
            <a:r>
              <a:rPr lang="en-US" sz="4000"/>
              <a:t>Attribution</a:t>
            </a:r>
            <a:endParaRPr/>
          </a:p>
          <a:p>
            <a:pPr marL="342900" lvl="0" indent="-342900" algn="l" rtl="0">
              <a:spcBef>
                <a:spcPts val="800"/>
              </a:spcBef>
              <a:spcAft>
                <a:spcPts val="0"/>
              </a:spcAft>
              <a:buClr>
                <a:schemeClr val="lt1"/>
              </a:buClr>
              <a:buSzPts val="4000"/>
              <a:buChar char="•"/>
            </a:pPr>
            <a:r>
              <a:rPr lang="en-US" sz="4000"/>
              <a:t>Social Pressures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Money is not always the answer</a:t>
            </a:r>
            <a:endParaRPr/>
          </a:p>
        </p:txBody>
      </p:sp>
      <p:sp>
        <p:nvSpPr>
          <p:cNvPr id="253" name="Google Shape;253;p4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4000"/>
              <a:buChar char="•"/>
            </a:pPr>
            <a:r>
              <a:rPr lang="en-US" sz="4000"/>
              <a:t>If a person were to give you $50 because you invited them over to a fantastic dinner, would you be more or less motivated to invited them over again?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457200" y="-95250"/>
            <a:ext cx="8229600" cy="11433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Trademark Distinctiveness</a:t>
            </a:r>
            <a:endParaRPr/>
          </a:p>
        </p:txBody>
      </p:sp>
      <p:sp>
        <p:nvSpPr>
          <p:cNvPr id="99" name="Google Shape;99;p15"/>
          <p:cNvSpPr txBox="1">
            <a:spLocks noGrp="1"/>
          </p:cNvSpPr>
          <p:nvPr>
            <p:ph type="body" idx="1"/>
          </p:nvPr>
        </p:nvSpPr>
        <p:spPr>
          <a:xfrm>
            <a:off x="457200" y="1111250"/>
            <a:ext cx="8229600" cy="574680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50000"/>
              </a:lnSpc>
              <a:spcBef>
                <a:spcPts val="0"/>
              </a:spcBef>
              <a:spcAft>
                <a:spcPts val="0"/>
              </a:spcAft>
              <a:buNone/>
            </a:pPr>
            <a:r>
              <a:rPr lang="en-US" sz="3600"/>
              <a:t>Distinctive Spectrum </a:t>
            </a:r>
            <a:endParaRPr sz="3600"/>
          </a:p>
          <a:p>
            <a:pPr marL="342900" lvl="0" indent="-342900" algn="l" rtl="0">
              <a:spcBef>
                <a:spcPts val="0"/>
              </a:spcBef>
              <a:spcAft>
                <a:spcPts val="0"/>
              </a:spcAft>
              <a:buClr>
                <a:schemeClr val="lt1"/>
              </a:buClr>
              <a:buSzPts val="3600"/>
              <a:buChar char="•"/>
            </a:pPr>
            <a:r>
              <a:rPr lang="en-US" sz="3600"/>
              <a:t>Fanciful</a:t>
            </a:r>
            <a:endParaRPr/>
          </a:p>
          <a:p>
            <a:pPr marL="742950" lvl="1" indent="-285750" algn="l" rtl="0">
              <a:spcBef>
                <a:spcPts val="720"/>
              </a:spcBef>
              <a:spcAft>
                <a:spcPts val="0"/>
              </a:spcAft>
              <a:buClr>
                <a:schemeClr val="lt1"/>
              </a:buClr>
              <a:buSzPts val="3600"/>
              <a:buChar char="–"/>
            </a:pPr>
            <a:r>
              <a:rPr lang="en-US" sz="3600" i="1"/>
              <a:t>Kodak</a:t>
            </a:r>
            <a:endParaRPr/>
          </a:p>
          <a:p>
            <a:pPr marL="342900" lvl="0" indent="-457200" algn="l" rtl="0">
              <a:spcBef>
                <a:spcPts val="720"/>
              </a:spcBef>
              <a:spcAft>
                <a:spcPts val="0"/>
              </a:spcAft>
              <a:buSzPts val="3600"/>
              <a:buChar char="•"/>
            </a:pPr>
            <a:r>
              <a:rPr lang="en-US"/>
              <a:t>Arbitrary </a:t>
            </a:r>
            <a:endParaRPr/>
          </a:p>
          <a:p>
            <a:pPr marL="342900" lvl="0" indent="-457200" algn="l" rtl="0">
              <a:spcBef>
                <a:spcPts val="720"/>
              </a:spcBef>
              <a:spcAft>
                <a:spcPts val="0"/>
              </a:spcAft>
              <a:buSzPts val="3600"/>
              <a:buChar char="•"/>
            </a:pPr>
            <a:r>
              <a:rPr lang="en-US" sz="3600" i="1"/>
              <a:t>- Apple</a:t>
            </a:r>
            <a:endParaRPr/>
          </a:p>
          <a:p>
            <a:pPr marL="342900" lvl="0" indent="-342900" algn="l" rtl="0">
              <a:spcBef>
                <a:spcPts val="720"/>
              </a:spcBef>
              <a:spcAft>
                <a:spcPts val="0"/>
              </a:spcAft>
              <a:buClr>
                <a:schemeClr val="lt1"/>
              </a:buClr>
              <a:buSzPts val="3600"/>
              <a:buChar char="•"/>
            </a:pPr>
            <a:r>
              <a:rPr lang="en-US" sz="3600"/>
              <a:t>Descriptive</a:t>
            </a:r>
            <a:endParaRPr/>
          </a:p>
          <a:p>
            <a:pPr marL="742950" lvl="1" indent="-285750" algn="l" rtl="0">
              <a:spcBef>
                <a:spcPts val="720"/>
              </a:spcBef>
              <a:spcAft>
                <a:spcPts val="0"/>
              </a:spcAft>
              <a:buClr>
                <a:schemeClr val="lt1"/>
              </a:buClr>
              <a:buSzPts val="3600"/>
              <a:buChar char="–"/>
            </a:pPr>
            <a:r>
              <a:rPr lang="en-US" sz="3600" i="1"/>
              <a:t>American Airlines</a:t>
            </a:r>
            <a:endParaRPr/>
          </a:p>
          <a:p>
            <a:pPr marL="342900" lvl="0" indent="-342900" algn="l" rtl="0">
              <a:spcBef>
                <a:spcPts val="720"/>
              </a:spcBef>
              <a:spcAft>
                <a:spcPts val="0"/>
              </a:spcAft>
              <a:buClr>
                <a:schemeClr val="lt1"/>
              </a:buClr>
              <a:buSzPts val="3600"/>
              <a:buChar char="•"/>
            </a:pPr>
            <a:r>
              <a:rPr lang="en-US" sz="3600"/>
              <a:t>Generic/Genericide</a:t>
            </a:r>
            <a:endParaRPr sz="3600"/>
          </a:p>
          <a:p>
            <a:pPr marL="742950" lvl="1" indent="-285750" algn="l" rtl="0">
              <a:spcBef>
                <a:spcPts val="720"/>
              </a:spcBef>
              <a:spcAft>
                <a:spcPts val="0"/>
              </a:spcAft>
              <a:buClr>
                <a:schemeClr val="lt1"/>
              </a:buClr>
              <a:buSzPts val="3600"/>
              <a:buChar char="–"/>
            </a:pPr>
            <a:r>
              <a:rPr lang="en-US" sz="3600" i="1"/>
              <a:t>Band-aids, elevator, escalator</a:t>
            </a:r>
            <a:endParaRPr/>
          </a:p>
        </p:txBody>
      </p:sp>
      <p:sp>
        <p:nvSpPr>
          <p:cNvPr id="100" name="Google Shape;100;p15"/>
          <p:cNvSpPr txBox="1"/>
          <p:nvPr/>
        </p:nvSpPr>
        <p:spPr>
          <a:xfrm>
            <a:off x="6484645" y="1111238"/>
            <a:ext cx="2417700" cy="5079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FF0000"/>
                </a:solidFill>
                <a:latin typeface="Calibri"/>
                <a:ea typeface="Calibri"/>
                <a:cs typeface="Calibri"/>
                <a:sym typeface="Calibri"/>
              </a:rPr>
              <a:t>Greatest</a:t>
            </a:r>
            <a:endParaRPr/>
          </a:p>
          <a:p>
            <a:pPr marL="0" marR="0" lvl="0" indent="0" algn="ctr" rtl="0">
              <a:spcBef>
                <a:spcPts val="0"/>
              </a:spcBef>
              <a:spcAft>
                <a:spcPts val="0"/>
              </a:spcAft>
              <a:buNone/>
            </a:pPr>
            <a:r>
              <a:rPr lang="en-US" sz="3600">
                <a:solidFill>
                  <a:srgbClr val="FF0000"/>
                </a:solidFill>
                <a:latin typeface="Calibri"/>
                <a:ea typeface="Calibri"/>
                <a:cs typeface="Calibri"/>
                <a:sym typeface="Calibri"/>
              </a:rPr>
              <a:t>Protection</a:t>
            </a:r>
            <a:endParaRPr/>
          </a:p>
          <a:p>
            <a:pPr marL="0" marR="0" lvl="0" indent="0" algn="ctr" rtl="0">
              <a:spcBef>
                <a:spcPts val="0"/>
              </a:spcBef>
              <a:spcAft>
                <a:spcPts val="0"/>
              </a:spcAft>
              <a:buNone/>
            </a:pPr>
            <a:endParaRPr sz="3600">
              <a:solidFill>
                <a:srgbClr val="FF0000"/>
              </a:solidFill>
              <a:latin typeface="Calibri"/>
              <a:ea typeface="Calibri"/>
              <a:cs typeface="Calibri"/>
              <a:sym typeface="Calibri"/>
            </a:endParaRPr>
          </a:p>
          <a:p>
            <a:pPr marL="0" marR="0" lvl="0" indent="0" algn="ctr" rtl="0">
              <a:spcBef>
                <a:spcPts val="0"/>
              </a:spcBef>
              <a:spcAft>
                <a:spcPts val="0"/>
              </a:spcAft>
              <a:buNone/>
            </a:pPr>
            <a:endParaRPr sz="3600">
              <a:solidFill>
                <a:srgbClr val="FF0000"/>
              </a:solidFill>
              <a:latin typeface="Calibri"/>
              <a:ea typeface="Calibri"/>
              <a:cs typeface="Calibri"/>
              <a:sym typeface="Calibri"/>
            </a:endParaRPr>
          </a:p>
          <a:p>
            <a:pPr marL="0" marR="0" lvl="0" indent="0" algn="ctr" rtl="0">
              <a:spcBef>
                <a:spcPts val="0"/>
              </a:spcBef>
              <a:spcAft>
                <a:spcPts val="0"/>
              </a:spcAft>
              <a:buNone/>
            </a:pPr>
            <a:endParaRPr sz="3600">
              <a:solidFill>
                <a:srgbClr val="FF0000"/>
              </a:solidFill>
              <a:latin typeface="Calibri"/>
              <a:ea typeface="Calibri"/>
              <a:cs typeface="Calibri"/>
              <a:sym typeface="Calibri"/>
            </a:endParaRPr>
          </a:p>
          <a:p>
            <a:pPr marL="0" marR="0" lvl="0" indent="0" algn="ctr" rtl="0">
              <a:spcBef>
                <a:spcPts val="0"/>
              </a:spcBef>
              <a:spcAft>
                <a:spcPts val="0"/>
              </a:spcAft>
              <a:buNone/>
            </a:pPr>
            <a:endParaRPr sz="3600">
              <a:solidFill>
                <a:srgbClr val="FF0000"/>
              </a:solidFill>
              <a:latin typeface="Calibri"/>
              <a:ea typeface="Calibri"/>
              <a:cs typeface="Calibri"/>
              <a:sym typeface="Calibri"/>
            </a:endParaRPr>
          </a:p>
          <a:p>
            <a:pPr marL="0" marR="0" lvl="0" indent="0" algn="ctr" rtl="0">
              <a:spcBef>
                <a:spcPts val="0"/>
              </a:spcBef>
              <a:spcAft>
                <a:spcPts val="0"/>
              </a:spcAft>
              <a:buNone/>
            </a:pPr>
            <a:endParaRPr sz="3600">
              <a:solidFill>
                <a:srgbClr val="FF0000"/>
              </a:solidFill>
              <a:latin typeface="Calibri"/>
              <a:ea typeface="Calibri"/>
              <a:cs typeface="Calibri"/>
              <a:sym typeface="Calibri"/>
            </a:endParaRPr>
          </a:p>
          <a:p>
            <a:pPr marL="0" marR="0" lvl="0" indent="0" algn="ctr" rtl="0">
              <a:spcBef>
                <a:spcPts val="0"/>
              </a:spcBef>
              <a:spcAft>
                <a:spcPts val="0"/>
              </a:spcAft>
              <a:buNone/>
            </a:pPr>
            <a:r>
              <a:rPr lang="en-US" sz="3600">
                <a:solidFill>
                  <a:srgbClr val="FF0000"/>
                </a:solidFill>
                <a:latin typeface="Calibri"/>
                <a:ea typeface="Calibri"/>
                <a:cs typeface="Calibri"/>
                <a:sym typeface="Calibri"/>
              </a:rPr>
              <a:t>Least Protection</a:t>
            </a:r>
            <a:endParaRPr/>
          </a:p>
        </p:txBody>
      </p:sp>
      <p:cxnSp>
        <p:nvCxnSpPr>
          <p:cNvPr id="101" name="Google Shape;101;p15"/>
          <p:cNvCxnSpPr/>
          <p:nvPr/>
        </p:nvCxnSpPr>
        <p:spPr>
          <a:xfrm>
            <a:off x="7980939" y="3003209"/>
            <a:ext cx="0" cy="1975200"/>
          </a:xfrm>
          <a:prstGeom prst="straightConnector1">
            <a:avLst/>
          </a:prstGeom>
          <a:noFill/>
          <a:ln w="25400" cap="flat" cmpd="sng">
            <a:solidFill>
              <a:schemeClr val="accent2"/>
            </a:solidFill>
            <a:prstDash val="solid"/>
            <a:round/>
            <a:headEnd type="stealth" w="med" len="med"/>
            <a:tailEnd type="stealth" w="med" len="med"/>
          </a:ln>
          <a:effectLst>
            <a:outerShdw blurRad="40000" dist="20000" dir="5400000" rotWithShape="0">
              <a:srgbClr val="000000">
                <a:alpha val="37650"/>
              </a:srgbClr>
            </a:outerShdw>
          </a:effectLst>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Money not always the answer</a:t>
            </a:r>
            <a:endParaRPr/>
          </a:p>
        </p:txBody>
      </p:sp>
      <p:sp>
        <p:nvSpPr>
          <p:cNvPr id="259" name="Google Shape;259;p4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4000"/>
              <a:buChar char="•"/>
            </a:pPr>
            <a:r>
              <a:rPr lang="en-US" sz="4000"/>
              <a:t>If you were to make a bargain between two players: first player gets to choose the split of $100 dollars, second player gets to accept or not. Would you always take the bargain as second player?</a:t>
            </a:r>
            <a:endParaRPr/>
          </a:p>
          <a:p>
            <a:pPr marL="342900" lvl="0" indent="-139700" algn="l" rtl="0">
              <a:spcBef>
                <a:spcPts val="640"/>
              </a:spcBef>
              <a:spcAft>
                <a:spcPts val="0"/>
              </a:spcAft>
              <a:buClr>
                <a:schemeClr val="lt1"/>
              </a:buClr>
              <a:buSzPts val="32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3"/>
          <p:cNvSpPr txBox="1">
            <a:spLocks noGrp="1"/>
          </p:cNvSpPr>
          <p:nvPr>
            <p:ph type="title"/>
          </p:nvPr>
        </p:nvSpPr>
        <p:spPr>
          <a:xfrm>
            <a:off x="457200" y="0"/>
            <a:ext cx="8229600" cy="11747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Money not always the Answer</a:t>
            </a:r>
            <a:endParaRPr/>
          </a:p>
        </p:txBody>
      </p:sp>
      <p:sp>
        <p:nvSpPr>
          <p:cNvPr id="265" name="Google Shape;265;p43"/>
          <p:cNvSpPr txBox="1">
            <a:spLocks noGrp="1"/>
          </p:cNvSpPr>
          <p:nvPr>
            <p:ph type="body" idx="1"/>
          </p:nvPr>
        </p:nvSpPr>
        <p:spPr>
          <a:xfrm>
            <a:off x="457200" y="1174750"/>
            <a:ext cx="8229600" cy="495141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lt1"/>
              </a:buClr>
              <a:buSzPts val="4000"/>
              <a:buChar char="•"/>
            </a:pPr>
            <a:r>
              <a:rPr lang="en-US" sz="4000"/>
              <a:t>An Israeli day care was frustrated that parents were not picking their children up on time</a:t>
            </a:r>
            <a:endParaRPr/>
          </a:p>
          <a:p>
            <a:pPr marL="342900" lvl="0" indent="-342900" algn="l" rtl="0">
              <a:spcBef>
                <a:spcPts val="800"/>
              </a:spcBef>
              <a:spcAft>
                <a:spcPts val="0"/>
              </a:spcAft>
              <a:buClr>
                <a:schemeClr val="lt1"/>
              </a:buClr>
              <a:buSzPts val="4000"/>
              <a:buChar char="•"/>
            </a:pPr>
            <a:r>
              <a:rPr lang="en-US" sz="4000"/>
              <a:t>So they charged a fine</a:t>
            </a:r>
            <a:endParaRPr/>
          </a:p>
          <a:p>
            <a:pPr marL="342900" lvl="0" indent="-342900" algn="l" rtl="0">
              <a:spcBef>
                <a:spcPts val="800"/>
              </a:spcBef>
              <a:spcAft>
                <a:spcPts val="0"/>
              </a:spcAft>
              <a:buClr>
                <a:schemeClr val="lt1"/>
              </a:buClr>
              <a:buSzPts val="4000"/>
              <a:buChar char="•"/>
            </a:pPr>
            <a:r>
              <a:rPr lang="en-US" sz="4000"/>
              <a:t>The rate of non-compliance actually grew!</a:t>
            </a:r>
            <a:endParaRPr/>
          </a:p>
          <a:p>
            <a:pPr marL="342900" lvl="0" indent="-342900" algn="l" rtl="0">
              <a:spcBef>
                <a:spcPts val="800"/>
              </a:spcBef>
              <a:spcAft>
                <a:spcPts val="0"/>
              </a:spcAft>
              <a:buClr>
                <a:schemeClr val="lt1"/>
              </a:buClr>
              <a:buSzPts val="4000"/>
              <a:buChar char="•"/>
            </a:pPr>
            <a:r>
              <a:rPr lang="en-US" sz="4000"/>
              <a:t>Again, money is not always the answer…</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4"/>
          <p:cNvSpPr txBox="1">
            <a:spLocks noGrp="1"/>
          </p:cNvSpPr>
          <p:nvPr>
            <p:ph type="title"/>
          </p:nvPr>
        </p:nvSpPr>
        <p:spPr>
          <a:xfrm>
            <a:off x="457200" y="274637"/>
            <a:ext cx="8229600" cy="488523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Are current copyright </a:t>
            </a:r>
            <a:endParaRPr/>
          </a:p>
          <a:p>
            <a:pPr marL="0" lvl="0" indent="0" algn="ctr" rtl="0">
              <a:spcBef>
                <a:spcPts val="0"/>
              </a:spcBef>
              <a:spcAft>
                <a:spcPts val="0"/>
              </a:spcAft>
              <a:buClr>
                <a:schemeClr val="lt1"/>
              </a:buClr>
              <a:buSzPts val="4400"/>
              <a:buFont typeface="Calibri"/>
              <a:buNone/>
            </a:pPr>
            <a:r>
              <a:rPr lang="en-US"/>
              <a:t>laws actually diminishing </a:t>
            </a:r>
            <a:br>
              <a:rPr lang="en-US"/>
            </a:br>
            <a:r>
              <a:rPr lang="en-US"/>
              <a:t>creativity?</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In some ways…</a:t>
            </a:r>
            <a:endParaRPr/>
          </a:p>
        </p:txBody>
      </p:sp>
      <p:sp>
        <p:nvSpPr>
          <p:cNvPr id="276" name="Google Shape;276;p4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chemeClr val="lt1"/>
              </a:buClr>
              <a:buSzPct val="100000"/>
              <a:buChar char="•"/>
            </a:pPr>
            <a:r>
              <a:rPr lang="en-US" sz="4000"/>
              <a:t>Orphan works</a:t>
            </a:r>
            <a:endParaRPr/>
          </a:p>
          <a:p>
            <a:pPr marL="342900" lvl="0" indent="-342900" algn="l" rtl="0">
              <a:spcBef>
                <a:spcPts val="740"/>
              </a:spcBef>
              <a:spcAft>
                <a:spcPts val="0"/>
              </a:spcAft>
              <a:buClr>
                <a:schemeClr val="lt1"/>
              </a:buClr>
              <a:buSzPct val="100000"/>
              <a:buChar char="•"/>
            </a:pPr>
            <a:r>
              <a:rPr lang="en-US" sz="4000"/>
              <a:t>Extensive protection that does not allow derivative works to bloom</a:t>
            </a:r>
            <a:endParaRPr/>
          </a:p>
          <a:p>
            <a:pPr marL="742950" lvl="1" indent="-285750" algn="l" rtl="0">
              <a:spcBef>
                <a:spcPts val="740"/>
              </a:spcBef>
              <a:spcAft>
                <a:spcPts val="0"/>
              </a:spcAft>
              <a:buClr>
                <a:schemeClr val="lt1"/>
              </a:buClr>
              <a:buSzPct val="100000"/>
              <a:buChar char="–"/>
            </a:pPr>
            <a:r>
              <a:rPr lang="en-US" sz="4000" i="1"/>
              <a:t>The Wide Sargasso Sea // Jane Eyre</a:t>
            </a:r>
            <a:endParaRPr/>
          </a:p>
          <a:p>
            <a:pPr marL="742950" lvl="1" indent="-285750" algn="l" rtl="0">
              <a:spcBef>
                <a:spcPts val="740"/>
              </a:spcBef>
              <a:spcAft>
                <a:spcPts val="0"/>
              </a:spcAft>
              <a:buClr>
                <a:schemeClr val="lt1"/>
              </a:buClr>
              <a:buSzPct val="100000"/>
              <a:buChar char="–"/>
            </a:pPr>
            <a:r>
              <a:rPr lang="en-US" sz="4000" i="1"/>
              <a:t>Rosencrantz and Guildenstern are Dead  // Hamlet</a:t>
            </a:r>
            <a:endParaRPr/>
          </a:p>
          <a:p>
            <a:pPr marL="742950" lvl="1" indent="-285750" algn="l" rtl="0">
              <a:spcBef>
                <a:spcPts val="740"/>
              </a:spcBef>
              <a:spcAft>
                <a:spcPts val="0"/>
              </a:spcAft>
              <a:buClr>
                <a:schemeClr val="lt1"/>
              </a:buClr>
              <a:buSzPct val="100000"/>
              <a:buChar char="–"/>
            </a:pPr>
            <a:r>
              <a:rPr lang="en-US" sz="4000" i="1"/>
              <a:t>The Wind done gone // Gone with the Wind (Fair Use)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6"/>
          <p:cNvSpPr txBox="1">
            <a:spLocks noGrp="1"/>
          </p:cNvSpPr>
          <p:nvPr>
            <p:ph type="title"/>
          </p:nvPr>
        </p:nvSpPr>
        <p:spPr>
          <a:xfrm>
            <a:off x="457200" y="2857488"/>
            <a:ext cx="8229600" cy="11430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t>Examples of </a:t>
            </a:r>
            <a:endParaRPr/>
          </a:p>
          <a:p>
            <a:pPr marL="0" lvl="0" indent="0" algn="ctr" rtl="0">
              <a:spcBef>
                <a:spcPts val="0"/>
              </a:spcBef>
              <a:spcAft>
                <a:spcPts val="0"/>
              </a:spcAft>
              <a:buNone/>
            </a:pPr>
            <a:r>
              <a:rPr lang="en-US"/>
              <a:t>Copyright Infringement</a:t>
            </a:r>
            <a:endParaRPr/>
          </a:p>
          <a:p>
            <a:pPr marL="0" lvl="0" indent="0" algn="ctr" rtl="0">
              <a:spcBef>
                <a:spcPts val="0"/>
              </a:spcBef>
              <a:spcAft>
                <a:spcPts val="0"/>
              </a:spcAft>
              <a:buNone/>
            </a:pPr>
            <a:r>
              <a:rPr lang="en-US"/>
              <a:t>in Music? </a:t>
            </a:r>
            <a:endParaRPr/>
          </a:p>
          <a:p>
            <a:pPr marL="0" lvl="0" indent="0" algn="ctr" rtl="0">
              <a:spcBef>
                <a:spcPts val="0"/>
              </a:spcBef>
              <a:spcAft>
                <a:spcPts val="0"/>
              </a:spcAft>
              <a:buNone/>
            </a:pPr>
            <a:endParaRPr/>
          </a:p>
          <a:p>
            <a:pPr marL="0" lvl="0" indent="0" algn="ctr" rtl="0">
              <a:spcBef>
                <a:spcPts val="0"/>
              </a:spcBef>
              <a:spcAft>
                <a:spcPts val="0"/>
              </a:spcAft>
              <a:buNone/>
            </a:pPr>
            <a:r>
              <a:rPr lang="en-US" u="sng">
                <a:solidFill>
                  <a:schemeClr val="hlink"/>
                </a:solidFill>
                <a:hlinkClick r:id="rId3"/>
              </a:rPr>
              <a:t>https://drive.google.com/file/d/1VN0BWJ8i54KkUZJ-jubUh0LcIebCwPNN/view?usp=share_link</a:t>
            </a:r>
            <a:r>
              <a:rPr lang="en-US"/>
              <a:t>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7"/>
          <p:cNvSpPr txBox="1">
            <a:spLocks noGrp="1"/>
          </p:cNvSpPr>
          <p:nvPr>
            <p:ph type="title"/>
          </p:nvPr>
        </p:nvSpPr>
        <p:spPr>
          <a:xfrm>
            <a:off x="457200" y="274638"/>
            <a:ext cx="8229600" cy="499478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Copyright Infringement</a:t>
            </a:r>
            <a:br>
              <a:rPr lang="en-US"/>
            </a:br>
            <a:r>
              <a:rPr lang="en-US"/>
              <a:t>in Art?  </a:t>
            </a:r>
            <a:endParaRPr/>
          </a:p>
          <a:p>
            <a:pPr marL="0" lvl="0" indent="0" algn="ctr" rtl="0">
              <a:spcBef>
                <a:spcPts val="0"/>
              </a:spcBef>
              <a:spcAft>
                <a:spcPts val="0"/>
              </a:spcAft>
              <a:buClr>
                <a:schemeClr val="lt1"/>
              </a:buClr>
              <a:buSzPts val="4400"/>
              <a:buFont typeface="Calibri"/>
              <a:buNone/>
            </a:pPr>
            <a:r>
              <a:rPr lang="en-US"/>
              <a:t>Isgrò v. Waters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endParaRPr/>
          </a:p>
        </p:txBody>
      </p:sp>
      <p:pic>
        <p:nvPicPr>
          <p:cNvPr id="293" name="Google Shape;293;p48"/>
          <p:cNvPicPr preferRelativeResize="0">
            <a:picLocks noGrp="1"/>
          </p:cNvPicPr>
          <p:nvPr>
            <p:ph type="body" idx="1"/>
          </p:nvPr>
        </p:nvPicPr>
        <p:blipFill rotWithShape="1">
          <a:blip r:embed="rId3">
            <a:alphaModFix/>
          </a:blip>
          <a:srcRect/>
          <a:stretch/>
        </p:blipFill>
        <p:spPr>
          <a:xfrm>
            <a:off x="1213215" y="1600200"/>
            <a:ext cx="6717570" cy="452596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9"/>
          <p:cNvSpPr txBox="1">
            <a:spLocks noGrp="1"/>
          </p:cNvSpPr>
          <p:nvPr>
            <p:ph type="title"/>
          </p:nvPr>
        </p:nvSpPr>
        <p:spPr>
          <a:xfrm>
            <a:off x="457200" y="274638"/>
            <a:ext cx="8229600" cy="611474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Copyright Protection </a:t>
            </a:r>
            <a:endParaRPr/>
          </a:p>
          <a:p>
            <a:pPr marL="0" lvl="0" indent="0" algn="ctr" rtl="0">
              <a:spcBef>
                <a:spcPts val="0"/>
              </a:spcBef>
              <a:spcAft>
                <a:spcPts val="0"/>
              </a:spcAft>
              <a:buClr>
                <a:schemeClr val="lt1"/>
              </a:buClr>
              <a:buSzPts val="4400"/>
              <a:buFont typeface="Calibri"/>
              <a:buNone/>
            </a:pPr>
            <a:r>
              <a:rPr lang="en-US"/>
              <a:t>Extensions</a:t>
            </a:r>
            <a:br>
              <a:rPr lang="en-US"/>
            </a:br>
            <a:r>
              <a:rPr lang="en-US"/>
              <a:t>Meet Google and Wikipedia </a:t>
            </a:r>
            <a:endParaRPr/>
          </a:p>
          <a:p>
            <a:pPr marL="0" lvl="0" indent="0" algn="ctr" rtl="0">
              <a:spcBef>
                <a:spcPts val="0"/>
              </a:spcBef>
              <a:spcAft>
                <a:spcPts val="0"/>
              </a:spcAft>
              <a:buClr>
                <a:schemeClr val="lt1"/>
              </a:buClr>
              <a:buSzPts val="4400"/>
              <a:buFont typeface="Calibri"/>
              <a:buNone/>
            </a:pPr>
            <a:r>
              <a:rPr lang="en-US"/>
              <a:t>and Hit a Wall!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DMCA</a:t>
            </a:r>
            <a:endParaRPr/>
          </a:p>
        </p:txBody>
      </p:sp>
      <p:sp>
        <p:nvSpPr>
          <p:cNvPr id="304" name="Google Shape;304;p50"/>
          <p:cNvSpPr txBox="1">
            <a:spLocks noGrp="1"/>
          </p:cNvSpPr>
          <p:nvPr>
            <p:ph type="body" idx="1"/>
          </p:nvPr>
        </p:nvSpPr>
        <p:spPr>
          <a:xfrm>
            <a:off x="498475" y="1761565"/>
            <a:ext cx="8462825" cy="436459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4400"/>
              <a:buChar char="•"/>
            </a:pPr>
            <a:r>
              <a:rPr lang="en-US" sz="4400"/>
              <a:t>The Digital Millennium Copyright Act (DMCA) was adopted in </a:t>
            </a:r>
            <a:r>
              <a:rPr lang="en-US" sz="4400" b="1" u="sng"/>
              <a:t>1998</a:t>
            </a:r>
            <a:r>
              <a:rPr lang="en-US" sz="4400"/>
              <a:t>. </a:t>
            </a:r>
            <a:endParaRPr/>
          </a:p>
          <a:p>
            <a:pPr marL="742950" lvl="1" indent="-285750" algn="l" rtl="0">
              <a:spcBef>
                <a:spcPts val="880"/>
              </a:spcBef>
              <a:spcAft>
                <a:spcPts val="0"/>
              </a:spcAft>
              <a:buClr>
                <a:schemeClr val="lt1"/>
              </a:buClr>
              <a:buSzPts val="4400"/>
              <a:buChar char="–"/>
            </a:pPr>
            <a:r>
              <a:rPr lang="en-US" sz="4400"/>
              <a:t>An implementation of WIPO Treaty (World Intellectual Property Organization). </a:t>
            </a:r>
            <a:endParaRPr/>
          </a:p>
          <a:p>
            <a:pPr marL="0" lvl="0" indent="0" algn="l" rtl="0">
              <a:spcBef>
                <a:spcPts val="640"/>
              </a:spcBef>
              <a:spcAft>
                <a:spcPts val="0"/>
              </a:spcAft>
              <a:buClr>
                <a:schemeClr val="lt1"/>
              </a:buClr>
              <a:buSzPts val="3200"/>
              <a:buNone/>
            </a:pPr>
            <a:endParaRPr/>
          </a:p>
        </p:txBody>
      </p:sp>
      <p:pic>
        <p:nvPicPr>
          <p:cNvPr id="305" name="Google Shape;305;p50"/>
          <p:cNvPicPr preferRelativeResize="0"/>
          <p:nvPr/>
        </p:nvPicPr>
        <p:blipFill rotWithShape="1">
          <a:blip r:embed="rId3">
            <a:alphaModFix/>
          </a:blip>
          <a:srcRect/>
          <a:stretch/>
        </p:blipFill>
        <p:spPr>
          <a:xfrm>
            <a:off x="6248804" y="94129"/>
            <a:ext cx="2396722" cy="152479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Safe Harbor Provision (Section 512)</a:t>
            </a:r>
            <a:endParaRPr/>
          </a:p>
        </p:txBody>
      </p:sp>
      <p:sp>
        <p:nvSpPr>
          <p:cNvPr id="311" name="Google Shape;311;p5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3200"/>
              <a:buChar char="•"/>
            </a:pPr>
            <a:r>
              <a:rPr lang="en-US"/>
              <a:t>Provides protection for Internet Service Providers – they are not responsible for the content on their site if they take reasonable measures.</a:t>
            </a:r>
            <a:endParaRPr/>
          </a:p>
          <a:p>
            <a:pPr marL="342900" lvl="0" indent="0" algn="l" rtl="0">
              <a:spcBef>
                <a:spcPts val="0"/>
              </a:spcBef>
              <a:spcAft>
                <a:spcPts val="0"/>
              </a:spcAft>
              <a:buNone/>
            </a:pPr>
            <a:endParaRPr/>
          </a:p>
          <a:p>
            <a:pPr marL="742950" lvl="1" indent="-285750" algn="l" rtl="0">
              <a:spcBef>
                <a:spcPts val="0"/>
              </a:spcBef>
              <a:spcAft>
                <a:spcPts val="0"/>
              </a:spcAft>
              <a:buSzPts val="1800"/>
              <a:buChar char="–"/>
            </a:pPr>
            <a:r>
              <a:rPr lang="en-US"/>
              <a:t>Why is this disappointing for suing litigants? </a:t>
            </a:r>
            <a:endParaRPr/>
          </a:p>
          <a:p>
            <a:pPr marL="342900" lvl="0" indent="-342900" algn="l" rtl="0">
              <a:spcBef>
                <a:spcPts val="640"/>
              </a:spcBef>
              <a:spcAft>
                <a:spcPts val="0"/>
              </a:spcAft>
              <a:buClr>
                <a:schemeClr val="lt1"/>
              </a:buClr>
              <a:buSzPts val="3200"/>
              <a:buChar char="•"/>
            </a:pPr>
            <a:r>
              <a:rPr lang="en-US"/>
              <a:t>TRUMP did not like this provision!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457200" y="274637"/>
            <a:ext cx="8229600" cy="56769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Which type of mark on the spectrum would you go for?</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Internet Being Born</a:t>
            </a:r>
            <a:endParaRPr/>
          </a:p>
        </p:txBody>
      </p:sp>
      <p:sp>
        <p:nvSpPr>
          <p:cNvPr id="317" name="Google Shape;317;p5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4000"/>
              <a:buChar char="•"/>
            </a:pPr>
            <a:r>
              <a:rPr lang="en-US" sz="4000"/>
              <a:t>Google (1998)</a:t>
            </a:r>
            <a:endParaRPr/>
          </a:p>
          <a:p>
            <a:pPr marL="342900" lvl="0" indent="-342900" algn="l" rtl="0">
              <a:spcBef>
                <a:spcPts val="800"/>
              </a:spcBef>
              <a:spcAft>
                <a:spcPts val="0"/>
              </a:spcAft>
              <a:buClr>
                <a:schemeClr val="lt1"/>
              </a:buClr>
              <a:buSzPts val="4000"/>
              <a:buChar char="•"/>
            </a:pPr>
            <a:r>
              <a:rPr lang="en-US" sz="4000"/>
              <a:t>Wikipedia (2001)</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DMCA</a:t>
            </a:r>
            <a:endParaRPr/>
          </a:p>
        </p:txBody>
      </p:sp>
      <p:sp>
        <p:nvSpPr>
          <p:cNvPr id="323" name="Google Shape;323;p5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457200" lvl="1" indent="0" algn="l" rtl="0">
              <a:spcBef>
                <a:spcPts val="0"/>
              </a:spcBef>
              <a:spcAft>
                <a:spcPts val="0"/>
              </a:spcAft>
              <a:buClr>
                <a:schemeClr val="lt1"/>
              </a:buClr>
              <a:buSzPts val="4400"/>
              <a:buNone/>
            </a:pPr>
            <a:r>
              <a:rPr lang="en-US" sz="4400"/>
              <a:t>The goal was to create a law that might address the specific issues of the digital age</a:t>
            </a:r>
            <a:endParaRPr/>
          </a:p>
          <a:p>
            <a:pPr marL="342900" lvl="0" indent="-139700" algn="l" rtl="0">
              <a:spcBef>
                <a:spcPts val="640"/>
              </a:spcBef>
              <a:spcAft>
                <a:spcPts val="0"/>
              </a:spcAft>
              <a:buClr>
                <a:schemeClr val="lt1"/>
              </a:buClr>
              <a:buSzPts val="3200"/>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DMCA</a:t>
            </a:r>
            <a:endParaRPr/>
          </a:p>
        </p:txBody>
      </p:sp>
      <p:sp>
        <p:nvSpPr>
          <p:cNvPr id="330" name="Google Shape;330;p5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1" indent="0" algn="l" rtl="0">
              <a:spcBef>
                <a:spcPts val="0"/>
              </a:spcBef>
              <a:spcAft>
                <a:spcPts val="0"/>
              </a:spcAft>
              <a:buClr>
                <a:schemeClr val="lt1"/>
              </a:buClr>
              <a:buSzPts val="4400"/>
              <a:buNone/>
            </a:pPr>
            <a:r>
              <a:rPr lang="en-US" sz="4400"/>
              <a:t>Among the requirements, the DMCA provided protection against people who tried to get around copyright protections on the internet</a:t>
            </a:r>
            <a:endParaRPr/>
          </a:p>
          <a:p>
            <a:pPr marL="342900" lvl="0" indent="-139700" algn="l" rtl="0">
              <a:spcBef>
                <a:spcPts val="640"/>
              </a:spcBef>
              <a:spcAft>
                <a:spcPts val="0"/>
              </a:spcAft>
              <a:buClr>
                <a:schemeClr val="lt1"/>
              </a:buClr>
              <a:buSzPts val="3200"/>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DMCA</a:t>
            </a:r>
            <a:endParaRPr/>
          </a:p>
        </p:txBody>
      </p:sp>
      <p:sp>
        <p:nvSpPr>
          <p:cNvPr id="336" name="Google Shape;336;p5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4000"/>
              <a:buChar char="•"/>
            </a:pPr>
            <a:r>
              <a:rPr lang="en-US" sz="4000"/>
              <a:t>Not done there, they also provided against the very making of anything that might allow a person to get around a copyright protection</a:t>
            </a:r>
            <a:endParaRPr sz="4000"/>
          </a:p>
          <a:p>
            <a:pPr marL="342900" lvl="0" indent="0" algn="l" rtl="0">
              <a:spcBef>
                <a:spcPts val="0"/>
              </a:spcBef>
              <a:spcAft>
                <a:spcPts val="0"/>
              </a:spcAft>
              <a:buNone/>
            </a:pPr>
            <a:endParaRPr sz="4000"/>
          </a:p>
          <a:p>
            <a:pPr marL="342900" lvl="0" indent="-342900" algn="l" rtl="0">
              <a:spcBef>
                <a:spcPts val="800"/>
              </a:spcBef>
              <a:spcAft>
                <a:spcPts val="0"/>
              </a:spcAft>
              <a:buClr>
                <a:schemeClr val="lt1"/>
              </a:buClr>
              <a:buSzPts val="4000"/>
              <a:buChar char="•"/>
            </a:pPr>
            <a:r>
              <a:rPr lang="en-US" sz="4000"/>
              <a:t>The potential death of Fair Use?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en-US"/>
              <a:t>SOPA  (2011)</a:t>
            </a:r>
            <a:br>
              <a:rPr lang="en-US"/>
            </a:br>
            <a:r>
              <a:rPr lang="en-US"/>
              <a:t>Stop Online Piracy Act</a:t>
            </a:r>
            <a:endParaRPr/>
          </a:p>
        </p:txBody>
      </p:sp>
      <p:sp>
        <p:nvSpPr>
          <p:cNvPr id="342" name="Google Shape;342;p5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chemeClr val="lt1"/>
              </a:buClr>
              <a:buSzPct val="100000"/>
              <a:buChar char="•"/>
            </a:pPr>
            <a:r>
              <a:rPr lang="en-US" sz="4400"/>
              <a:t>Google and Wikipedia with leverage and power unrecognizable 10 years prior</a:t>
            </a:r>
            <a:endParaRPr/>
          </a:p>
          <a:p>
            <a:pPr marL="342900" lvl="0" indent="-342900" algn="l" rtl="0">
              <a:spcBef>
                <a:spcPts val="814"/>
              </a:spcBef>
              <a:spcAft>
                <a:spcPts val="0"/>
              </a:spcAft>
              <a:buClr>
                <a:schemeClr val="lt1"/>
              </a:buClr>
              <a:buSzPct val="100000"/>
              <a:buChar char="•"/>
            </a:pPr>
            <a:r>
              <a:rPr lang="en-US" sz="4400"/>
              <a:t>Shut down operations, protesting SOPA, citizens revolt against legislators</a:t>
            </a:r>
            <a:endParaRPr/>
          </a:p>
          <a:p>
            <a:pPr marL="342900" lvl="0" indent="-342900" algn="l" rtl="0">
              <a:spcBef>
                <a:spcPts val="814"/>
              </a:spcBef>
              <a:spcAft>
                <a:spcPts val="0"/>
              </a:spcAft>
              <a:buClr>
                <a:schemeClr val="lt1"/>
              </a:buClr>
              <a:buSzPct val="100000"/>
              <a:buChar char="•"/>
            </a:pPr>
            <a:r>
              <a:rPr lang="en-US" sz="4400"/>
              <a:t>Bill tabled</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7"/>
          <p:cNvSpPr txBox="1">
            <a:spLocks noGrp="1"/>
          </p:cNvSpPr>
          <p:nvPr>
            <p:ph type="title"/>
          </p:nvPr>
        </p:nvSpPr>
        <p:spPr>
          <a:xfrm>
            <a:off x="457200" y="274638"/>
            <a:ext cx="8229600" cy="530851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Why?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8"/>
          <p:cNvSpPr txBox="1">
            <a:spLocks noGrp="1"/>
          </p:cNvSpPr>
          <p:nvPr>
            <p:ph type="title"/>
          </p:nvPr>
        </p:nvSpPr>
        <p:spPr>
          <a:xfrm>
            <a:off x="457200" y="274637"/>
            <a:ext cx="8229600" cy="498601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Fair Use!</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Fair Use</a:t>
            </a:r>
            <a:endParaRPr/>
          </a:p>
        </p:txBody>
      </p:sp>
      <p:sp>
        <p:nvSpPr>
          <p:cNvPr id="358" name="Google Shape;358;p5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lnSpcReduction="20000"/>
          </a:bodyPr>
          <a:lstStyle/>
          <a:p>
            <a:pPr marL="342900" lvl="0" indent="-342900" algn="l" rtl="0">
              <a:spcBef>
                <a:spcPts val="0"/>
              </a:spcBef>
              <a:spcAft>
                <a:spcPts val="0"/>
              </a:spcAft>
              <a:buClr>
                <a:schemeClr val="lt1"/>
              </a:buClr>
              <a:buSzPts val="4000"/>
              <a:buChar char="•"/>
            </a:pPr>
            <a:r>
              <a:rPr lang="en-US" sz="4000"/>
              <a:t>Google realized that it could not photocopy the billions of pages it needed to for many of its Google search functions to work well. </a:t>
            </a:r>
            <a:endParaRPr sz="4000"/>
          </a:p>
          <a:p>
            <a:pPr marL="342900" lvl="0" indent="0" algn="l" rtl="0">
              <a:spcBef>
                <a:spcPts val="0"/>
              </a:spcBef>
              <a:spcAft>
                <a:spcPts val="0"/>
              </a:spcAft>
              <a:buNone/>
            </a:pPr>
            <a:endParaRPr sz="4000"/>
          </a:p>
          <a:p>
            <a:pPr marL="342900" lvl="0" indent="-342900" algn="l" rtl="0">
              <a:spcBef>
                <a:spcPts val="800"/>
              </a:spcBef>
              <a:spcAft>
                <a:spcPts val="0"/>
              </a:spcAft>
              <a:buClr>
                <a:schemeClr val="lt1"/>
              </a:buClr>
              <a:buSzPts val="4000"/>
              <a:buChar char="•"/>
            </a:pPr>
            <a:r>
              <a:rPr lang="en-US" sz="4000"/>
              <a:t>Wikipedia realized it could never police all of its pages appropriately for copyright infringement.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60"/>
          <p:cNvSpPr txBox="1">
            <a:spLocks noGrp="1"/>
          </p:cNvSpPr>
          <p:nvPr>
            <p:ph type="title"/>
          </p:nvPr>
        </p:nvSpPr>
        <p:spPr>
          <a:xfrm>
            <a:off x="457200" y="274638"/>
            <a:ext cx="8229600" cy="54899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QUICK REVIEW</a:t>
            </a:r>
            <a:endParaRPr/>
          </a:p>
          <a:p>
            <a:pPr marL="0" lvl="0" indent="0" algn="ctr" rtl="0">
              <a:spcBef>
                <a:spcPts val="0"/>
              </a:spcBef>
              <a:spcAft>
                <a:spcPts val="0"/>
              </a:spcAft>
              <a:buClr>
                <a:schemeClr val="lt1"/>
              </a:buClr>
              <a:buSzPts val="4400"/>
              <a:buFont typeface="Calibri"/>
              <a:buNone/>
            </a:pPr>
            <a:r>
              <a:rPr lang="en-US"/>
              <a:t>BEFORE GROUP ACTIVITY</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61"/>
          <p:cNvSpPr txBox="1">
            <a:spLocks noGrp="1"/>
          </p:cNvSpPr>
          <p:nvPr>
            <p:ph type="title"/>
          </p:nvPr>
        </p:nvSpPr>
        <p:spPr>
          <a:xfrm>
            <a:off x="457200" y="274638"/>
            <a:ext cx="5631476"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Your turn</a:t>
            </a:r>
            <a:endParaRPr/>
          </a:p>
        </p:txBody>
      </p:sp>
      <p:sp>
        <p:nvSpPr>
          <p:cNvPr id="370" name="Google Shape;370;p61"/>
          <p:cNvSpPr txBox="1">
            <a:spLocks noGrp="1"/>
          </p:cNvSpPr>
          <p:nvPr>
            <p:ph type="body" idx="1"/>
          </p:nvPr>
        </p:nvSpPr>
        <p:spPr>
          <a:xfrm>
            <a:off x="457200" y="1417638"/>
            <a:ext cx="8229600" cy="5440362"/>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lt1"/>
              </a:buClr>
              <a:buSzPts val="3200"/>
              <a:buNone/>
            </a:pPr>
            <a:endParaRPr/>
          </a:p>
          <a:p>
            <a:pPr marL="342900" lvl="0" indent="-342900" algn="l" rtl="0">
              <a:spcBef>
                <a:spcPts val="760"/>
              </a:spcBef>
              <a:spcAft>
                <a:spcPts val="0"/>
              </a:spcAft>
              <a:buClr>
                <a:schemeClr val="lt1"/>
              </a:buClr>
              <a:buSzPts val="3800"/>
              <a:buChar char="•"/>
            </a:pPr>
            <a:r>
              <a:rPr lang="en-US" sz="3800"/>
              <a:t>Your client has created a bike rack and wants to apply for a patent. You find that it is rather a piece of art and so perhaps more a creature of copyright ... Defend first the rationale for these two approaches and then decide which rationale you find more reasonable ..</a:t>
            </a:r>
            <a:r>
              <a:rPr lang="en-US" sz="3700"/>
              <a:t>. </a:t>
            </a:r>
            <a:endParaRPr/>
          </a:p>
        </p:txBody>
      </p:sp>
      <p:pic>
        <p:nvPicPr>
          <p:cNvPr id="371" name="Google Shape;371;p61" descr="imgres.jpg"/>
          <p:cNvPicPr preferRelativeResize="0"/>
          <p:nvPr/>
        </p:nvPicPr>
        <p:blipFill rotWithShape="1">
          <a:blip r:embed="rId3">
            <a:alphaModFix/>
          </a:blip>
          <a:srcRect/>
          <a:stretch/>
        </p:blipFill>
        <p:spPr>
          <a:xfrm>
            <a:off x="6545876" y="0"/>
            <a:ext cx="2598124" cy="198402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457200" y="274638"/>
            <a:ext cx="8229600" cy="60141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Trademark </a:t>
            </a:r>
            <a:br>
              <a:rPr lang="en-US"/>
            </a:br>
            <a:r>
              <a:rPr lang="en-US"/>
              <a:t>Duration of Protection: </a:t>
            </a:r>
            <a:br>
              <a:rPr lang="en-US"/>
            </a:br>
            <a:r>
              <a:rPr lang="en-US"/>
              <a:t>Unlimited</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62"/>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PETA - Bad Faith</a:t>
            </a:r>
            <a:endParaRPr/>
          </a:p>
        </p:txBody>
      </p:sp>
      <p:sp>
        <p:nvSpPr>
          <p:cNvPr id="378" name="Google Shape;378;p62"/>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a:t>The Rights to PETA.com or PETA.org?</a:t>
            </a:r>
            <a:endParaRPr/>
          </a:p>
          <a:p>
            <a:pPr marL="0" lvl="0" indent="0" algn="l" rtl="0">
              <a:spcBef>
                <a:spcPts val="360"/>
              </a:spcBef>
              <a:spcAft>
                <a:spcPts val="0"/>
              </a:spcAft>
              <a:buNone/>
            </a:pPr>
            <a:endParaRPr/>
          </a:p>
          <a:p>
            <a:pPr marL="342900" lvl="0" indent="-342900" algn="l" rtl="0">
              <a:spcBef>
                <a:spcPts val="640"/>
              </a:spcBef>
              <a:spcAft>
                <a:spcPts val="0"/>
              </a:spcAft>
              <a:buSzPts val="3200"/>
              <a:buChar char="•"/>
            </a:pPr>
            <a:r>
              <a:rPr lang="en-US"/>
              <a:t>PETA.org</a:t>
            </a:r>
            <a:endParaRPr/>
          </a:p>
          <a:p>
            <a:pPr marL="742950" lvl="1" indent="-285750" algn="l" rtl="0">
              <a:spcBef>
                <a:spcPts val="560"/>
              </a:spcBef>
              <a:spcAft>
                <a:spcPts val="0"/>
              </a:spcAft>
              <a:buSzPts val="2800"/>
              <a:buChar char="–"/>
            </a:pPr>
            <a:r>
              <a:rPr lang="en-US"/>
              <a:t>People for the Ethical Treatment of Animals </a:t>
            </a:r>
            <a:endParaRPr/>
          </a:p>
          <a:p>
            <a:pPr marL="742950" lvl="1" indent="-285750" algn="l" rtl="0">
              <a:spcBef>
                <a:spcPts val="560"/>
              </a:spcBef>
              <a:spcAft>
                <a:spcPts val="0"/>
              </a:spcAft>
              <a:buSzPts val="2800"/>
              <a:buChar char="–"/>
            </a:pPr>
            <a:r>
              <a:rPr lang="en-US"/>
              <a:t>People Eating Tasty Animals (newly formed non-profit)</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3"/>
          <p:cNvSpPr txBox="1">
            <a:spLocks noGrp="1"/>
          </p:cNvSpPr>
          <p:nvPr>
            <p:ph type="title"/>
          </p:nvPr>
        </p:nvSpPr>
        <p:spPr>
          <a:xfrm>
            <a:off x="3165225" y="274650"/>
            <a:ext cx="55215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Tasty Animals</a:t>
            </a:r>
            <a:endParaRPr/>
          </a:p>
        </p:txBody>
      </p:sp>
      <p:sp>
        <p:nvSpPr>
          <p:cNvPr id="385" name="Google Shape;385;p63"/>
          <p:cNvSpPr txBox="1">
            <a:spLocks noGrp="1"/>
          </p:cNvSpPr>
          <p:nvPr>
            <p:ph type="body" idx="1"/>
          </p:nvPr>
        </p:nvSpPr>
        <p:spPr>
          <a:xfrm>
            <a:off x="3914000" y="1600200"/>
            <a:ext cx="4772700" cy="4526100"/>
          </a:xfrm>
          <a:prstGeom prst="rect">
            <a:avLst/>
          </a:prstGeom>
        </p:spPr>
        <p:txBody>
          <a:bodyPr spcFirstLastPara="1" wrap="square" lIns="91425" tIns="45700" rIns="91425" bIns="45700" anchor="t" anchorCtr="0">
            <a:normAutofit lnSpcReduction="10000"/>
          </a:bodyPr>
          <a:lstStyle/>
          <a:p>
            <a:pPr marL="457200" lvl="0" indent="-381000" algn="l" rtl="0">
              <a:lnSpc>
                <a:spcPct val="115000"/>
              </a:lnSpc>
              <a:spcBef>
                <a:spcPts val="0"/>
              </a:spcBef>
              <a:spcAft>
                <a:spcPts val="0"/>
              </a:spcAft>
              <a:buSzPts val="2400"/>
              <a:buChar char="●"/>
            </a:pPr>
            <a:r>
              <a:rPr lang="en-US" sz="2400">
                <a:latin typeface="Arial"/>
                <a:ea typeface="Arial"/>
                <a:cs typeface="Arial"/>
                <a:sym typeface="Arial"/>
              </a:rPr>
              <a:t>At the bottom of the page, the website inquired "Feeling lost? Offended? Perhaps you should, like, </a:t>
            </a:r>
            <a:r>
              <a:rPr lang="en-US" sz="2400" i="1">
                <a:latin typeface="Arial"/>
                <a:ea typeface="Arial"/>
                <a:cs typeface="Arial"/>
                <a:sym typeface="Arial"/>
              </a:rPr>
              <a:t>exit immediately</a:t>
            </a:r>
            <a:r>
              <a:rPr lang="en-US" sz="2400">
                <a:latin typeface="Arial"/>
                <a:ea typeface="Arial"/>
                <a:cs typeface="Arial"/>
                <a:sym typeface="Arial"/>
              </a:rPr>
              <a:t>" and provided a link to the official </a:t>
            </a:r>
            <a:r>
              <a:rPr lang="en-US" sz="2400" u="sng">
                <a:latin typeface="Arial"/>
                <a:ea typeface="Arial"/>
                <a:cs typeface="Arial"/>
                <a:sym typeface="Arial"/>
                <a:hlinkClick r:id="rId3"/>
              </a:rPr>
              <a:t>People for the Ethical Treatment of Animals</a:t>
            </a:r>
            <a:r>
              <a:rPr lang="en-US" sz="2400">
                <a:latin typeface="Arial"/>
                <a:ea typeface="Arial"/>
                <a:cs typeface="Arial"/>
                <a:sym typeface="Arial"/>
              </a:rPr>
              <a:t> (PETA) website,</a:t>
            </a:r>
            <a:r>
              <a:rPr lang="en-US" sz="2400" u="sng" baseline="30000">
                <a:latin typeface="Arial"/>
                <a:ea typeface="Arial"/>
                <a:cs typeface="Arial"/>
                <a:sym typeface="Arial"/>
                <a:hlinkClick r:id="rId4"/>
              </a:rPr>
              <a:t>[2]</a:t>
            </a:r>
            <a:r>
              <a:rPr lang="en-US" sz="2400">
                <a:latin typeface="Arial"/>
                <a:ea typeface="Arial"/>
                <a:cs typeface="Arial"/>
                <a:sym typeface="Arial"/>
              </a:rPr>
              <a:t> which due to Doughney's action had to use a less intuitive domain name.</a:t>
            </a:r>
            <a:endParaRPr sz="2400">
              <a:latin typeface="Arial"/>
              <a:ea typeface="Arial"/>
              <a:cs typeface="Arial"/>
              <a:sym typeface="Arial"/>
            </a:endParaRPr>
          </a:p>
          <a:p>
            <a:pPr marL="0" lvl="0" indent="0" algn="l" rtl="0">
              <a:spcBef>
                <a:spcPts val="360"/>
              </a:spcBef>
              <a:spcAft>
                <a:spcPts val="0"/>
              </a:spcAft>
              <a:buNone/>
            </a:pPr>
            <a:endParaRPr/>
          </a:p>
        </p:txBody>
      </p:sp>
      <p:pic>
        <p:nvPicPr>
          <p:cNvPr id="386" name="Google Shape;386;p63"/>
          <p:cNvPicPr preferRelativeResize="0"/>
          <p:nvPr/>
        </p:nvPicPr>
        <p:blipFill>
          <a:blip r:embed="rId5">
            <a:alphaModFix/>
          </a:blip>
          <a:stretch>
            <a:fillRect/>
          </a:stretch>
        </p:blipFill>
        <p:spPr>
          <a:xfrm>
            <a:off x="457200" y="418125"/>
            <a:ext cx="3181350" cy="47625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4"/>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Tasty Animals</a:t>
            </a:r>
            <a:endParaRPr/>
          </a:p>
        </p:txBody>
      </p:sp>
      <p:sp>
        <p:nvSpPr>
          <p:cNvPr id="393" name="Google Shape;393;p64"/>
          <p:cNvSpPr txBox="1">
            <a:spLocks noGrp="1"/>
          </p:cNvSpPr>
          <p:nvPr>
            <p:ph type="body" idx="1"/>
          </p:nvPr>
        </p:nvSpPr>
        <p:spPr>
          <a:xfrm>
            <a:off x="152400" y="4154375"/>
            <a:ext cx="8534400" cy="1971900"/>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SzPts val="2400"/>
              <a:buFont typeface="Arial"/>
              <a:buChar char="●"/>
            </a:pPr>
            <a:r>
              <a:rPr lang="en-US" sz="2400">
                <a:latin typeface="Arial"/>
                <a:ea typeface="Arial"/>
                <a:cs typeface="Arial"/>
                <a:sym typeface="Arial"/>
              </a:rPr>
              <a:t>In 1995, Michael Doughney registered the domain name peta.org for his website titled "People Eating Tasty Animals".</a:t>
            </a:r>
            <a:r>
              <a:rPr lang="en-US" sz="2400" u="sng" baseline="30000">
                <a:latin typeface="Arial"/>
                <a:ea typeface="Arial"/>
                <a:cs typeface="Arial"/>
                <a:sym typeface="Arial"/>
                <a:hlinkClick r:id="rId3"/>
              </a:rPr>
              <a:t>[1]</a:t>
            </a:r>
            <a:r>
              <a:rPr lang="en-US" sz="2400">
                <a:latin typeface="Arial"/>
                <a:ea typeface="Arial"/>
                <a:cs typeface="Arial"/>
                <a:sym typeface="Arial"/>
              </a:rPr>
              <a:t> </a:t>
            </a:r>
            <a:endParaRPr sz="2400">
              <a:latin typeface="Arial"/>
              <a:ea typeface="Arial"/>
              <a:cs typeface="Arial"/>
              <a:sym typeface="Arial"/>
            </a:endParaRPr>
          </a:p>
          <a:p>
            <a:pPr marL="457200" lvl="0" indent="-381000" algn="l" rtl="0">
              <a:lnSpc>
                <a:spcPct val="115000"/>
              </a:lnSpc>
              <a:spcBef>
                <a:spcPts val="0"/>
              </a:spcBef>
              <a:spcAft>
                <a:spcPts val="0"/>
              </a:spcAft>
              <a:buSzPts val="2400"/>
              <a:buFont typeface="Arial"/>
              <a:buChar char="●"/>
            </a:pPr>
            <a:r>
              <a:rPr lang="en-US" sz="2400">
                <a:latin typeface="Arial"/>
                <a:ea typeface="Arial"/>
                <a:cs typeface="Arial"/>
                <a:sym typeface="Arial"/>
              </a:rPr>
              <a:t>The website contained links to over 30 sites including some that promoted the sale of </a:t>
            </a:r>
            <a:r>
              <a:rPr lang="en-US" sz="2400" u="sng">
                <a:latin typeface="Arial"/>
                <a:ea typeface="Arial"/>
                <a:cs typeface="Arial"/>
                <a:sym typeface="Arial"/>
                <a:hlinkClick r:id="rId4"/>
              </a:rPr>
              <a:t>leather goods</a:t>
            </a:r>
            <a:r>
              <a:rPr lang="en-US" sz="2400">
                <a:latin typeface="Arial"/>
                <a:ea typeface="Arial"/>
                <a:cs typeface="Arial"/>
                <a:sym typeface="Arial"/>
              </a:rPr>
              <a:t> and meats. </a:t>
            </a:r>
            <a:endParaRPr sz="2400">
              <a:latin typeface="Arial"/>
              <a:ea typeface="Arial"/>
              <a:cs typeface="Arial"/>
              <a:sym typeface="Arial"/>
            </a:endParaRPr>
          </a:p>
          <a:p>
            <a:pPr marL="0" lvl="0" indent="0" algn="l" rtl="0">
              <a:spcBef>
                <a:spcPts val="360"/>
              </a:spcBef>
              <a:spcAft>
                <a:spcPts val="0"/>
              </a:spcAft>
              <a:buNone/>
            </a:pPr>
            <a:endParaRPr/>
          </a:p>
        </p:txBody>
      </p:sp>
      <p:pic>
        <p:nvPicPr>
          <p:cNvPr id="394" name="Google Shape;394;p64"/>
          <p:cNvPicPr preferRelativeResize="0"/>
          <p:nvPr/>
        </p:nvPicPr>
        <p:blipFill>
          <a:blip r:embed="rId5">
            <a:alphaModFix/>
          </a:blip>
          <a:stretch>
            <a:fillRect/>
          </a:stretch>
        </p:blipFill>
        <p:spPr>
          <a:xfrm>
            <a:off x="152400" y="1570062"/>
            <a:ext cx="7011925" cy="258432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5"/>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Copyright &amp; Music</a:t>
            </a:r>
            <a:endParaRPr/>
          </a:p>
        </p:txBody>
      </p:sp>
      <p:sp>
        <p:nvSpPr>
          <p:cNvPr id="401" name="Google Shape;401;p65"/>
          <p:cNvSpPr txBox="1">
            <a:spLocks noGrp="1"/>
          </p:cNvSpPr>
          <p:nvPr>
            <p:ph type="body" idx="1"/>
          </p:nvPr>
        </p:nvSpPr>
        <p:spPr>
          <a:xfrm>
            <a:off x="457200" y="1600200"/>
            <a:ext cx="8229600" cy="31476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endParaRPr/>
          </a:p>
          <a:p>
            <a:pPr marL="0" lvl="0" indent="0" algn="l" rtl="0">
              <a:spcBef>
                <a:spcPts val="360"/>
              </a:spcBef>
              <a:spcAft>
                <a:spcPts val="0"/>
              </a:spcAft>
              <a:buNone/>
            </a:pPr>
            <a:r>
              <a:rPr lang="en-US"/>
              <a:t>Listen to the following songs - copyright infringement or not?</a:t>
            </a:r>
            <a:endParaRPr/>
          </a:p>
          <a:p>
            <a:pPr marL="0" lvl="0" indent="457200" algn="l" rtl="0">
              <a:spcBef>
                <a:spcPts val="360"/>
              </a:spcBef>
              <a:spcAft>
                <a:spcPts val="0"/>
              </a:spcAft>
              <a:buNone/>
            </a:pPr>
            <a:r>
              <a:rPr lang="en-US" u="sng">
                <a:solidFill>
                  <a:schemeClr val="hlink"/>
                </a:solidFill>
                <a:hlinkClick r:id="rId3"/>
              </a:rPr>
              <a:t>Infringement or not?</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en-US"/>
              <a:t>Difficult Model for </a:t>
            </a:r>
            <a:br>
              <a:rPr lang="en-US"/>
            </a:br>
            <a:r>
              <a:rPr lang="en-US"/>
              <a:t>Businesses to Combat</a:t>
            </a:r>
            <a:endParaRPr/>
          </a:p>
        </p:txBody>
      </p:sp>
      <p:sp>
        <p:nvSpPr>
          <p:cNvPr id="407" name="Google Shape;407;p6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3200"/>
              <a:buChar char="•"/>
            </a:pPr>
            <a:r>
              <a:rPr lang="en-US"/>
              <a:t>Microsoft v. Open Source</a:t>
            </a:r>
            <a:endParaRPr/>
          </a:p>
          <a:p>
            <a:pPr marL="342900" lvl="0" indent="-342900" algn="l" rtl="0">
              <a:spcBef>
                <a:spcPts val="640"/>
              </a:spcBef>
              <a:spcAft>
                <a:spcPts val="0"/>
              </a:spcAft>
              <a:buClr>
                <a:schemeClr val="lt1"/>
              </a:buClr>
              <a:buSzPts val="3200"/>
              <a:buChar char="•"/>
            </a:pPr>
            <a:r>
              <a:rPr lang="en-US"/>
              <a:t>How can businesses compete with free?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7"/>
          <p:cNvSpPr txBox="1">
            <a:spLocks noGrp="1"/>
          </p:cNvSpPr>
          <p:nvPr>
            <p:ph type="title"/>
          </p:nvPr>
        </p:nvSpPr>
        <p:spPr>
          <a:xfrm>
            <a:off x="457200" y="274637"/>
            <a:ext cx="8229600" cy="4885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Is Intellectual Property </a:t>
            </a:r>
            <a:br>
              <a:rPr lang="en-US"/>
            </a:br>
            <a:r>
              <a:rPr lang="en-US"/>
              <a:t>DISCOURAGING Creativity?</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8"/>
          <p:cNvSpPr txBox="1">
            <a:spLocks noGrp="1"/>
          </p:cNvSpPr>
          <p:nvPr>
            <p:ph type="title"/>
          </p:nvPr>
        </p:nvSpPr>
        <p:spPr>
          <a:xfrm>
            <a:off x="457200" y="274638"/>
            <a:ext cx="8229600" cy="57921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Patent Impingements: </a:t>
            </a:r>
            <a:br>
              <a:rPr lang="en-US"/>
            </a:br>
            <a:br>
              <a:rPr lang="en-US"/>
            </a:br>
            <a:r>
              <a:rPr lang="en-US"/>
              <a:t>Patent Trolls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In some ways…</a:t>
            </a:r>
            <a:endParaRPr/>
          </a:p>
        </p:txBody>
      </p:sp>
      <p:sp>
        <p:nvSpPr>
          <p:cNvPr id="423" name="Google Shape;423;p6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lnSpcReduction="20000"/>
          </a:bodyPr>
          <a:lstStyle/>
          <a:p>
            <a:pPr marL="342900" lvl="0" indent="-361950" algn="l" rtl="0">
              <a:spcBef>
                <a:spcPts val="0"/>
              </a:spcBef>
              <a:spcAft>
                <a:spcPts val="0"/>
              </a:spcAft>
              <a:buClr>
                <a:schemeClr val="lt1"/>
              </a:buClr>
              <a:buSzPts val="4000"/>
              <a:buChar char="•"/>
            </a:pPr>
            <a:r>
              <a:rPr lang="en-US" sz="4000"/>
              <a:t>Orphan works</a:t>
            </a:r>
            <a:endParaRPr/>
          </a:p>
          <a:p>
            <a:pPr marL="342900" lvl="0" indent="-361950" algn="l" rtl="0">
              <a:spcBef>
                <a:spcPts val="740"/>
              </a:spcBef>
              <a:spcAft>
                <a:spcPts val="0"/>
              </a:spcAft>
              <a:buClr>
                <a:schemeClr val="lt1"/>
              </a:buClr>
              <a:buSzPts val="4000"/>
              <a:buChar char="•"/>
            </a:pPr>
            <a:r>
              <a:rPr lang="en-US" sz="4000"/>
              <a:t>Extensive protection that does not allow derivative works to bloom</a:t>
            </a:r>
            <a:endParaRPr/>
          </a:p>
          <a:p>
            <a:pPr marL="742950" lvl="1" indent="-304800" algn="l" rtl="0">
              <a:spcBef>
                <a:spcPts val="740"/>
              </a:spcBef>
              <a:spcAft>
                <a:spcPts val="0"/>
              </a:spcAft>
              <a:buClr>
                <a:schemeClr val="lt1"/>
              </a:buClr>
              <a:buSzPts val="4000"/>
              <a:buChar char="–"/>
            </a:pPr>
            <a:r>
              <a:rPr lang="en-US" sz="4000" i="1"/>
              <a:t>The Wide Sargasso Sea // Jane Eyre</a:t>
            </a:r>
            <a:endParaRPr/>
          </a:p>
          <a:p>
            <a:pPr marL="742950" lvl="1" indent="-304800" algn="l" rtl="0">
              <a:spcBef>
                <a:spcPts val="740"/>
              </a:spcBef>
              <a:spcAft>
                <a:spcPts val="0"/>
              </a:spcAft>
              <a:buClr>
                <a:schemeClr val="lt1"/>
              </a:buClr>
              <a:buSzPts val="4000"/>
              <a:buChar char="–"/>
            </a:pPr>
            <a:r>
              <a:rPr lang="en-US" sz="4000" i="1"/>
              <a:t>Rosencrantz and Guildenstern are Dead  // Hamlet</a:t>
            </a:r>
            <a:endParaRPr/>
          </a:p>
          <a:p>
            <a:pPr marL="742950" lvl="1" indent="-304800" algn="l" rtl="0">
              <a:spcBef>
                <a:spcPts val="740"/>
              </a:spcBef>
              <a:spcAft>
                <a:spcPts val="0"/>
              </a:spcAft>
              <a:buClr>
                <a:schemeClr val="lt1"/>
              </a:buClr>
              <a:buSzPts val="4000"/>
              <a:buChar char="–"/>
            </a:pPr>
            <a:r>
              <a:rPr lang="en-US" sz="4000" i="1"/>
              <a:t>The Wind done gone // Gone with the Wind (Fair Use)</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70"/>
          <p:cNvSpPr txBox="1">
            <a:spLocks noGrp="1"/>
          </p:cNvSpPr>
          <p:nvPr>
            <p:ph type="title"/>
          </p:nvPr>
        </p:nvSpPr>
        <p:spPr>
          <a:xfrm>
            <a:off x="457200" y="274638"/>
            <a:ext cx="8229600" cy="4994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In the news</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71"/>
          <p:cNvSpPr txBox="1">
            <a:spLocks noGrp="1"/>
          </p:cNvSpPr>
          <p:nvPr>
            <p:ph type="title"/>
          </p:nvPr>
        </p:nvSpPr>
        <p:spPr>
          <a:xfrm>
            <a:off x="457200" y="274638"/>
            <a:ext cx="8229600" cy="4368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FAIR USE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366184"/>
            <a:ext cx="8229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Trademark Case Law</a:t>
            </a:r>
            <a:endParaRPr/>
          </a:p>
        </p:txBody>
      </p:sp>
      <p:sp>
        <p:nvSpPr>
          <p:cNvPr id="117" name="Google Shape;117;p18"/>
          <p:cNvSpPr txBox="1">
            <a:spLocks noGrp="1"/>
          </p:cNvSpPr>
          <p:nvPr>
            <p:ph type="body" idx="1"/>
          </p:nvPr>
        </p:nvSpPr>
        <p:spPr>
          <a:xfrm>
            <a:off x="457200" y="2133600"/>
            <a:ext cx="8229600" cy="6034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lt1"/>
              </a:buClr>
              <a:buSzPts val="3400"/>
              <a:buChar char="•"/>
            </a:pPr>
            <a:r>
              <a:rPr lang="en-US" sz="3400"/>
              <a:t>Likelihood of Confusion</a:t>
            </a:r>
            <a:endParaRPr/>
          </a:p>
          <a:p>
            <a:pPr marL="742950" lvl="1" indent="-285750" algn="l" rtl="0">
              <a:spcBef>
                <a:spcPts val="680"/>
              </a:spcBef>
              <a:spcAft>
                <a:spcPts val="0"/>
              </a:spcAft>
              <a:buClr>
                <a:schemeClr val="lt1"/>
              </a:buClr>
              <a:buSzPts val="3400"/>
              <a:buChar char="–"/>
            </a:pPr>
            <a:r>
              <a:rPr lang="en-US" sz="3400" i="1"/>
              <a:t>AMF v. Sleekcraft Boats</a:t>
            </a:r>
            <a:endParaRPr/>
          </a:p>
          <a:p>
            <a:pPr marL="342900" lvl="0" indent="-342900" algn="l" rtl="0">
              <a:spcBef>
                <a:spcPts val="680"/>
              </a:spcBef>
              <a:spcAft>
                <a:spcPts val="0"/>
              </a:spcAft>
              <a:buClr>
                <a:schemeClr val="lt1"/>
              </a:buClr>
              <a:buSzPts val="3400"/>
              <a:buChar char="•"/>
            </a:pPr>
            <a:r>
              <a:rPr lang="en-US" sz="3400"/>
              <a:t>Spectrum of Distinctiveness</a:t>
            </a:r>
            <a:endParaRPr/>
          </a:p>
          <a:p>
            <a:pPr marL="742950" lvl="1" indent="-285750" algn="l" rtl="0">
              <a:spcBef>
                <a:spcPts val="680"/>
              </a:spcBef>
              <a:spcAft>
                <a:spcPts val="0"/>
              </a:spcAft>
              <a:buClr>
                <a:schemeClr val="lt1"/>
              </a:buClr>
              <a:buSzPts val="3400"/>
              <a:buChar char="–"/>
            </a:pPr>
            <a:r>
              <a:rPr lang="en-US" sz="3400" i="1"/>
              <a:t>Abercrombie and Fitch</a:t>
            </a:r>
            <a:endParaRPr/>
          </a:p>
          <a:p>
            <a:pPr marL="342900" lvl="0" indent="-342900" algn="l" rtl="0">
              <a:spcBef>
                <a:spcPts val="680"/>
              </a:spcBef>
              <a:spcAft>
                <a:spcPts val="0"/>
              </a:spcAft>
              <a:buClr>
                <a:schemeClr val="lt1"/>
              </a:buClr>
              <a:buSzPts val="3400"/>
              <a:buChar char="•"/>
            </a:pPr>
            <a:r>
              <a:rPr lang="en-US" sz="3400"/>
              <a:t>Dilution</a:t>
            </a:r>
            <a:endParaRPr/>
          </a:p>
          <a:p>
            <a:pPr marL="742950" lvl="1" indent="-285750" algn="l" rtl="0">
              <a:spcBef>
                <a:spcPts val="680"/>
              </a:spcBef>
              <a:spcAft>
                <a:spcPts val="0"/>
              </a:spcAft>
              <a:buClr>
                <a:schemeClr val="lt1"/>
              </a:buClr>
              <a:buSzPts val="3400"/>
              <a:buChar char="–"/>
            </a:pPr>
            <a:r>
              <a:rPr lang="en-US" sz="3400" i="1"/>
              <a:t>Louis Vuitton v. Haute Diggity Dog, LLC</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7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Fair Use</a:t>
            </a:r>
            <a:endParaRPr/>
          </a:p>
        </p:txBody>
      </p:sp>
      <p:sp>
        <p:nvSpPr>
          <p:cNvPr id="439" name="Google Shape;439;p7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4000"/>
              <a:buChar char="•"/>
            </a:pPr>
            <a:r>
              <a:rPr lang="en-US" sz="4000"/>
              <a:t>Google realized that it could not photocopy the billions of pages it needed to for many of its Google search functions to work well. </a:t>
            </a:r>
            <a:endParaRPr/>
          </a:p>
          <a:p>
            <a:pPr marL="342900" lvl="0" indent="-342900" algn="l" rtl="0">
              <a:spcBef>
                <a:spcPts val="800"/>
              </a:spcBef>
              <a:spcAft>
                <a:spcPts val="0"/>
              </a:spcAft>
              <a:buClr>
                <a:schemeClr val="lt1"/>
              </a:buClr>
              <a:buSzPts val="4000"/>
              <a:buChar char="•"/>
            </a:pPr>
            <a:r>
              <a:rPr lang="en-US" sz="4000"/>
              <a:t>Wikipedia realized it could never police all of its pages appropriately for copyright infringement.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73"/>
          <p:cNvSpPr txBox="1">
            <a:spLocks noGrp="1"/>
          </p:cNvSpPr>
          <p:nvPr>
            <p:ph type="title"/>
          </p:nvPr>
        </p:nvSpPr>
        <p:spPr>
          <a:xfrm>
            <a:off x="457200" y="274638"/>
            <a:ext cx="8229600" cy="5490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REVIEW</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Patents</a:t>
            </a:r>
            <a:endParaRPr/>
          </a:p>
        </p:txBody>
      </p:sp>
      <p:sp>
        <p:nvSpPr>
          <p:cNvPr id="450" name="Google Shape;450;p7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4000"/>
              <a:buChar char="•"/>
            </a:pPr>
            <a:r>
              <a:rPr lang="en-US" sz="4000"/>
              <a:t>Patentable Subject Matter</a:t>
            </a:r>
            <a:endParaRPr/>
          </a:p>
          <a:p>
            <a:pPr marL="342900" lvl="0" indent="-342900" algn="l" rtl="0">
              <a:spcBef>
                <a:spcPts val="800"/>
              </a:spcBef>
              <a:spcAft>
                <a:spcPts val="0"/>
              </a:spcAft>
              <a:buClr>
                <a:schemeClr val="lt1"/>
              </a:buClr>
              <a:buSzPts val="4000"/>
              <a:buChar char="•"/>
            </a:pPr>
            <a:r>
              <a:rPr lang="en-US" sz="4000"/>
              <a:t>Inventive Step, Novelty</a:t>
            </a:r>
            <a:endParaRPr/>
          </a:p>
          <a:p>
            <a:pPr marL="342900" lvl="0" indent="-342900" algn="l" rtl="0">
              <a:spcBef>
                <a:spcPts val="800"/>
              </a:spcBef>
              <a:spcAft>
                <a:spcPts val="0"/>
              </a:spcAft>
              <a:buClr>
                <a:schemeClr val="lt1"/>
              </a:buClr>
              <a:buSzPts val="4000"/>
              <a:buChar char="•"/>
            </a:pPr>
            <a:r>
              <a:rPr lang="en-US" sz="4000"/>
              <a:t>Nonobviousness (Hindsight Bias)</a:t>
            </a:r>
            <a:endParaRPr/>
          </a:p>
          <a:p>
            <a:pPr marL="342900" lvl="0" indent="-342900" algn="l" rtl="0">
              <a:spcBef>
                <a:spcPts val="800"/>
              </a:spcBef>
              <a:spcAft>
                <a:spcPts val="0"/>
              </a:spcAft>
              <a:buClr>
                <a:schemeClr val="lt1"/>
              </a:buClr>
              <a:buSzPts val="4000"/>
              <a:buChar char="•"/>
            </a:pPr>
            <a:r>
              <a:rPr lang="en-US" sz="4000"/>
              <a:t>Utility, Industrial Application</a:t>
            </a:r>
            <a:endParaRPr/>
          </a:p>
          <a:p>
            <a:pPr marL="342900" lvl="0" indent="-342900" algn="l" rtl="0">
              <a:spcBef>
                <a:spcPts val="800"/>
              </a:spcBef>
              <a:spcAft>
                <a:spcPts val="0"/>
              </a:spcAft>
              <a:buClr>
                <a:schemeClr val="lt1"/>
              </a:buClr>
              <a:buSzPts val="4000"/>
              <a:buChar char="•"/>
            </a:pPr>
            <a:r>
              <a:rPr lang="en-US" sz="4000"/>
              <a:t>Duration: 	</a:t>
            </a:r>
            <a:endParaRPr/>
          </a:p>
          <a:p>
            <a:pPr marL="742950" lvl="1" indent="-285750" algn="l" rtl="0">
              <a:spcBef>
                <a:spcPts val="800"/>
              </a:spcBef>
              <a:spcAft>
                <a:spcPts val="0"/>
              </a:spcAft>
              <a:buClr>
                <a:schemeClr val="lt1"/>
              </a:buClr>
              <a:buSzPts val="4000"/>
              <a:buChar char="–"/>
            </a:pPr>
            <a:r>
              <a:rPr lang="en-US" sz="4000"/>
              <a:t>20 years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7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Trademarks</a:t>
            </a:r>
            <a:endParaRPr/>
          </a:p>
        </p:txBody>
      </p:sp>
      <p:sp>
        <p:nvSpPr>
          <p:cNvPr id="456" name="Google Shape;456;p7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4000"/>
              <a:buChar char="•"/>
            </a:pPr>
            <a:r>
              <a:rPr lang="en-US" sz="4000"/>
              <a:t>Likelihood of confusion</a:t>
            </a:r>
            <a:endParaRPr/>
          </a:p>
          <a:p>
            <a:pPr marL="342900" lvl="0" indent="-342900" algn="l" rtl="0">
              <a:spcBef>
                <a:spcPts val="800"/>
              </a:spcBef>
              <a:spcAft>
                <a:spcPts val="0"/>
              </a:spcAft>
              <a:buClr>
                <a:schemeClr val="lt1"/>
              </a:buClr>
              <a:buSzPts val="4000"/>
              <a:buChar char="•"/>
            </a:pPr>
            <a:r>
              <a:rPr lang="en-US" sz="4000"/>
              <a:t>Dilution – by blurring and tarnishment</a:t>
            </a:r>
            <a:endParaRPr sz="4000"/>
          </a:p>
          <a:p>
            <a:pPr marL="342900" lvl="0" indent="-342900" algn="l" rtl="0">
              <a:spcBef>
                <a:spcPts val="800"/>
              </a:spcBef>
              <a:spcAft>
                <a:spcPts val="0"/>
              </a:spcAft>
              <a:buClr>
                <a:schemeClr val="lt1"/>
              </a:buClr>
              <a:buSzPts val="4000"/>
              <a:buChar char="•"/>
            </a:pPr>
            <a:r>
              <a:rPr lang="en-US" sz="4000"/>
              <a:t>Unfair Competition</a:t>
            </a:r>
            <a:endParaRPr/>
          </a:p>
          <a:p>
            <a:pPr marL="342900" lvl="0" indent="-342900" algn="l" rtl="0">
              <a:spcBef>
                <a:spcPts val="800"/>
              </a:spcBef>
              <a:spcAft>
                <a:spcPts val="0"/>
              </a:spcAft>
              <a:buClr>
                <a:schemeClr val="lt1"/>
              </a:buClr>
              <a:buSzPts val="4000"/>
              <a:buChar char="•"/>
            </a:pPr>
            <a:r>
              <a:rPr lang="en-US" sz="4000"/>
              <a:t>Duration</a:t>
            </a:r>
            <a:endParaRPr/>
          </a:p>
          <a:p>
            <a:pPr marL="742950" lvl="1" indent="-285750" algn="l" rtl="0">
              <a:spcBef>
                <a:spcPts val="800"/>
              </a:spcBef>
              <a:spcAft>
                <a:spcPts val="0"/>
              </a:spcAft>
              <a:buClr>
                <a:schemeClr val="lt1"/>
              </a:buClr>
              <a:buSzPts val="4000"/>
              <a:buChar char="–"/>
            </a:pPr>
            <a:r>
              <a:rPr lang="en-US" sz="4000"/>
              <a:t>Unlimited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7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Trade Secrets</a:t>
            </a:r>
            <a:endParaRPr/>
          </a:p>
        </p:txBody>
      </p:sp>
      <p:sp>
        <p:nvSpPr>
          <p:cNvPr id="462" name="Google Shape;462;p7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lt1"/>
              </a:buClr>
              <a:buSzPts val="4000"/>
              <a:buChar char="•"/>
            </a:pPr>
            <a:r>
              <a:rPr lang="en-US" sz="4000"/>
              <a:t>Something of economic value</a:t>
            </a:r>
            <a:endParaRPr/>
          </a:p>
          <a:p>
            <a:pPr marL="342900" lvl="0" indent="-342900" algn="l" rtl="0">
              <a:spcBef>
                <a:spcPts val="800"/>
              </a:spcBef>
              <a:spcAft>
                <a:spcPts val="0"/>
              </a:spcAft>
              <a:buClr>
                <a:schemeClr val="lt1"/>
              </a:buClr>
              <a:buSzPts val="4000"/>
              <a:buChar char="•"/>
            </a:pPr>
            <a:r>
              <a:rPr lang="en-US" sz="4000"/>
              <a:t>Reasonable efforts to conceal the item</a:t>
            </a:r>
            <a:endParaRPr/>
          </a:p>
          <a:p>
            <a:pPr marL="342900" lvl="0" indent="-342900" algn="l" rtl="0">
              <a:spcBef>
                <a:spcPts val="800"/>
              </a:spcBef>
              <a:spcAft>
                <a:spcPts val="0"/>
              </a:spcAft>
              <a:buClr>
                <a:schemeClr val="lt1"/>
              </a:buClr>
              <a:buSzPts val="4000"/>
              <a:buChar char="•"/>
            </a:pPr>
            <a:r>
              <a:rPr lang="en-US" sz="4000"/>
              <a:t>Uniform Trade Secrets Act (UTSA) so </a:t>
            </a:r>
            <a:r>
              <a:rPr lang="en-US" sz="4000" u="sng"/>
              <a:t>individual State law</a:t>
            </a:r>
            <a:endParaRPr/>
          </a:p>
          <a:p>
            <a:pPr marL="342900" lvl="0" indent="-342900" algn="l" rtl="0">
              <a:spcBef>
                <a:spcPts val="800"/>
              </a:spcBef>
              <a:spcAft>
                <a:spcPts val="0"/>
              </a:spcAft>
              <a:buClr>
                <a:schemeClr val="lt1"/>
              </a:buClr>
              <a:buSzPts val="4000"/>
              <a:buChar char="•"/>
            </a:pPr>
            <a:r>
              <a:rPr lang="en-US" sz="4000"/>
              <a:t>Duration</a:t>
            </a:r>
            <a:endParaRPr/>
          </a:p>
          <a:p>
            <a:pPr marL="742950" lvl="1" indent="-285750" algn="l" rtl="0">
              <a:spcBef>
                <a:spcPts val="800"/>
              </a:spcBef>
              <a:spcAft>
                <a:spcPts val="0"/>
              </a:spcAft>
              <a:buClr>
                <a:schemeClr val="lt1"/>
              </a:buClr>
              <a:buSzPts val="4000"/>
              <a:buChar char="–"/>
            </a:pPr>
            <a:r>
              <a:rPr lang="en-US" sz="4000"/>
              <a:t>Unlimited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7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Copyright</a:t>
            </a:r>
            <a:endParaRPr/>
          </a:p>
        </p:txBody>
      </p:sp>
      <p:sp>
        <p:nvSpPr>
          <p:cNvPr id="468" name="Google Shape;468;p7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4000"/>
              <a:buChar char="•"/>
            </a:pPr>
            <a:r>
              <a:rPr lang="en-US" sz="4000"/>
              <a:t>Fixed Medium</a:t>
            </a:r>
            <a:endParaRPr/>
          </a:p>
          <a:p>
            <a:pPr marL="342900" lvl="0" indent="-342900" algn="l" rtl="0">
              <a:spcBef>
                <a:spcPts val="800"/>
              </a:spcBef>
              <a:spcAft>
                <a:spcPts val="0"/>
              </a:spcAft>
              <a:buClr>
                <a:schemeClr val="lt1"/>
              </a:buClr>
              <a:buSzPts val="4000"/>
              <a:buChar char="•"/>
            </a:pPr>
            <a:r>
              <a:rPr lang="en-US" sz="4000"/>
              <a:t>Right to sell, make derivative works, distribute, perform</a:t>
            </a:r>
            <a:endParaRPr/>
          </a:p>
          <a:p>
            <a:pPr marL="342900" lvl="0" indent="-342900" algn="l" rtl="0">
              <a:spcBef>
                <a:spcPts val="800"/>
              </a:spcBef>
              <a:spcAft>
                <a:spcPts val="0"/>
              </a:spcAft>
              <a:buClr>
                <a:schemeClr val="lt1"/>
              </a:buClr>
              <a:buSzPts val="4000"/>
              <a:buChar char="•"/>
            </a:pPr>
            <a:r>
              <a:rPr lang="en-US" sz="4000"/>
              <a:t>Duration:</a:t>
            </a:r>
            <a:endParaRPr/>
          </a:p>
          <a:p>
            <a:pPr marL="742950" lvl="1" indent="-285750" algn="l" rtl="0">
              <a:spcBef>
                <a:spcPts val="800"/>
              </a:spcBef>
              <a:spcAft>
                <a:spcPts val="0"/>
              </a:spcAft>
              <a:buClr>
                <a:schemeClr val="lt1"/>
              </a:buClr>
              <a:buSzPts val="4000"/>
              <a:buChar char="–"/>
            </a:pPr>
            <a:r>
              <a:rPr lang="en-US" sz="4000"/>
              <a:t>Life of the author plus 70 years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78"/>
          <p:cNvSpPr txBox="1">
            <a:spLocks noGrp="1"/>
          </p:cNvSpPr>
          <p:nvPr>
            <p:ph type="title"/>
          </p:nvPr>
        </p:nvSpPr>
        <p:spPr>
          <a:xfrm>
            <a:off x="498475" y="1035423"/>
            <a:ext cx="8147100" cy="14523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FAIR USE / FAIR DEALING</a:t>
            </a:r>
            <a:br>
              <a:rPr lang="en-US"/>
            </a:br>
            <a:r>
              <a:rPr lang="en-US" i="1"/>
              <a:t> (l’utilisation equitable)</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79"/>
          <p:cNvSpPr txBox="1">
            <a:spLocks noGrp="1"/>
          </p:cNvSpPr>
          <p:nvPr>
            <p:ph type="title"/>
          </p:nvPr>
        </p:nvSpPr>
        <p:spPr>
          <a:xfrm>
            <a:off x="498475" y="94129"/>
            <a:ext cx="8147100" cy="4339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FAIR USE</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Shape 483"/>
        <p:cNvGrpSpPr/>
        <p:nvPr/>
      </p:nvGrpSpPr>
      <p:grpSpPr>
        <a:xfrm>
          <a:off x="0" y="0"/>
          <a:ext cx="0" cy="0"/>
          <a:chOff x="0" y="0"/>
          <a:chExt cx="0" cy="0"/>
        </a:xfrm>
      </p:grpSpPr>
      <p:sp>
        <p:nvSpPr>
          <p:cNvPr id="484" name="Google Shape;484;p8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Public Interest? </a:t>
            </a:r>
            <a:endParaRPr/>
          </a:p>
        </p:txBody>
      </p:sp>
      <p:sp>
        <p:nvSpPr>
          <p:cNvPr id="485" name="Google Shape;485;p8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lnSpcReduction="10000"/>
          </a:bodyPr>
          <a:lstStyle/>
          <a:p>
            <a:pPr marL="342900" lvl="0" indent="-373380" algn="l" rtl="0">
              <a:spcBef>
                <a:spcPts val="0"/>
              </a:spcBef>
              <a:spcAft>
                <a:spcPts val="0"/>
              </a:spcAft>
              <a:buClr>
                <a:schemeClr val="lt1"/>
              </a:buClr>
              <a:buSzPts val="3200"/>
              <a:buChar char="•"/>
            </a:pPr>
            <a:r>
              <a:rPr lang="en-US" b="1"/>
              <a:t>[Copyright] is intended to motivate the creative activity of authors and inventors by the provision of a special reward</a:t>
            </a:r>
            <a:r>
              <a:rPr lang="en-US"/>
              <a:t>, and to allow the public access to the products of their genius after the limited period of exclusive control has expired. </a:t>
            </a:r>
            <a:endParaRPr/>
          </a:p>
          <a:p>
            <a:pPr marL="0" lvl="0" indent="0" algn="l" rtl="0">
              <a:spcBef>
                <a:spcPts val="0"/>
              </a:spcBef>
              <a:spcAft>
                <a:spcPts val="0"/>
              </a:spcAft>
              <a:buClr>
                <a:schemeClr val="lt1"/>
              </a:buClr>
              <a:buSzPts val="3200"/>
              <a:buNone/>
            </a:pPr>
            <a:r>
              <a:rPr lang="en-US"/>
              <a:t>	</a:t>
            </a:r>
            <a:r>
              <a:rPr lang="en-US" i="1"/>
              <a:t>Sony Corporation of America v. Universal City</a:t>
            </a:r>
            <a:endParaRPr i="1"/>
          </a:p>
          <a:p>
            <a:pPr marL="342900" lvl="0" indent="-170180" algn="l" rtl="0">
              <a:spcBef>
                <a:spcPts val="544"/>
              </a:spcBef>
              <a:spcAft>
                <a:spcPts val="0"/>
              </a:spcAft>
              <a:buClr>
                <a:schemeClr val="lt1"/>
              </a:buClr>
              <a:buSzPts val="3200"/>
              <a:buNone/>
            </a:pPr>
            <a:endParaRPr/>
          </a:p>
          <a:p>
            <a:pPr marL="342900" lvl="0" indent="-170180" algn="l" rtl="0">
              <a:spcBef>
                <a:spcPts val="544"/>
              </a:spcBef>
              <a:spcAft>
                <a:spcPts val="0"/>
              </a:spcAft>
              <a:buClr>
                <a:schemeClr val="lt1"/>
              </a:buClr>
              <a:buSzPts val="3200"/>
              <a:buNone/>
            </a:pP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Shape 490"/>
        <p:cNvGrpSpPr/>
        <p:nvPr/>
      </p:nvGrpSpPr>
      <p:grpSpPr>
        <a:xfrm>
          <a:off x="0" y="0"/>
          <a:ext cx="0" cy="0"/>
          <a:chOff x="0" y="0"/>
          <a:chExt cx="0" cy="0"/>
        </a:xfrm>
      </p:grpSpPr>
      <p:sp>
        <p:nvSpPr>
          <p:cNvPr id="491" name="Google Shape;491;p81"/>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Copyright</a:t>
            </a:r>
            <a:endParaRPr/>
          </a:p>
        </p:txBody>
      </p:sp>
      <p:sp>
        <p:nvSpPr>
          <p:cNvPr id="492" name="Google Shape;492;p81"/>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342900" lvl="0" indent="-373380" algn="l" rtl="0">
              <a:spcBef>
                <a:spcPts val="544"/>
              </a:spcBef>
              <a:spcAft>
                <a:spcPts val="0"/>
              </a:spcAft>
              <a:buSzPts val="3200"/>
              <a:buChar char="•"/>
            </a:pPr>
            <a:r>
              <a:rPr lang="en-US"/>
              <a:t>“The sole interest of the United States and the primary object in conferring the monopoly lie in the general benefits derived by the public from the labors of authors.” Chief Justice </a:t>
            </a:r>
            <a:endParaRPr/>
          </a:p>
          <a:p>
            <a:pPr marL="342900" lvl="0" indent="-373380" algn="l" rtl="0">
              <a:spcBef>
                <a:spcPts val="544"/>
              </a:spcBef>
              <a:spcAft>
                <a:spcPts val="0"/>
              </a:spcAft>
              <a:buSzPts val="3200"/>
              <a:buChar char="•"/>
            </a:pPr>
            <a:r>
              <a:rPr lang="en-US" b="1" i="1"/>
              <a:t>Hughes, United States v. Paramount Pictures 334 US 131, 158</a:t>
            </a:r>
            <a:endParaRPr b="1" i="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457200" y="366184"/>
            <a:ext cx="8229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Louis Vuitton v. Haute Diggity Dog</a:t>
            </a:r>
            <a:endParaRPr/>
          </a:p>
        </p:txBody>
      </p:sp>
      <p:sp>
        <p:nvSpPr>
          <p:cNvPr id="123" name="Google Shape;123;p19"/>
          <p:cNvSpPr txBox="1">
            <a:spLocks noGrp="1"/>
          </p:cNvSpPr>
          <p:nvPr>
            <p:ph type="body" idx="1"/>
          </p:nvPr>
        </p:nvSpPr>
        <p:spPr>
          <a:xfrm>
            <a:off x="457200" y="2133600"/>
            <a:ext cx="8229600" cy="60348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3200"/>
              <a:buChar char="•"/>
            </a:pPr>
            <a:r>
              <a:rPr lang="en-US"/>
              <a:t>Case Facts:</a:t>
            </a:r>
            <a:endParaRPr/>
          </a:p>
          <a:p>
            <a:pPr marL="742950" lvl="1" indent="-285750" algn="l" rtl="0">
              <a:spcBef>
                <a:spcPts val="560"/>
              </a:spcBef>
              <a:spcAft>
                <a:spcPts val="0"/>
              </a:spcAft>
              <a:buClr>
                <a:schemeClr val="lt1"/>
              </a:buClr>
              <a:buSzPts val="2800"/>
              <a:buChar char="–"/>
            </a:pPr>
            <a:r>
              <a:rPr lang="en-US" i="1"/>
              <a:t>Haute Diggity Dog produces dog apparel.  These are mock versions of high end products. </a:t>
            </a:r>
            <a:endParaRPr/>
          </a:p>
          <a:p>
            <a:pPr marL="742950" lvl="1" indent="-285750" algn="l" rtl="0">
              <a:spcBef>
                <a:spcPts val="560"/>
              </a:spcBef>
              <a:spcAft>
                <a:spcPts val="0"/>
              </a:spcAft>
              <a:buClr>
                <a:schemeClr val="lt1"/>
              </a:buClr>
              <a:buSzPts val="2800"/>
              <a:buChar char="–"/>
            </a:pPr>
            <a:r>
              <a:rPr lang="en-US" i="1"/>
              <a:t>For example:</a:t>
            </a:r>
            <a:endParaRPr/>
          </a:p>
          <a:p>
            <a:pPr marL="1143000" lvl="2" indent="-228600" algn="l" rtl="0">
              <a:spcBef>
                <a:spcPts val="480"/>
              </a:spcBef>
              <a:spcAft>
                <a:spcPts val="0"/>
              </a:spcAft>
              <a:buClr>
                <a:schemeClr val="lt1"/>
              </a:buClr>
              <a:buSzPts val="2400"/>
              <a:buChar char="•"/>
            </a:pPr>
            <a:r>
              <a:rPr lang="en-US" i="1"/>
              <a:t>Chewy Vuiton </a:t>
            </a:r>
            <a:endParaRPr/>
          </a:p>
          <a:p>
            <a:pPr marL="1143000" lvl="2" indent="-228600" algn="l" rtl="0">
              <a:spcBef>
                <a:spcPts val="480"/>
              </a:spcBef>
              <a:spcAft>
                <a:spcPts val="0"/>
              </a:spcAft>
              <a:buClr>
                <a:schemeClr val="lt1"/>
              </a:buClr>
              <a:buSzPts val="2400"/>
              <a:buChar char="•"/>
            </a:pPr>
            <a:r>
              <a:rPr lang="en-US" i="1"/>
              <a:t>Chewnel no. 5 </a:t>
            </a:r>
            <a:endParaRPr/>
          </a:p>
          <a:p>
            <a:pPr marL="1143000" lvl="2" indent="-228600" algn="l" rtl="0">
              <a:spcBef>
                <a:spcPts val="480"/>
              </a:spcBef>
              <a:spcAft>
                <a:spcPts val="0"/>
              </a:spcAft>
              <a:buClr>
                <a:schemeClr val="lt1"/>
              </a:buClr>
              <a:buSzPts val="2400"/>
              <a:buChar char="•"/>
            </a:pPr>
            <a:r>
              <a:rPr lang="en-US" i="1"/>
              <a:t>Furcedes</a:t>
            </a:r>
            <a:endParaRPr i="1"/>
          </a:p>
          <a:p>
            <a:pPr marL="1143000" lvl="2" indent="-228600" algn="l" rtl="0">
              <a:spcBef>
                <a:spcPts val="480"/>
              </a:spcBef>
              <a:spcAft>
                <a:spcPts val="0"/>
              </a:spcAft>
              <a:buClr>
                <a:schemeClr val="lt1"/>
              </a:buClr>
              <a:buSzPts val="2400"/>
              <a:buChar char="•"/>
            </a:pPr>
            <a:r>
              <a:rPr lang="en-US" i="1"/>
              <a:t>Dog Perignon</a:t>
            </a:r>
            <a:endParaRPr/>
          </a:p>
          <a:p>
            <a:pPr marL="742950" lvl="1" indent="-107950" algn="l" rtl="0">
              <a:spcBef>
                <a:spcPts val="560"/>
              </a:spcBef>
              <a:spcAft>
                <a:spcPts val="0"/>
              </a:spcAft>
              <a:buClr>
                <a:schemeClr val="lt1"/>
              </a:buClr>
              <a:buSzPts val="2800"/>
              <a:buNone/>
            </a:pP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Shape 497"/>
        <p:cNvGrpSpPr/>
        <p:nvPr/>
      </p:nvGrpSpPr>
      <p:grpSpPr>
        <a:xfrm>
          <a:off x="0" y="0"/>
          <a:ext cx="0" cy="0"/>
          <a:chOff x="0" y="0"/>
          <a:chExt cx="0" cy="0"/>
        </a:xfrm>
      </p:grpSpPr>
      <p:sp>
        <p:nvSpPr>
          <p:cNvPr id="498" name="Google Shape;498;p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Sony v. Universal Studios</a:t>
            </a:r>
            <a:endParaRPr/>
          </a:p>
        </p:txBody>
      </p:sp>
      <p:pic>
        <p:nvPicPr>
          <p:cNvPr id="499" name="Google Shape;499;p82"/>
          <p:cNvPicPr preferRelativeResize="0">
            <a:picLocks noGrp="1"/>
          </p:cNvPicPr>
          <p:nvPr>
            <p:ph type="body" idx="1"/>
          </p:nvPr>
        </p:nvPicPr>
        <p:blipFill rotWithShape="1">
          <a:blip r:embed="rId3">
            <a:alphaModFix/>
          </a:blip>
          <a:srcRect/>
          <a:stretch/>
        </p:blipFill>
        <p:spPr>
          <a:xfrm>
            <a:off x="2878666" y="1417638"/>
            <a:ext cx="3386700" cy="4249200"/>
          </a:xfrm>
          <a:prstGeom prst="rect">
            <a:avLst/>
          </a:prstGeom>
          <a:noFill/>
          <a:ln>
            <a:noFill/>
          </a:ln>
        </p:spPr>
      </p:pic>
      <p:sp>
        <p:nvSpPr>
          <p:cNvPr id="500" name="Google Shape;500;p82"/>
          <p:cNvSpPr txBox="1"/>
          <p:nvPr/>
        </p:nvSpPr>
        <p:spPr>
          <a:xfrm>
            <a:off x="4071477" y="5791200"/>
            <a:ext cx="1408200" cy="5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a:solidFill>
                  <a:schemeClr val="lt1"/>
                </a:solidFill>
                <a:latin typeface="Calibri"/>
                <a:ea typeface="Calibri"/>
                <a:cs typeface="Calibri"/>
                <a:sym typeface="Calibri"/>
              </a:rPr>
              <a:t>Betamax</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Shape 505"/>
        <p:cNvGrpSpPr/>
        <p:nvPr/>
      </p:nvGrpSpPr>
      <p:grpSpPr>
        <a:xfrm>
          <a:off x="0" y="0"/>
          <a:ext cx="0" cy="0"/>
          <a:chOff x="0" y="0"/>
          <a:chExt cx="0" cy="0"/>
        </a:xfrm>
      </p:grpSpPr>
      <p:sp>
        <p:nvSpPr>
          <p:cNvPr id="506" name="Google Shape;506;p8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Sony v. Universal Studios</a:t>
            </a:r>
            <a:endParaRPr/>
          </a:p>
        </p:txBody>
      </p:sp>
      <p:sp>
        <p:nvSpPr>
          <p:cNvPr id="507" name="Google Shape;507;p8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lt1"/>
              </a:buClr>
              <a:buSzPts val="3200"/>
              <a:buChar char="•"/>
            </a:pPr>
            <a:r>
              <a:rPr lang="en-US"/>
              <a:t>In the 1970s, Sony developed the Betamax video tape recording format. Universal Studios and the Walt Disney Company were among the film industry members who were wary of this development, but were also aware the U.S. Congress was in the final stages of a major revision of copyright law and would likely be hesitant to undertake any new protections for the film industry. </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Shape 511"/>
        <p:cNvGrpSpPr/>
        <p:nvPr/>
      </p:nvGrpSpPr>
      <p:grpSpPr>
        <a:xfrm>
          <a:off x="0" y="0"/>
          <a:ext cx="0" cy="0"/>
          <a:chOff x="0" y="0"/>
          <a:chExt cx="0" cy="0"/>
        </a:xfrm>
      </p:grpSpPr>
      <p:sp>
        <p:nvSpPr>
          <p:cNvPr id="512" name="Google Shape;512;p8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Sony v Universal Studios</a:t>
            </a:r>
            <a:endParaRPr/>
          </a:p>
        </p:txBody>
      </p:sp>
      <p:sp>
        <p:nvSpPr>
          <p:cNvPr id="513" name="Google Shape;513;p8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3200"/>
              <a:buChar char="•"/>
            </a:pPr>
            <a:r>
              <a:rPr lang="en-US"/>
              <a:t>The companies therefore opted to sue Sony and its distributors in California District Court in 1976, alleging that because Sony was manufacturing a device that could be used for copyright infringement, they were thus liable for any infringement committed by its purchasers. </a:t>
            </a:r>
            <a:endParaRPr/>
          </a:p>
          <a:p>
            <a:pPr marL="342900" lvl="0" indent="-139700" algn="l" rtl="0">
              <a:spcBef>
                <a:spcPts val="640"/>
              </a:spcBef>
              <a:spcAft>
                <a:spcPts val="0"/>
              </a:spcAft>
              <a:buClr>
                <a:schemeClr val="lt1"/>
              </a:buClr>
              <a:buSzPts val="3200"/>
              <a:buNone/>
            </a:pP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Shape 518"/>
        <p:cNvGrpSpPr/>
        <p:nvPr/>
      </p:nvGrpSpPr>
      <p:grpSpPr>
        <a:xfrm>
          <a:off x="0" y="0"/>
          <a:ext cx="0" cy="0"/>
          <a:chOff x="0" y="0"/>
          <a:chExt cx="0" cy="0"/>
        </a:xfrm>
      </p:grpSpPr>
      <p:sp>
        <p:nvSpPr>
          <p:cNvPr id="519" name="Google Shape;519;p8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Sony v. Universal Studios</a:t>
            </a:r>
            <a:endParaRPr/>
          </a:p>
        </p:txBody>
      </p:sp>
      <p:sp>
        <p:nvSpPr>
          <p:cNvPr id="520" name="Google Shape;520;p8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3200"/>
              <a:buChar char="•"/>
            </a:pPr>
            <a:r>
              <a:rPr lang="en-US"/>
              <a:t>The companies therefore opted to sue Sony and its distributors in California District Court in 1976, alleging that because Sony was manufacturing a device that could be used for copyright infringement, they were thus liable for any infringement committed by its purchasers. </a:t>
            </a:r>
            <a:endParaRPr/>
          </a:p>
          <a:p>
            <a:pPr marL="342900" lvl="0" indent="-139700" algn="l" rtl="0">
              <a:spcBef>
                <a:spcPts val="640"/>
              </a:spcBef>
              <a:spcAft>
                <a:spcPts val="0"/>
              </a:spcAft>
              <a:buClr>
                <a:schemeClr val="lt1"/>
              </a:buClr>
              <a:buSzPts val="3200"/>
              <a:buNone/>
            </a:pP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Shape 525"/>
        <p:cNvGrpSpPr/>
        <p:nvPr/>
      </p:nvGrpSpPr>
      <p:grpSpPr>
        <a:xfrm>
          <a:off x="0" y="0"/>
          <a:ext cx="0" cy="0"/>
          <a:chOff x="0" y="0"/>
          <a:chExt cx="0" cy="0"/>
        </a:xfrm>
      </p:grpSpPr>
      <p:sp>
        <p:nvSpPr>
          <p:cNvPr id="526" name="Google Shape;526;p8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Sony v. Universal Studios</a:t>
            </a:r>
            <a:endParaRPr/>
          </a:p>
        </p:txBody>
      </p:sp>
      <p:sp>
        <p:nvSpPr>
          <p:cNvPr id="527" name="Google Shape;527;p86"/>
          <p:cNvSpPr txBox="1">
            <a:spLocks noGrp="1"/>
          </p:cNvSpPr>
          <p:nvPr>
            <p:ph type="body" idx="1"/>
          </p:nvPr>
        </p:nvSpPr>
        <p:spPr>
          <a:xfrm>
            <a:off x="457200" y="1600200"/>
            <a:ext cx="8229600" cy="4614300"/>
          </a:xfrm>
          <a:prstGeom prst="rect">
            <a:avLst/>
          </a:prstGeom>
          <a:noFill/>
          <a:ln>
            <a:noFill/>
          </a:ln>
        </p:spPr>
        <p:txBody>
          <a:bodyPr spcFirstLastPara="1" wrap="square" lIns="91425" tIns="45700" rIns="91425" bIns="45700" anchor="t" anchorCtr="0">
            <a:normAutofit/>
          </a:bodyPr>
          <a:lstStyle/>
          <a:p>
            <a:pPr marL="742950" lvl="1" indent="-285750" algn="l" rtl="0">
              <a:spcBef>
                <a:spcPts val="0"/>
              </a:spcBef>
              <a:spcAft>
                <a:spcPts val="0"/>
              </a:spcAft>
              <a:buClr>
                <a:schemeClr val="lt1"/>
              </a:buClr>
              <a:buSzPts val="3200"/>
              <a:buChar char="–"/>
            </a:pPr>
            <a:r>
              <a:rPr lang="en-US" sz="3200"/>
              <a:t>The Court held (5-4)</a:t>
            </a:r>
            <a:endParaRPr/>
          </a:p>
          <a:p>
            <a:pPr marL="1143000" lvl="2" indent="-228600" algn="l" rtl="0">
              <a:spcBef>
                <a:spcPts val="640"/>
              </a:spcBef>
              <a:spcAft>
                <a:spcPts val="0"/>
              </a:spcAft>
              <a:buClr>
                <a:schemeClr val="lt1"/>
              </a:buClr>
              <a:buSzPts val="3200"/>
              <a:buChar char="•"/>
            </a:pPr>
            <a:r>
              <a:rPr lang="en-US" sz="3200" b="1" u="sng"/>
              <a:t>[There must be] a balance </a:t>
            </a:r>
            <a:r>
              <a:rPr lang="en-US" sz="3200"/>
              <a:t>between a copyright holder's legitimate demand for effective - not merely symbolic - protection of the statutory monopoly, </a:t>
            </a:r>
            <a:r>
              <a:rPr lang="en-US" sz="3200" b="1" u="sng"/>
              <a:t>and the rights of others freely to engage </a:t>
            </a:r>
            <a:r>
              <a:rPr lang="en-US" sz="3200"/>
              <a:t>in substantially unrelated areas of commerce.</a:t>
            </a:r>
            <a:endParaRPr/>
          </a:p>
          <a:p>
            <a:pPr marL="742950" lvl="1" indent="-107950" algn="l" rtl="0">
              <a:spcBef>
                <a:spcPts val="560"/>
              </a:spcBef>
              <a:spcAft>
                <a:spcPts val="0"/>
              </a:spcAft>
              <a:buClr>
                <a:schemeClr val="lt1"/>
              </a:buClr>
              <a:buSzPts val="2800"/>
              <a:buNone/>
            </a:pP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Shape 532"/>
        <p:cNvGrpSpPr/>
        <p:nvPr/>
      </p:nvGrpSpPr>
      <p:grpSpPr>
        <a:xfrm>
          <a:off x="0" y="0"/>
          <a:ext cx="0" cy="0"/>
          <a:chOff x="0" y="0"/>
          <a:chExt cx="0" cy="0"/>
        </a:xfrm>
      </p:grpSpPr>
      <p:sp>
        <p:nvSpPr>
          <p:cNvPr id="533" name="Google Shape;533;p8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Sony v. Universal Studios</a:t>
            </a:r>
            <a:endParaRPr/>
          </a:p>
        </p:txBody>
      </p:sp>
      <p:sp>
        <p:nvSpPr>
          <p:cNvPr id="534" name="Google Shape;534;p8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lnSpcReduction="20000"/>
          </a:bodyPr>
          <a:lstStyle/>
          <a:p>
            <a:pPr marL="342900" lvl="0" indent="-342900" algn="l" rtl="0">
              <a:spcBef>
                <a:spcPts val="0"/>
              </a:spcBef>
              <a:spcAft>
                <a:spcPts val="0"/>
              </a:spcAft>
              <a:buClr>
                <a:schemeClr val="lt1"/>
              </a:buClr>
              <a:buSzPts val="3200"/>
              <a:buChar char="•"/>
            </a:pPr>
            <a:r>
              <a:rPr lang="en-US"/>
              <a:t>If there are millions of owners of VCR's who make copies of televised sports events, religious broadcasts, and educational programs ... and if the proprietors of those programs welcome the practice, the business of supplying the equipment that makes such copying feasible should not be s</a:t>
            </a:r>
            <a:r>
              <a:rPr lang="en-US" b="1" u="sng"/>
              <a:t>tifled simply because the equipment is used by some individuals to make unauthorized reproductions of respondents' works</a:t>
            </a:r>
            <a:r>
              <a:rPr lang="en-US"/>
              <a:t>....</a:t>
            </a:r>
            <a:endParaRPr/>
          </a:p>
          <a:p>
            <a:pPr marL="342900" lvl="0" indent="-139700" algn="l" rtl="0">
              <a:spcBef>
                <a:spcPts val="640"/>
              </a:spcBef>
              <a:spcAft>
                <a:spcPts val="0"/>
              </a:spcAft>
              <a:buClr>
                <a:schemeClr val="lt1"/>
              </a:buClr>
              <a:buSzPts val="3200"/>
              <a:buNone/>
            </a:pP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Shape 538"/>
        <p:cNvGrpSpPr/>
        <p:nvPr/>
      </p:nvGrpSpPr>
      <p:grpSpPr>
        <a:xfrm>
          <a:off x="0" y="0"/>
          <a:ext cx="0" cy="0"/>
          <a:chOff x="0" y="0"/>
          <a:chExt cx="0" cy="0"/>
        </a:xfrm>
      </p:grpSpPr>
      <p:sp>
        <p:nvSpPr>
          <p:cNvPr id="539" name="Google Shape;539;p88"/>
          <p:cNvSpPr txBox="1">
            <a:spLocks noGrp="1"/>
          </p:cNvSpPr>
          <p:nvPr>
            <p:ph type="title"/>
          </p:nvPr>
        </p:nvSpPr>
        <p:spPr>
          <a:xfrm>
            <a:off x="457200" y="274638"/>
            <a:ext cx="8229600" cy="58269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Ramifications for </a:t>
            </a:r>
            <a:br>
              <a:rPr lang="en-US"/>
            </a:br>
            <a:r>
              <a:rPr lang="en-US"/>
              <a:t>Entertainment Business</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Shape 543"/>
        <p:cNvGrpSpPr/>
        <p:nvPr/>
      </p:nvGrpSpPr>
      <p:grpSpPr>
        <a:xfrm>
          <a:off x="0" y="0"/>
          <a:ext cx="0" cy="0"/>
          <a:chOff x="0" y="0"/>
          <a:chExt cx="0" cy="0"/>
        </a:xfrm>
      </p:grpSpPr>
      <p:sp>
        <p:nvSpPr>
          <p:cNvPr id="544" name="Google Shape;544;p8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Article to take more from</a:t>
            </a:r>
            <a:endParaRPr/>
          </a:p>
        </p:txBody>
      </p:sp>
      <p:sp>
        <p:nvSpPr>
          <p:cNvPr id="545" name="Google Shape;545;p8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3200"/>
              <a:buChar char="•"/>
            </a:pPr>
            <a:r>
              <a:rPr lang="en-US"/>
              <a:t>What if they had killed the VCR article:</a:t>
            </a:r>
            <a:endParaRPr/>
          </a:p>
          <a:p>
            <a:pPr marL="342900" lvl="0" indent="-139700" algn="l" rtl="0">
              <a:spcBef>
                <a:spcPts val="640"/>
              </a:spcBef>
              <a:spcAft>
                <a:spcPts val="0"/>
              </a:spcAft>
              <a:buClr>
                <a:schemeClr val="lt1"/>
              </a:buClr>
              <a:buSzPts val="3200"/>
              <a:buNone/>
            </a:pPr>
            <a:endParaRPr/>
          </a:p>
          <a:p>
            <a:pPr marL="342900" lvl="0" indent="-342900" algn="l" rtl="0">
              <a:spcBef>
                <a:spcPts val="640"/>
              </a:spcBef>
              <a:spcAft>
                <a:spcPts val="0"/>
              </a:spcAft>
              <a:buClr>
                <a:schemeClr val="lt1"/>
              </a:buClr>
              <a:buSzPts val="3200"/>
              <a:buChar char="•"/>
            </a:pPr>
            <a:r>
              <a:rPr lang="en-US" u="sng">
                <a:solidFill>
                  <a:schemeClr val="hlink"/>
                </a:solidFill>
                <a:hlinkClick r:id="rId3"/>
              </a:rPr>
              <a:t>https://www.techdirt.com/articles/20111101/01483216577/what-would-movie-business-be-like-if-mpaa-succeeded-killing-vcr.shtml</a:t>
            </a:r>
            <a:r>
              <a:rPr lang="en-US"/>
              <a:t> </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Shape 549"/>
        <p:cNvGrpSpPr/>
        <p:nvPr/>
      </p:nvGrpSpPr>
      <p:grpSpPr>
        <a:xfrm>
          <a:off x="0" y="0"/>
          <a:ext cx="0" cy="0"/>
          <a:chOff x="0" y="0"/>
          <a:chExt cx="0" cy="0"/>
        </a:xfrm>
      </p:grpSpPr>
      <p:sp>
        <p:nvSpPr>
          <p:cNvPr id="550" name="Google Shape;550;p9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Appropriation Art, Koons</a:t>
            </a:r>
            <a:endParaRPr/>
          </a:p>
        </p:txBody>
      </p:sp>
      <p:sp>
        <p:nvSpPr>
          <p:cNvPr id="551" name="Google Shape;551;p9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3200"/>
              <a:buChar char="•"/>
            </a:pPr>
            <a:r>
              <a:rPr lang="en-US"/>
              <a:t>Put Koons and Appropriation Art in somewhere – you have the PPT with slides in French for Koons…</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Shape 556"/>
        <p:cNvGrpSpPr/>
        <p:nvPr/>
      </p:nvGrpSpPr>
      <p:grpSpPr>
        <a:xfrm>
          <a:off x="0" y="0"/>
          <a:ext cx="0" cy="0"/>
          <a:chOff x="0" y="0"/>
          <a:chExt cx="0" cy="0"/>
        </a:xfrm>
      </p:grpSpPr>
      <p:sp>
        <p:nvSpPr>
          <p:cNvPr id="557" name="Google Shape;557;p9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Jack Valenti</a:t>
            </a:r>
            <a:endParaRPr/>
          </a:p>
        </p:txBody>
      </p:sp>
      <p:sp>
        <p:nvSpPr>
          <p:cNvPr id="558" name="Google Shape;558;p9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3200"/>
              <a:buChar char="•"/>
            </a:pPr>
            <a:r>
              <a:rPr lang="en-US"/>
              <a:t>“I tell you that the VCR is to the producers of American film and for the public what the Boston Strangler was to the woman home alone.”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473242" y="1429669"/>
            <a:ext cx="8229600" cy="3591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Louis Vuitton sues for Dilution—outcome? </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Shape 562"/>
        <p:cNvGrpSpPr/>
        <p:nvPr/>
      </p:nvGrpSpPr>
      <p:grpSpPr>
        <a:xfrm>
          <a:off x="0" y="0"/>
          <a:ext cx="0" cy="0"/>
          <a:chOff x="0" y="0"/>
          <a:chExt cx="0" cy="0"/>
        </a:xfrm>
      </p:grpSpPr>
      <p:sp>
        <p:nvSpPr>
          <p:cNvPr id="563" name="Google Shape;563;p92"/>
          <p:cNvSpPr txBox="1">
            <a:spLocks noGrp="1"/>
          </p:cNvSpPr>
          <p:nvPr>
            <p:ph type="title"/>
          </p:nvPr>
        </p:nvSpPr>
        <p:spPr>
          <a:xfrm>
            <a:off x="598924" y="381861"/>
            <a:ext cx="7429500" cy="14289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The Truth?</a:t>
            </a:r>
            <a:endParaRPr/>
          </a:p>
        </p:txBody>
      </p:sp>
      <p:pic>
        <p:nvPicPr>
          <p:cNvPr id="564" name="Google Shape;564;p92"/>
          <p:cNvPicPr preferRelativeResize="0">
            <a:picLocks noGrp="1"/>
          </p:cNvPicPr>
          <p:nvPr>
            <p:ph type="body" idx="1"/>
          </p:nvPr>
        </p:nvPicPr>
        <p:blipFill rotWithShape="1">
          <a:blip r:embed="rId3">
            <a:alphaModFix/>
          </a:blip>
          <a:srcRect/>
          <a:stretch/>
        </p:blipFill>
        <p:spPr>
          <a:xfrm>
            <a:off x="598923" y="1604797"/>
            <a:ext cx="7753500" cy="387180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Shape 568"/>
        <p:cNvGrpSpPr/>
        <p:nvPr/>
      </p:nvGrpSpPr>
      <p:grpSpPr>
        <a:xfrm>
          <a:off x="0" y="0"/>
          <a:ext cx="0" cy="0"/>
          <a:chOff x="0" y="0"/>
          <a:chExt cx="0" cy="0"/>
        </a:xfrm>
      </p:grpSpPr>
      <p:sp>
        <p:nvSpPr>
          <p:cNvPr id="569" name="Google Shape;569;p93"/>
          <p:cNvSpPr txBox="1">
            <a:spLocks noGrp="1"/>
          </p:cNvSpPr>
          <p:nvPr>
            <p:ph type="title"/>
          </p:nvPr>
        </p:nvSpPr>
        <p:spPr>
          <a:xfrm>
            <a:off x="1" y="857250"/>
            <a:ext cx="2424300" cy="14289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en-US"/>
              <a:t>HBO</a:t>
            </a:r>
            <a:br>
              <a:rPr lang="en-US"/>
            </a:br>
            <a:r>
              <a:rPr lang="en-US"/>
              <a:t>Netflix</a:t>
            </a:r>
            <a:endParaRPr/>
          </a:p>
        </p:txBody>
      </p:sp>
      <p:pic>
        <p:nvPicPr>
          <p:cNvPr id="570" name="Google Shape;570;p93"/>
          <p:cNvPicPr preferRelativeResize="0">
            <a:picLocks noGrp="1"/>
          </p:cNvPicPr>
          <p:nvPr>
            <p:ph type="body" idx="1"/>
          </p:nvPr>
        </p:nvPicPr>
        <p:blipFill rotWithShape="1">
          <a:blip r:embed="rId3">
            <a:alphaModFix/>
          </a:blip>
          <a:srcRect/>
          <a:stretch/>
        </p:blipFill>
        <p:spPr>
          <a:xfrm>
            <a:off x="2126717" y="1746124"/>
            <a:ext cx="6514200" cy="421140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Shape 575"/>
        <p:cNvGrpSpPr/>
        <p:nvPr/>
      </p:nvGrpSpPr>
      <p:grpSpPr>
        <a:xfrm>
          <a:off x="0" y="0"/>
          <a:ext cx="0" cy="0"/>
          <a:chOff x="0" y="0"/>
          <a:chExt cx="0" cy="0"/>
        </a:xfrm>
      </p:grpSpPr>
      <p:sp>
        <p:nvSpPr>
          <p:cNvPr id="576" name="Google Shape;576;p9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i="1"/>
              <a:t>Sony v. Universal Studios</a:t>
            </a:r>
            <a:endParaRPr i="1"/>
          </a:p>
        </p:txBody>
      </p:sp>
      <p:sp>
        <p:nvSpPr>
          <p:cNvPr id="577" name="Google Shape;577;p9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3200"/>
              <a:buChar char="•"/>
            </a:pPr>
            <a:r>
              <a:rPr lang="en-US"/>
              <a:t>The question is thus whether the Betamax is capable of commercially significant noninfringing uses ... one potential use of the Betamax plainly satisfies this standard, however it is understood: private, noncommercial time-shifting in the home.</a:t>
            </a:r>
            <a:endParaRPr/>
          </a:p>
          <a:p>
            <a:pPr marL="342900" lvl="0" indent="-139700" algn="l" rtl="0">
              <a:spcBef>
                <a:spcPts val="640"/>
              </a:spcBef>
              <a:spcAft>
                <a:spcPts val="0"/>
              </a:spcAft>
              <a:buClr>
                <a:schemeClr val="lt1"/>
              </a:buClr>
              <a:buSzPts val="3200"/>
              <a:buNone/>
            </a:pP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Shape 582"/>
        <p:cNvGrpSpPr/>
        <p:nvPr/>
      </p:nvGrpSpPr>
      <p:grpSpPr>
        <a:xfrm>
          <a:off x="0" y="0"/>
          <a:ext cx="0" cy="0"/>
          <a:chOff x="0" y="0"/>
          <a:chExt cx="0" cy="0"/>
        </a:xfrm>
      </p:grpSpPr>
      <p:sp>
        <p:nvSpPr>
          <p:cNvPr id="583" name="Google Shape;583;p95"/>
          <p:cNvSpPr txBox="1">
            <a:spLocks noGrp="1"/>
          </p:cNvSpPr>
          <p:nvPr>
            <p:ph type="title"/>
          </p:nvPr>
        </p:nvSpPr>
        <p:spPr>
          <a:xfrm>
            <a:off x="0" y="274638"/>
            <a:ext cx="91440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en-US"/>
              <a:t>Restrictions of Judges </a:t>
            </a:r>
            <a:br>
              <a:rPr lang="en-US"/>
            </a:br>
            <a:r>
              <a:rPr lang="en-US"/>
              <a:t>in Common Law Framework</a:t>
            </a:r>
            <a:endParaRPr/>
          </a:p>
        </p:txBody>
      </p:sp>
      <p:sp>
        <p:nvSpPr>
          <p:cNvPr id="584" name="Google Shape;584;p9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3200"/>
              <a:buChar char="•"/>
            </a:pPr>
            <a:r>
              <a:rPr lang="en-US"/>
              <a:t>The judiciary’s reluctance to expand the protections afforded by the copyright without explicit legislative guidance is a recurring theme. …Sound policy, as well as history, supports our consistent deference to Congress when major technological innovations alter the market for copyrighted materials. </a:t>
            </a:r>
            <a:endParaRPr/>
          </a:p>
          <a:p>
            <a:pPr marL="342900" lvl="0" indent="-139700" algn="l" rtl="0">
              <a:spcBef>
                <a:spcPts val="640"/>
              </a:spcBef>
              <a:spcAft>
                <a:spcPts val="0"/>
              </a:spcAft>
              <a:buClr>
                <a:schemeClr val="lt1"/>
              </a:buClr>
              <a:buSzPts val="3200"/>
              <a:buNone/>
            </a:pP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Shape 589"/>
        <p:cNvGrpSpPr/>
        <p:nvPr/>
      </p:nvGrpSpPr>
      <p:grpSpPr>
        <a:xfrm>
          <a:off x="0" y="0"/>
          <a:ext cx="0" cy="0"/>
          <a:chOff x="0" y="0"/>
          <a:chExt cx="0" cy="0"/>
        </a:xfrm>
      </p:grpSpPr>
      <p:sp>
        <p:nvSpPr>
          <p:cNvPr id="590" name="Google Shape;590;p9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b="1" i="1"/>
              <a:t>Sony v Universal Studios</a:t>
            </a:r>
            <a:endParaRPr b="1" i="1"/>
          </a:p>
        </p:txBody>
      </p:sp>
      <p:sp>
        <p:nvSpPr>
          <p:cNvPr id="591" name="Google Shape;591;p9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742950" lvl="1" indent="-285750" algn="l" rtl="0">
              <a:spcBef>
                <a:spcPts val="0"/>
              </a:spcBef>
              <a:spcAft>
                <a:spcPts val="0"/>
              </a:spcAft>
              <a:buClr>
                <a:schemeClr val="lt1"/>
              </a:buClr>
              <a:buSzPts val="2800"/>
              <a:buChar char="–"/>
            </a:pPr>
            <a:r>
              <a:rPr lang="en-US"/>
              <a:t>…In a case like this, in which Congress has not plainly marked our course, we must be circumspect in construing the scope of right created by a legislative enactment which never contemplated such a calculus of interest. </a:t>
            </a:r>
            <a:endParaRPr/>
          </a:p>
          <a:p>
            <a:pPr marL="1143000" lvl="2" indent="-228600" algn="l" rtl="0">
              <a:spcBef>
                <a:spcPts val="480"/>
              </a:spcBef>
              <a:spcAft>
                <a:spcPts val="0"/>
              </a:spcAft>
              <a:buClr>
                <a:schemeClr val="lt1"/>
              </a:buClr>
              <a:buSzPts val="2400"/>
              <a:buChar char="•"/>
            </a:pPr>
            <a:r>
              <a:rPr lang="en-US" i="1"/>
              <a:t>Sony Corp v Universal City Studios, Inc SC </a:t>
            </a:r>
            <a:r>
              <a:rPr lang="en-US"/>
              <a:t>464 US 417 (1984). </a:t>
            </a:r>
            <a:endParaRPr/>
          </a:p>
          <a:p>
            <a:pPr marL="742950" lvl="1" indent="-107950" algn="l" rtl="0">
              <a:spcBef>
                <a:spcPts val="560"/>
              </a:spcBef>
              <a:spcAft>
                <a:spcPts val="0"/>
              </a:spcAft>
              <a:buClr>
                <a:schemeClr val="lt1"/>
              </a:buClr>
              <a:buSzPts val="2800"/>
              <a:buNone/>
            </a:pPr>
            <a:endParaRPr/>
          </a:p>
          <a:p>
            <a:pPr marL="342900" lvl="0" indent="-139700" algn="l" rtl="0">
              <a:spcBef>
                <a:spcPts val="640"/>
              </a:spcBef>
              <a:spcAft>
                <a:spcPts val="0"/>
              </a:spcAft>
              <a:buClr>
                <a:schemeClr val="lt1"/>
              </a:buClr>
              <a:buSzPts val="3200"/>
              <a:buNone/>
            </a:pP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Shape 596"/>
        <p:cNvGrpSpPr/>
        <p:nvPr/>
      </p:nvGrpSpPr>
      <p:grpSpPr>
        <a:xfrm>
          <a:off x="0" y="0"/>
          <a:ext cx="0" cy="0"/>
          <a:chOff x="0" y="0"/>
          <a:chExt cx="0" cy="0"/>
        </a:xfrm>
      </p:grpSpPr>
      <p:sp>
        <p:nvSpPr>
          <p:cNvPr id="597" name="Google Shape;597;p97"/>
          <p:cNvSpPr txBox="1">
            <a:spLocks noGrp="1"/>
          </p:cNvSpPr>
          <p:nvPr>
            <p:ph type="title"/>
          </p:nvPr>
        </p:nvSpPr>
        <p:spPr>
          <a:xfrm>
            <a:off x="457200" y="274637"/>
            <a:ext cx="8229600" cy="4991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A Misapplication of </a:t>
            </a:r>
            <a:br>
              <a:rPr lang="en-US"/>
            </a:br>
            <a:r>
              <a:rPr lang="en-US"/>
              <a:t>Law by the Judges? </a:t>
            </a:r>
            <a:br>
              <a:rPr lang="en-US"/>
            </a:br>
            <a:r>
              <a:rPr lang="en-US"/>
              <a:t>By the Prosecution?</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Shape 602"/>
        <p:cNvGrpSpPr/>
        <p:nvPr/>
      </p:nvGrpSpPr>
      <p:grpSpPr>
        <a:xfrm>
          <a:off x="0" y="0"/>
          <a:ext cx="0" cy="0"/>
          <a:chOff x="0" y="0"/>
          <a:chExt cx="0" cy="0"/>
        </a:xfrm>
      </p:grpSpPr>
      <p:sp>
        <p:nvSpPr>
          <p:cNvPr id="603" name="Google Shape;603;p98"/>
          <p:cNvSpPr txBox="1">
            <a:spLocks noGrp="1"/>
          </p:cNvSpPr>
          <p:nvPr>
            <p:ph type="title"/>
          </p:nvPr>
        </p:nvSpPr>
        <p:spPr>
          <a:xfrm>
            <a:off x="498475" y="820270"/>
            <a:ext cx="8147100" cy="14523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Patent law in Copyright? </a:t>
            </a:r>
            <a:endParaRPr/>
          </a:p>
        </p:txBody>
      </p:sp>
      <p:sp>
        <p:nvSpPr>
          <p:cNvPr id="604" name="Google Shape;604;p98"/>
          <p:cNvSpPr txBox="1">
            <a:spLocks noGrp="1"/>
          </p:cNvSpPr>
          <p:nvPr>
            <p:ph type="body" idx="1"/>
          </p:nvPr>
        </p:nvSpPr>
        <p:spPr>
          <a:xfrm>
            <a:off x="457200" y="2272553"/>
            <a:ext cx="8229600" cy="3853500"/>
          </a:xfrm>
          <a:prstGeom prst="rect">
            <a:avLst/>
          </a:prstGeom>
          <a:noFill/>
          <a:ln>
            <a:noFill/>
          </a:ln>
        </p:spPr>
        <p:txBody>
          <a:bodyPr spcFirstLastPara="1" wrap="square" lIns="91425" tIns="45700" rIns="91425" bIns="45700" anchor="t" anchorCtr="0">
            <a:normAutofit fontScale="77500" lnSpcReduction="10000"/>
          </a:bodyPr>
          <a:lstStyle/>
          <a:p>
            <a:pPr marL="342900" lvl="0" indent="-342900" algn="l" rtl="0">
              <a:spcBef>
                <a:spcPts val="0"/>
              </a:spcBef>
              <a:spcAft>
                <a:spcPts val="0"/>
              </a:spcAft>
              <a:buClr>
                <a:schemeClr val="lt1"/>
              </a:buClr>
              <a:buSzPct val="100000"/>
              <a:buChar char="•"/>
            </a:pPr>
            <a:r>
              <a:rPr lang="en-US"/>
              <a:t>The Copyright Act does not expressly render anyone liable for infringement committed by another.  In contrast, the Paten Act expressly brands anyone who “actively induces infringement of a patent” as an infringer, 35 USC §271(b).  </a:t>
            </a:r>
            <a:endParaRPr/>
          </a:p>
          <a:p>
            <a:pPr marL="342900" lvl="0" indent="-185420" algn="l" rtl="0">
              <a:spcBef>
                <a:spcPts val="496"/>
              </a:spcBef>
              <a:spcAft>
                <a:spcPts val="0"/>
              </a:spcAft>
              <a:buClr>
                <a:schemeClr val="lt1"/>
              </a:buClr>
              <a:buSzPct val="100000"/>
              <a:buNone/>
            </a:pPr>
            <a:endParaRPr/>
          </a:p>
          <a:p>
            <a:pPr marL="342900" lvl="0" indent="-342900" algn="l" rtl="0">
              <a:spcBef>
                <a:spcPts val="496"/>
              </a:spcBef>
              <a:spcAft>
                <a:spcPts val="0"/>
              </a:spcAft>
              <a:buClr>
                <a:schemeClr val="lt1"/>
              </a:buClr>
              <a:buSzPct val="100000"/>
              <a:buChar char="•"/>
            </a:pPr>
            <a:r>
              <a:rPr lang="en-US"/>
              <a:t>We observe…that reasoned analysis of respondents’ unprecedented …claim necessarily entails consideration of arguments and case law which may also be forwarded under the other labels…[e.g., Patent]. </a:t>
            </a:r>
            <a:endParaRPr/>
          </a:p>
          <a:p>
            <a:pPr marL="342900" lvl="0" indent="-185420" algn="l" rtl="0">
              <a:spcBef>
                <a:spcPts val="496"/>
              </a:spcBef>
              <a:spcAft>
                <a:spcPts val="0"/>
              </a:spcAft>
              <a:buClr>
                <a:schemeClr val="lt1"/>
              </a:buClr>
              <a:buSzPct val="1000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457200" y="366184"/>
            <a:ext cx="8229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en-US"/>
              <a:t>Louis Vuitton v. Brittney Spears</a:t>
            </a:r>
            <a:endParaRPr/>
          </a:p>
        </p:txBody>
      </p:sp>
      <p:pic>
        <p:nvPicPr>
          <p:cNvPr id="134" name="Google Shape;134;p21"/>
          <p:cNvPicPr preferRelativeResize="0"/>
          <p:nvPr/>
        </p:nvPicPr>
        <p:blipFill rotWithShape="1">
          <a:blip r:embed="rId3">
            <a:alphaModFix/>
          </a:blip>
          <a:srcRect/>
          <a:stretch/>
        </p:blipFill>
        <p:spPr>
          <a:xfrm>
            <a:off x="2614863" y="1305343"/>
            <a:ext cx="2743201" cy="3313933"/>
          </a:xfrm>
          <a:prstGeom prst="rect">
            <a:avLst/>
          </a:prstGeom>
          <a:noFill/>
          <a:ln>
            <a:noFill/>
          </a:ln>
        </p:spPr>
      </p:pic>
      <p:sp>
        <p:nvSpPr>
          <p:cNvPr id="135" name="Google Shape;135;p21"/>
          <p:cNvSpPr txBox="1"/>
          <p:nvPr/>
        </p:nvSpPr>
        <p:spPr>
          <a:xfrm>
            <a:off x="3439413" y="5723921"/>
            <a:ext cx="20085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lt1"/>
                </a:solidFill>
                <a:latin typeface="Calibri"/>
                <a:ea typeface="Calibri"/>
                <a:cs typeface="Calibri"/>
                <a:sym typeface="Calibri"/>
              </a:rPr>
              <a:t>Outcome? </a:t>
            </a:r>
            <a:endParaRPr/>
          </a:p>
        </p:txBody>
      </p:sp>
    </p:spTree>
  </p:cSld>
  <p:clrMapOvr>
    <a:masterClrMapping/>
  </p:clrMapOvr>
</p:sld>
</file>

<file path=ppt/theme/theme1.xml><?xml version="1.0" encoding="utf-8"?>
<a:theme xmlns:a="http://schemas.openxmlformats.org/drawingml/2006/main" name="Default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3352</Words>
  <Application>Microsoft Office PowerPoint</Application>
  <PresentationFormat>Diaprojekcija na zaslonu (4:3)</PresentationFormat>
  <Paragraphs>350</Paragraphs>
  <Slides>86</Slides>
  <Notes>86</Notes>
  <HiddenSlides>19</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86</vt:i4>
      </vt:variant>
    </vt:vector>
  </HeadingPairs>
  <TitlesOfParts>
    <vt:vector size="89" baseType="lpstr">
      <vt:lpstr>Arial</vt:lpstr>
      <vt:lpstr>Calibri</vt:lpstr>
      <vt:lpstr>Default Theme</vt:lpstr>
      <vt:lpstr>Slovenia/Erasmus Trademark/Copyright Friday, April 3, 2026</vt:lpstr>
      <vt:lpstr>TRADEMARK:  The Spectrum  of Distinctiveness</vt:lpstr>
      <vt:lpstr>Trademark Distinctiveness</vt:lpstr>
      <vt:lpstr>Which type of mark on the spectrum would you go for?</vt:lpstr>
      <vt:lpstr>Trademark  Duration of Protection:  Unlimited</vt:lpstr>
      <vt:lpstr>Trademark Case Law</vt:lpstr>
      <vt:lpstr>Louis Vuitton v. Haute Diggity Dog</vt:lpstr>
      <vt:lpstr>Louis Vuitton sues for Dilution—outcome? </vt:lpstr>
      <vt:lpstr>Louis Vuitton v. Brittney Spears</vt:lpstr>
      <vt:lpstr>Trademarks</vt:lpstr>
      <vt:lpstr>Trade Secrets (very simple!)</vt:lpstr>
      <vt:lpstr>Copyright</vt:lpstr>
      <vt:lpstr>Copyright -  Continued</vt:lpstr>
      <vt:lpstr>17 US §102</vt:lpstr>
      <vt:lpstr>17 US §102</vt:lpstr>
      <vt:lpstr>§ 106: Rights bestowed</vt:lpstr>
      <vt:lpstr>§106: Rights Bestowed</vt:lpstr>
      <vt:lpstr>§106: Rights Bestowed</vt:lpstr>
      <vt:lpstr>§106</vt:lpstr>
      <vt:lpstr>Copyright U.S. Term Limit: The Life of  the Author + 70 years</vt:lpstr>
      <vt:lpstr>Has U.S/World  Copyright Protection Been Overextended? </vt:lpstr>
      <vt:lpstr>Protection of Copyright History</vt:lpstr>
      <vt:lpstr>Extensions of Copyright</vt:lpstr>
      <vt:lpstr>International  Copyright Agreements </vt:lpstr>
      <vt:lpstr>Does US Copyright Law  make sense?   Predicated on the mandate to help promote creativity</vt:lpstr>
      <vt:lpstr>Does this promote creativity? </vt:lpstr>
      <vt:lpstr>Creating for no money</vt:lpstr>
      <vt:lpstr>Other powerful  psychological factors</vt:lpstr>
      <vt:lpstr>Money is not always the answer</vt:lpstr>
      <vt:lpstr>Money not always the answer</vt:lpstr>
      <vt:lpstr>Money not always the Answer</vt:lpstr>
      <vt:lpstr>Are current copyright  laws actually diminishing  creativity?</vt:lpstr>
      <vt:lpstr>In some ways…</vt:lpstr>
      <vt:lpstr>Examples of  Copyright Infringement in Music?   https://drive.google.com/file/d/1VN0BWJ8i54KkUZJ-jubUh0LcIebCwPNN/view?usp=share_link </vt:lpstr>
      <vt:lpstr>Copyright Infringement in Art?   Isgrò v. Waters</vt:lpstr>
      <vt:lpstr>PowerPointova predstavitev</vt:lpstr>
      <vt:lpstr>Copyright Protection  Extensions Meet Google and Wikipedia  and Hit a Wall! </vt:lpstr>
      <vt:lpstr>DMCA</vt:lpstr>
      <vt:lpstr>Safe Harbor Provision (Section 512)</vt:lpstr>
      <vt:lpstr>Internet Being Born</vt:lpstr>
      <vt:lpstr>DMCA</vt:lpstr>
      <vt:lpstr>DMCA</vt:lpstr>
      <vt:lpstr>DMCA</vt:lpstr>
      <vt:lpstr>SOPA  (2011) Stop Online Piracy Act</vt:lpstr>
      <vt:lpstr>Why? </vt:lpstr>
      <vt:lpstr>Fair Use!</vt:lpstr>
      <vt:lpstr>Fair Use</vt:lpstr>
      <vt:lpstr>QUICK REVIEW BEFORE GROUP ACTIVITY</vt:lpstr>
      <vt:lpstr>Your turn</vt:lpstr>
      <vt:lpstr>PETA - Bad Faith</vt:lpstr>
      <vt:lpstr>Tasty Animals</vt:lpstr>
      <vt:lpstr>Tasty Animals</vt:lpstr>
      <vt:lpstr>Copyright &amp; Music</vt:lpstr>
      <vt:lpstr>Difficult Model for  Businesses to Combat</vt:lpstr>
      <vt:lpstr>Is Intellectual Property  DISCOURAGING Creativity?</vt:lpstr>
      <vt:lpstr>Patent Impingements:   Patent Trolls</vt:lpstr>
      <vt:lpstr>In some ways…</vt:lpstr>
      <vt:lpstr>In the news</vt:lpstr>
      <vt:lpstr>FAIR USE</vt:lpstr>
      <vt:lpstr>Fair Use</vt:lpstr>
      <vt:lpstr>REVIEW</vt:lpstr>
      <vt:lpstr>Patents</vt:lpstr>
      <vt:lpstr>Trademarks</vt:lpstr>
      <vt:lpstr>Trade Secrets</vt:lpstr>
      <vt:lpstr>Copyright</vt:lpstr>
      <vt:lpstr>FAIR USE / FAIR DEALING  (l’utilisation equitable)</vt:lpstr>
      <vt:lpstr>FAIR USE</vt:lpstr>
      <vt:lpstr>Public Interest? </vt:lpstr>
      <vt:lpstr>Copyright</vt:lpstr>
      <vt:lpstr>Sony v. Universal Studios</vt:lpstr>
      <vt:lpstr>Sony v. Universal Studios</vt:lpstr>
      <vt:lpstr>Sony v Universal Studios</vt:lpstr>
      <vt:lpstr>Sony v. Universal Studios</vt:lpstr>
      <vt:lpstr>Sony v. Universal Studios</vt:lpstr>
      <vt:lpstr>Sony v. Universal Studios</vt:lpstr>
      <vt:lpstr>Ramifications for  Entertainment Business</vt:lpstr>
      <vt:lpstr>Article to take more from</vt:lpstr>
      <vt:lpstr>Appropriation Art, Koons</vt:lpstr>
      <vt:lpstr>Jack Valenti</vt:lpstr>
      <vt:lpstr>The Truth?</vt:lpstr>
      <vt:lpstr>HBO Netflix</vt:lpstr>
      <vt:lpstr>Sony v. Universal Studios</vt:lpstr>
      <vt:lpstr>Restrictions of Judges  in Common Law Framework</vt:lpstr>
      <vt:lpstr>Sony v Universal Studios</vt:lpstr>
      <vt:lpstr>A Misapplication of  Law by the Judges?  By the Prosecution?</vt:lpstr>
      <vt:lpstr>Patent law in Copyright?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Marko</dc:creator>
  <cp:lastModifiedBy>Marko Novak</cp:lastModifiedBy>
  <cp:revision>1</cp:revision>
  <dcterms:modified xsi:type="dcterms:W3CDTF">2026-04-06T17:44:15Z</dcterms:modified>
</cp:coreProperties>
</file>