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3" r:id="rId8"/>
    <p:sldId id="268" r:id="rId9"/>
    <p:sldId id="270" r:id="rId10"/>
    <p:sldId id="271" r:id="rId11"/>
    <p:sldId id="264" r:id="rId12"/>
    <p:sldId id="272" r:id="rId13"/>
    <p:sldId id="265" r:id="rId14"/>
    <p:sldId id="273" r:id="rId15"/>
    <p:sldId id="262"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8" d="100"/>
          <a:sy n="98" d="100"/>
        </p:scale>
        <p:origin x="110" y="31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l-SI"/>
              <a:t>Uredite slog naslova matrice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da uredite slog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l-SI"/>
              <a:t>Uredite slog naslova matrice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Uredite slog naslova matrice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l-SI"/>
              <a:t>Uredite slog naslova matrice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Uredite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l-SI"/>
              <a:t>Uredite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Vertical Text Placeholder 2"/>
          <p:cNvSpPr>
            <a:spLocks noGrp="1"/>
          </p:cNvSpPr>
          <p:nvPr>
            <p:ph type="body" orient="vert" idx="1"/>
          </p:nvPr>
        </p:nvSpPr>
        <p:spPr/>
        <p:txBody>
          <a:bodyPr vert="eaVert" ancho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l-SI"/>
              <a:t>Uredite slog naslova matrice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l-SI"/>
              <a:t>Uredite slog naslova matrice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l-SI"/>
              <a:t>Uredite slog naslova matrice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l-SI"/>
              <a:t>Uredite slog naslova matrice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l-SI"/>
              <a:t>Uredite slog naslova matrice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l-SI"/>
              <a:t>Uredite slog naslova matrice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l-SI"/>
              <a:t>Uredite slog naslova matrice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3/29/2026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l-SI"/>
              <a:t>Uredite slog naslova matrice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3/29/2026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fontScale="90000"/>
          </a:bodyPr>
          <a:lstStyle/>
          <a:p>
            <a:r>
              <a:rPr lang="sl-SI" dirty="0"/>
              <a:t>AUDITORY ARGUMENTATION AND IP RIGHTS</a:t>
            </a:r>
            <a:endParaRPr lang="en-US" dirty="0"/>
          </a:p>
        </p:txBody>
      </p:sp>
      <p:sp>
        <p:nvSpPr>
          <p:cNvPr id="3" name="Podnaslov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98968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u="sng" dirty="0"/>
              <a:t>2. SOUND MARKS</a:t>
            </a:r>
            <a:endParaRPr lang="en-US" b="1" u="sng" dirty="0"/>
          </a:p>
        </p:txBody>
      </p:sp>
      <p:sp>
        <p:nvSpPr>
          <p:cNvPr id="3" name="Označba mesta vsebine 2"/>
          <p:cNvSpPr>
            <a:spLocks noGrp="1"/>
          </p:cNvSpPr>
          <p:nvPr>
            <p:ph idx="1"/>
          </p:nvPr>
        </p:nvSpPr>
        <p:spPr/>
        <p:txBody>
          <a:bodyPr/>
          <a:lstStyle/>
          <a:p>
            <a:r>
              <a:rPr lang="en-US" u="sng" dirty="0"/>
              <a:t>Sounds</a:t>
            </a:r>
            <a:r>
              <a:rPr lang="en-US" dirty="0"/>
              <a:t> or </a:t>
            </a:r>
            <a:r>
              <a:rPr lang="en-US" u="sng" dirty="0"/>
              <a:t>combinations of sounds</a:t>
            </a:r>
            <a:endParaRPr lang="sl-SI" u="sng" dirty="0"/>
          </a:p>
          <a:p>
            <a:endParaRPr lang="sl-SI" dirty="0"/>
          </a:p>
          <a:p>
            <a:pPr lvl="1"/>
            <a:r>
              <a:rPr lang="en-US" dirty="0"/>
              <a:t>Sounds composed of </a:t>
            </a:r>
            <a:r>
              <a:rPr lang="en-US" b="1" dirty="0"/>
              <a:t>musical elements</a:t>
            </a:r>
            <a:r>
              <a:rPr lang="en-US" dirty="0"/>
              <a:t> (melody, harmony, rhythm)</a:t>
            </a:r>
            <a:endParaRPr lang="sl-SI" dirty="0"/>
          </a:p>
          <a:p>
            <a:endParaRPr lang="sl-SI" dirty="0"/>
          </a:p>
          <a:p>
            <a:pPr lvl="1"/>
            <a:r>
              <a:rPr lang="en-US" b="1" dirty="0"/>
              <a:t>Real natural sounds</a:t>
            </a:r>
            <a:r>
              <a:rPr lang="en-US" dirty="0"/>
              <a:t> (a dog’s bark, the clinking of ice cubes)Sung or spoken verbal elements</a:t>
            </a:r>
            <a:endParaRPr lang="sl-SI" dirty="0"/>
          </a:p>
          <a:p>
            <a:pPr lvl="1"/>
            <a:r>
              <a:rPr lang="en-US" b="1" dirty="0"/>
              <a:t>Other sounds</a:t>
            </a:r>
          </a:p>
        </p:txBody>
      </p:sp>
    </p:spTree>
    <p:extLst>
      <p:ext uri="{BB962C8B-B14F-4D97-AF65-F5344CB8AC3E}">
        <p14:creationId xmlns:p14="http://schemas.microsoft.com/office/powerpoint/2010/main" val="1440673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Musical </a:t>
            </a:r>
            <a:r>
              <a:rPr lang="sl-SI" dirty="0" err="1"/>
              <a:t>elements</a:t>
            </a:r>
            <a:endParaRPr lang="en-US" dirty="0"/>
          </a:p>
        </p:txBody>
      </p:sp>
      <p:sp>
        <p:nvSpPr>
          <p:cNvPr id="3" name="Označba mesta vsebine 2"/>
          <p:cNvSpPr>
            <a:spLocks noGrp="1"/>
          </p:cNvSpPr>
          <p:nvPr>
            <p:ph idx="1"/>
          </p:nvPr>
        </p:nvSpPr>
        <p:spPr/>
        <p:txBody>
          <a:bodyPr/>
          <a:lstStyle/>
          <a:p>
            <a:r>
              <a:rPr lang="en-US" b="1" dirty="0"/>
              <a:t>Distinctive melody</a:t>
            </a:r>
            <a:endParaRPr lang="sl-SI" b="1" dirty="0"/>
          </a:p>
          <a:p>
            <a:pPr lvl="1"/>
            <a:r>
              <a:rPr lang="en-US" dirty="0"/>
              <a:t>A </a:t>
            </a:r>
            <a:r>
              <a:rPr lang="en-US" u="sng" dirty="0"/>
              <a:t>different instrument, tempo, or rhythm</a:t>
            </a:r>
            <a:r>
              <a:rPr lang="en-US" dirty="0"/>
              <a:t> </a:t>
            </a:r>
            <a:r>
              <a:rPr lang="en-US" i="1" dirty="0"/>
              <a:t>does not affect distinctiveness</a:t>
            </a:r>
            <a:r>
              <a:rPr lang="en-US" dirty="0"/>
              <a:t> if the melody is the same</a:t>
            </a:r>
            <a:endParaRPr lang="sl-SI" dirty="0"/>
          </a:p>
          <a:p>
            <a:pPr lvl="2"/>
            <a:r>
              <a:rPr lang="en-US" dirty="0"/>
              <a:t>Even in the case of variations that do not </a:t>
            </a:r>
            <a:r>
              <a:rPr lang="en-US" u="sng" dirty="0"/>
              <a:t>significantly alter the overall phonetic impression</a:t>
            </a:r>
            <a:endParaRPr lang="sl-SI" u="sng" dirty="0"/>
          </a:p>
          <a:p>
            <a:pPr lvl="1"/>
            <a:r>
              <a:rPr lang="en-US" u="sng" dirty="0"/>
              <a:t>Different melodies</a:t>
            </a:r>
            <a:r>
              <a:rPr lang="en-US" dirty="0"/>
              <a:t> played on the same instrument are distinct</a:t>
            </a:r>
            <a:endParaRPr lang="sl-SI" dirty="0"/>
          </a:p>
          <a:p>
            <a:pPr lvl="1"/>
            <a:r>
              <a:rPr lang="en-US" dirty="0"/>
              <a:t>The </a:t>
            </a:r>
            <a:r>
              <a:rPr lang="en-US" u="sng" dirty="0"/>
              <a:t>similarity of melodies</a:t>
            </a:r>
            <a:r>
              <a:rPr lang="en-US" dirty="0"/>
              <a:t> leads to a resemblance, </a:t>
            </a:r>
            <a:r>
              <a:rPr lang="en-US" u="sng" dirty="0"/>
              <a:t>even if the accompanying verbal elements are different</a:t>
            </a:r>
            <a:endParaRPr lang="sl-SI" u="sng" dirty="0"/>
          </a:p>
          <a:p>
            <a:pPr lvl="2"/>
            <a:r>
              <a:rPr lang="en-US" dirty="0"/>
              <a:t>If the </a:t>
            </a:r>
            <a:r>
              <a:rPr lang="en-US" u="sng" dirty="0"/>
              <a:t>melody</a:t>
            </a:r>
            <a:r>
              <a:rPr lang="en-US" dirty="0"/>
              <a:t> is the same, the </a:t>
            </a:r>
            <a:r>
              <a:rPr lang="en-US" u="sng" dirty="0"/>
              <a:t>MM</a:t>
            </a:r>
            <a:r>
              <a:rPr lang="en-US" dirty="0"/>
              <a:t> mark may also be similar in sound</a:t>
            </a:r>
          </a:p>
        </p:txBody>
      </p:sp>
    </p:spTree>
    <p:extLst>
      <p:ext uri="{BB962C8B-B14F-4D97-AF65-F5344CB8AC3E}">
        <p14:creationId xmlns:p14="http://schemas.microsoft.com/office/powerpoint/2010/main" val="20237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a:t>Natural</a:t>
            </a:r>
            <a:r>
              <a:rPr lang="sl-SI" dirty="0"/>
              <a:t> </a:t>
            </a:r>
            <a:r>
              <a:rPr lang="sl-SI" dirty="0" err="1"/>
              <a:t>sounds</a:t>
            </a:r>
            <a:endParaRPr lang="en-US" dirty="0"/>
          </a:p>
        </p:txBody>
      </p:sp>
      <p:sp>
        <p:nvSpPr>
          <p:cNvPr id="3" name="Označba mesta vsebine 2"/>
          <p:cNvSpPr>
            <a:spLocks noGrp="1"/>
          </p:cNvSpPr>
          <p:nvPr>
            <p:ph idx="1"/>
          </p:nvPr>
        </p:nvSpPr>
        <p:spPr/>
        <p:txBody>
          <a:bodyPr/>
          <a:lstStyle/>
          <a:p>
            <a:r>
              <a:rPr lang="en-US" dirty="0"/>
              <a:t>The </a:t>
            </a:r>
            <a:r>
              <a:rPr lang="en-US" u="sng" dirty="0"/>
              <a:t>same elements</a:t>
            </a:r>
            <a:r>
              <a:rPr lang="en-US" dirty="0"/>
              <a:t> are compared: </a:t>
            </a:r>
            <a:r>
              <a:rPr lang="en-US" i="1" dirty="0"/>
              <a:t>tone, rhythm, and other aspects</a:t>
            </a:r>
            <a:endParaRPr lang="sl-SI" i="1" dirty="0"/>
          </a:p>
          <a:p>
            <a:endParaRPr lang="sl-SI" dirty="0"/>
          </a:p>
          <a:p>
            <a:r>
              <a:rPr lang="en-US" dirty="0"/>
              <a:t>If the </a:t>
            </a:r>
            <a:r>
              <a:rPr lang="en-US" u="sng" dirty="0"/>
              <a:t>distinguishing sounds are the same</a:t>
            </a:r>
            <a:r>
              <a:rPr lang="en-US" dirty="0"/>
              <a:t>, the sound mark and the MM mark are similar</a:t>
            </a:r>
            <a:endParaRPr lang="sl-SI" dirty="0"/>
          </a:p>
        </p:txBody>
      </p:sp>
    </p:spTree>
    <p:extLst>
      <p:ext uri="{BB962C8B-B14F-4D97-AF65-F5344CB8AC3E}">
        <p14:creationId xmlns:p14="http://schemas.microsoft.com/office/powerpoint/2010/main" val="689956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a:t>Verbal</a:t>
            </a:r>
            <a:r>
              <a:rPr lang="sl-SI" dirty="0"/>
              <a:t> </a:t>
            </a:r>
            <a:r>
              <a:rPr lang="sl-SI" dirty="0" err="1"/>
              <a:t>elements</a:t>
            </a:r>
            <a:endParaRPr lang="en-US" dirty="0"/>
          </a:p>
        </p:txBody>
      </p:sp>
      <p:sp>
        <p:nvSpPr>
          <p:cNvPr id="3" name="Označba mesta vsebine 2"/>
          <p:cNvSpPr>
            <a:spLocks noGrp="1"/>
          </p:cNvSpPr>
          <p:nvPr>
            <p:ph idx="1"/>
          </p:nvPr>
        </p:nvSpPr>
        <p:spPr/>
        <p:txBody>
          <a:bodyPr/>
          <a:lstStyle/>
          <a:p>
            <a:r>
              <a:rPr lang="en-US" b="1" dirty="0"/>
              <a:t>Distinctive verbal elements</a:t>
            </a:r>
            <a:r>
              <a:rPr lang="en-US" dirty="0"/>
              <a:t> have a strong influence on consumers</a:t>
            </a:r>
            <a:endParaRPr lang="sl-SI" dirty="0"/>
          </a:p>
          <a:p>
            <a:pPr lvl="1"/>
            <a:r>
              <a:rPr lang="en-US" dirty="0"/>
              <a:t>When combined with </a:t>
            </a:r>
            <a:r>
              <a:rPr lang="en-US" u="sng" dirty="0"/>
              <a:t>figurative elements</a:t>
            </a:r>
            <a:r>
              <a:rPr lang="en-US" dirty="0"/>
              <a:t>, the</a:t>
            </a:r>
            <a:r>
              <a:rPr lang="en-US" b="1" dirty="0"/>
              <a:t> verbal sound element</a:t>
            </a:r>
            <a:r>
              <a:rPr lang="en-US" dirty="0"/>
              <a:t> predominates (syllables or spoken</a:t>
            </a:r>
            <a:r>
              <a:rPr lang="sl-SI" dirty="0"/>
              <a:t> </a:t>
            </a:r>
            <a:r>
              <a:rPr lang="en-US" dirty="0"/>
              <a:t>words)</a:t>
            </a:r>
            <a:endParaRPr lang="sl-SI" dirty="0"/>
          </a:p>
          <a:p>
            <a:pPr lvl="1"/>
            <a:endParaRPr lang="sl-SI" dirty="0"/>
          </a:p>
          <a:p>
            <a:pPr lvl="1"/>
            <a:r>
              <a:rPr lang="en-US" b="1" dirty="0"/>
              <a:t>Intonation and sound</a:t>
            </a:r>
            <a:r>
              <a:rPr lang="en-US" dirty="0"/>
              <a:t> usually have less influence when dealing with </a:t>
            </a:r>
            <a:r>
              <a:rPr lang="en-US" b="1" dirty="0"/>
              <a:t>different words</a:t>
            </a:r>
          </a:p>
        </p:txBody>
      </p:sp>
    </p:spTree>
    <p:extLst>
      <p:ext uri="{BB962C8B-B14F-4D97-AF65-F5344CB8AC3E}">
        <p14:creationId xmlns:p14="http://schemas.microsoft.com/office/powerpoint/2010/main" val="135617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dirty="0"/>
          </a:p>
        </p:txBody>
      </p:sp>
      <p:sp>
        <p:nvSpPr>
          <p:cNvPr id="3" name="Označba mesta vsebine 2"/>
          <p:cNvSpPr>
            <a:spLocks noGrp="1"/>
          </p:cNvSpPr>
          <p:nvPr>
            <p:ph idx="1"/>
          </p:nvPr>
        </p:nvSpPr>
        <p:spPr/>
        <p:txBody>
          <a:bodyPr/>
          <a:lstStyle/>
          <a:p>
            <a:endParaRPr lang="sl-SI" u="sng" dirty="0"/>
          </a:p>
          <a:p>
            <a:r>
              <a:rPr lang="en-US" u="sng" dirty="0"/>
              <a:t>Multimedia trademarks</a:t>
            </a:r>
            <a:r>
              <a:rPr lang="en-US" dirty="0"/>
              <a:t> are also subject to similar rules when compared to one another or to </a:t>
            </a:r>
            <a:r>
              <a:rPr lang="en-US" u="sng" dirty="0"/>
              <a:t>audio trademarks</a:t>
            </a:r>
          </a:p>
        </p:txBody>
      </p:sp>
    </p:spTree>
    <p:extLst>
      <p:ext uri="{BB962C8B-B14F-4D97-AF65-F5344CB8AC3E}">
        <p14:creationId xmlns:p14="http://schemas.microsoft.com/office/powerpoint/2010/main" val="1443517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289AD3-9B74-4256-B4B2-D6788B1A541E}"/>
              </a:ext>
            </a:extLst>
          </p:cNvPr>
          <p:cNvSpPr>
            <a:spLocks noGrp="1"/>
          </p:cNvSpPr>
          <p:nvPr>
            <p:ph type="title"/>
          </p:nvPr>
        </p:nvSpPr>
        <p:spPr/>
        <p:txBody>
          <a:bodyPr/>
          <a:lstStyle/>
          <a:p>
            <a:r>
              <a:rPr lang="sl-SI" dirty="0"/>
              <a:t>E-</a:t>
            </a:r>
            <a:r>
              <a:rPr lang="en-US" dirty="0"/>
              <a:t>Links added to the text!</a:t>
            </a:r>
            <a:endParaRPr lang="sl-SI" dirty="0"/>
          </a:p>
        </p:txBody>
      </p:sp>
      <p:sp>
        <p:nvSpPr>
          <p:cNvPr id="3" name="Označba mesta vsebine 2">
            <a:extLst>
              <a:ext uri="{FF2B5EF4-FFF2-40B4-BE49-F238E27FC236}">
                <a16:creationId xmlns:a16="http://schemas.microsoft.com/office/drawing/2014/main" id="{E1B78F92-77D4-44F3-98F9-876CA6BCA39F}"/>
              </a:ext>
            </a:extLst>
          </p:cNvPr>
          <p:cNvSpPr>
            <a:spLocks noGrp="1"/>
          </p:cNvSpPr>
          <p:nvPr>
            <p:ph idx="1"/>
          </p:nvPr>
        </p:nvSpPr>
        <p:spPr/>
        <p:txBody>
          <a:bodyPr>
            <a:normAutofit/>
          </a:bodyPr>
          <a:lstStyle/>
          <a:p>
            <a:r>
              <a:rPr lang="en-US" dirty="0"/>
              <a:t>For new marks, the </a:t>
            </a:r>
            <a:r>
              <a:rPr lang="en-US" b="1" dirty="0"/>
              <a:t>link</a:t>
            </a:r>
            <a:r>
              <a:rPr lang="en-US" dirty="0"/>
              <a:t> (to the electronically displayed mark) is essential for </a:t>
            </a:r>
            <a:r>
              <a:rPr lang="en-US" u="sng" dirty="0"/>
              <a:t>comparison</a:t>
            </a:r>
            <a:r>
              <a:rPr lang="en-US" dirty="0"/>
              <a:t>, especially when the mark cannot be displayed graphically.</a:t>
            </a:r>
            <a:endParaRPr lang="sl-SI" dirty="0"/>
          </a:p>
          <a:p>
            <a:pPr lvl="1"/>
            <a:r>
              <a:rPr lang="en-US" dirty="0"/>
              <a:t>Multimedia marks</a:t>
            </a:r>
            <a:endParaRPr lang="sl-SI" dirty="0"/>
          </a:p>
          <a:p>
            <a:pPr lvl="1"/>
            <a:r>
              <a:rPr lang="en-US" dirty="0"/>
              <a:t>Non-musical sound marks</a:t>
            </a:r>
            <a:br>
              <a:rPr lang="en-US" dirty="0"/>
            </a:br>
            <a:endParaRPr lang="sl-SI" dirty="0"/>
          </a:p>
        </p:txBody>
      </p:sp>
    </p:spTree>
    <p:extLst>
      <p:ext uri="{BB962C8B-B14F-4D97-AF65-F5344CB8AC3E}">
        <p14:creationId xmlns:p14="http://schemas.microsoft.com/office/powerpoint/2010/main" val="2905662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A CJEU</a:t>
            </a:r>
            <a:endParaRPr lang="en-US" dirty="0"/>
          </a:p>
        </p:txBody>
      </p:sp>
      <p:sp>
        <p:nvSpPr>
          <p:cNvPr id="3" name="Označba mesta vsebine 2"/>
          <p:cNvSpPr>
            <a:spLocks noGrp="1"/>
          </p:cNvSpPr>
          <p:nvPr>
            <p:ph idx="1"/>
          </p:nvPr>
        </p:nvSpPr>
        <p:spPr/>
        <p:txBody>
          <a:bodyPr>
            <a:normAutofit/>
          </a:bodyPr>
          <a:lstStyle/>
          <a:p>
            <a:r>
              <a:rPr lang="en-US" b="1" dirty="0"/>
              <a:t>Ardagh Metal Beverage Holdings</a:t>
            </a:r>
            <a:r>
              <a:rPr lang="en-US" dirty="0"/>
              <a:t> Case (2021): The EU Court of Justice considered the </a:t>
            </a:r>
            <a:r>
              <a:rPr lang="en-US" u="sng" dirty="0"/>
              <a:t>distinctive character of a sound mark</a:t>
            </a:r>
            <a:r>
              <a:rPr lang="en-US" dirty="0"/>
              <a:t> for the first time. </a:t>
            </a:r>
            <a:endParaRPr lang="sl-SI" dirty="0"/>
          </a:p>
          <a:p>
            <a:r>
              <a:rPr lang="en-US" dirty="0"/>
              <a:t>The case involved a sound representing the </a:t>
            </a:r>
            <a:r>
              <a:rPr lang="en-US" u="sng" dirty="0"/>
              <a:t>opening of a beverage can, followed by a brief silence and a fizzing sound</a:t>
            </a:r>
            <a:r>
              <a:rPr lang="en-US" dirty="0"/>
              <a:t>. </a:t>
            </a:r>
            <a:endParaRPr lang="sl-SI" dirty="0"/>
          </a:p>
          <a:p>
            <a:r>
              <a:rPr lang="en-US" dirty="0"/>
              <a:t>The Court upheld the </a:t>
            </a:r>
            <a:r>
              <a:rPr lang="en-US" u="sng" dirty="0"/>
              <a:t>EUIPO’s rejection of the trademark</a:t>
            </a:r>
            <a:r>
              <a:rPr lang="en-US" dirty="0"/>
              <a:t>, which had determined that it </a:t>
            </a:r>
            <a:r>
              <a:rPr lang="en-US" u="sng" dirty="0"/>
              <a:t>lacked distinctive character</a:t>
            </a:r>
            <a:r>
              <a:rPr lang="en-US" dirty="0"/>
              <a:t>. </a:t>
            </a:r>
            <a:endParaRPr lang="sl-SI" dirty="0"/>
          </a:p>
          <a:p>
            <a:r>
              <a:rPr lang="en-US" dirty="0"/>
              <a:t>It found that the sound is </a:t>
            </a:r>
            <a:r>
              <a:rPr lang="en-US" u="sng" dirty="0"/>
              <a:t>functional and typically associated with beverages</a:t>
            </a:r>
            <a:r>
              <a:rPr lang="en-US" dirty="0"/>
              <a:t>, and therefore cannot be perceived by consumers as an indicator of origin. </a:t>
            </a:r>
            <a:endParaRPr lang="sl-SI" dirty="0"/>
          </a:p>
          <a:p>
            <a:r>
              <a:rPr lang="en-US" dirty="0"/>
              <a:t>The decision emphasized that sound trademarks must have a public resonance to establish their commercial origin, similar to other trademarks.</a:t>
            </a:r>
          </a:p>
        </p:txBody>
      </p:sp>
    </p:spTree>
    <p:extLst>
      <p:ext uri="{BB962C8B-B14F-4D97-AF65-F5344CB8AC3E}">
        <p14:creationId xmlns:p14="http://schemas.microsoft.com/office/powerpoint/2010/main" val="1948496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en-US" b="1" dirty="0"/>
              <a:t>Criteria for non-traditional trademarks</a:t>
            </a:r>
            <a:r>
              <a:rPr lang="en-US" dirty="0"/>
              <a:t>: </a:t>
            </a:r>
            <a:endParaRPr lang="sl-SI" dirty="0"/>
          </a:p>
          <a:p>
            <a:r>
              <a:rPr lang="en-US" dirty="0"/>
              <a:t>The Court of Justice of the European Union has clarified that sound trademarks must have </a:t>
            </a:r>
            <a:r>
              <a:rPr lang="en-US" u="sng" dirty="0"/>
              <a:t>distinctive character</a:t>
            </a:r>
            <a:r>
              <a:rPr lang="en-US" dirty="0"/>
              <a:t> and meet the </a:t>
            </a:r>
            <a:r>
              <a:rPr lang="en-US" u="sng" dirty="0"/>
              <a:t>same standards as traditional trademarks</a:t>
            </a:r>
            <a:r>
              <a:rPr lang="en-US" dirty="0"/>
              <a:t>. </a:t>
            </a:r>
            <a:endParaRPr lang="sl-SI" dirty="0"/>
          </a:p>
          <a:p>
            <a:r>
              <a:rPr lang="en-US" dirty="0"/>
              <a:t>This includes a </a:t>
            </a:r>
            <a:r>
              <a:rPr lang="en-US" b="1" dirty="0"/>
              <a:t>clear</a:t>
            </a:r>
            <a:r>
              <a:rPr lang="en-US" dirty="0"/>
              <a:t>, </a:t>
            </a:r>
            <a:r>
              <a:rPr lang="en-US" b="1" dirty="0"/>
              <a:t>lasting</a:t>
            </a:r>
            <a:r>
              <a:rPr lang="en-US" dirty="0"/>
              <a:t>, and </a:t>
            </a:r>
            <a:r>
              <a:rPr lang="en-US" b="1" dirty="0"/>
              <a:t>self-contained representation</a:t>
            </a:r>
            <a:r>
              <a:rPr lang="en-US" dirty="0"/>
              <a:t>. </a:t>
            </a:r>
            <a:endParaRPr lang="sl-SI" dirty="0"/>
          </a:p>
          <a:p>
            <a:r>
              <a:rPr lang="en-US" dirty="0"/>
              <a:t>The removal of the requirement for a “graphic representation” (following the 2016 reforms) allows for the use of </a:t>
            </a:r>
            <a:r>
              <a:rPr lang="en-US" u="sng" dirty="0"/>
              <a:t>audio files</a:t>
            </a:r>
            <a:r>
              <a:rPr lang="en-US" dirty="0"/>
              <a:t> or </a:t>
            </a:r>
            <a:r>
              <a:rPr lang="en-US" u="sng" dirty="0"/>
              <a:t>other formats</a:t>
            </a:r>
            <a:r>
              <a:rPr lang="en-US" dirty="0"/>
              <a:t>, provided that they make the trademark immediately recognizable to the public.</a:t>
            </a:r>
          </a:p>
        </p:txBody>
      </p:sp>
    </p:spTree>
    <p:extLst>
      <p:ext uri="{BB962C8B-B14F-4D97-AF65-F5344CB8AC3E}">
        <p14:creationId xmlns:p14="http://schemas.microsoft.com/office/powerpoint/2010/main" val="3084583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a:solidFill>
                  <a:srgbClr val="00B050"/>
                </a:solidFill>
              </a:rPr>
              <a:t>Copyright </a:t>
            </a:r>
            <a:r>
              <a:rPr lang="sl-SI" b="1" dirty="0" err="1">
                <a:solidFill>
                  <a:srgbClr val="00B050"/>
                </a:solidFill>
              </a:rPr>
              <a:t>law</a:t>
            </a:r>
            <a:r>
              <a:rPr lang="sl-SI" b="1" dirty="0">
                <a:solidFill>
                  <a:srgbClr val="00B050"/>
                </a:solidFill>
              </a:rPr>
              <a:t> </a:t>
            </a:r>
            <a:r>
              <a:rPr lang="sl-SI" b="1" dirty="0" err="1">
                <a:solidFill>
                  <a:srgbClr val="00B050"/>
                </a:solidFill>
              </a:rPr>
              <a:t>and</a:t>
            </a:r>
            <a:r>
              <a:rPr lang="sl-SI" b="1" dirty="0">
                <a:solidFill>
                  <a:srgbClr val="00B050"/>
                </a:solidFill>
              </a:rPr>
              <a:t> </a:t>
            </a:r>
            <a:r>
              <a:rPr lang="sl-SI" b="1" dirty="0" err="1">
                <a:solidFill>
                  <a:srgbClr val="00B050"/>
                </a:solidFill>
              </a:rPr>
              <a:t>music</a:t>
            </a:r>
            <a:endParaRPr lang="en-US" b="1" dirty="0">
              <a:solidFill>
                <a:srgbClr val="00B050"/>
              </a:solidFill>
            </a:endParaRPr>
          </a:p>
        </p:txBody>
      </p:sp>
      <p:sp>
        <p:nvSpPr>
          <p:cNvPr id="3" name="Označba mesta vsebine 2"/>
          <p:cNvSpPr>
            <a:spLocks noGrp="1"/>
          </p:cNvSpPr>
          <p:nvPr>
            <p:ph idx="1"/>
          </p:nvPr>
        </p:nvSpPr>
        <p:spPr/>
        <p:txBody>
          <a:bodyPr>
            <a:normAutofit/>
          </a:bodyPr>
          <a:lstStyle/>
          <a:p>
            <a:r>
              <a:rPr lang="en-US" b="1" dirty="0"/>
              <a:t>Led Zeppelin and "Stairway to Heaven"</a:t>
            </a:r>
            <a:r>
              <a:rPr lang="en-US" dirty="0"/>
              <a:t> </a:t>
            </a:r>
            <a:endParaRPr lang="sl-SI" dirty="0"/>
          </a:p>
          <a:p>
            <a:r>
              <a:rPr lang="en-US" dirty="0"/>
              <a:t>The copyright dispute concerned an alleged copyright infringement due to similarities between the opening guitar riff of their legendary song "Stairway to Heaven" (1971) and the song "Taurus" (1968) by the band Spirit.</a:t>
            </a:r>
            <a:endParaRPr lang="sl-SI" dirty="0"/>
          </a:p>
          <a:p>
            <a:r>
              <a:rPr lang="en-US" b="1" dirty="0"/>
              <a:t>Background of the Case</a:t>
            </a:r>
            <a:endParaRPr lang="sl-SI" b="1" dirty="0"/>
          </a:p>
          <a:p>
            <a:r>
              <a:rPr lang="en-US" dirty="0"/>
              <a:t>The song "Taurus" was written by the band Spirit, whose guitarist was Randy Wolfe (also known as Randy California). Spirit and Led Zeppelin shared the stage at several concerts in the late 1960s. Randy’s representative claimed that the opening chord progression of “Stairway to Heaven” was very similar to the instrumental section of “Taurus,” which allegedly meant that Led Zeppelin had copied part of Spirit’s song without permission or acknowledgment.</a:t>
            </a:r>
          </a:p>
        </p:txBody>
      </p:sp>
    </p:spTree>
    <p:extLst>
      <p:ext uri="{BB962C8B-B14F-4D97-AF65-F5344CB8AC3E}">
        <p14:creationId xmlns:p14="http://schemas.microsoft.com/office/powerpoint/2010/main" val="2335989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en-US" b="1" dirty="0"/>
              <a:t>The Legal Saga</a:t>
            </a:r>
            <a:endParaRPr lang="sl-SI" b="1" dirty="0"/>
          </a:p>
          <a:p>
            <a:r>
              <a:rPr lang="en-US" b="1" dirty="0"/>
              <a:t>The Lawsuit:</a:t>
            </a:r>
            <a:r>
              <a:rPr lang="en-US" dirty="0"/>
              <a:t> In 2014, Randy Wolfe’s attorney filed a lawsuit against Led Zeppelin, specifically against Jimmy Page and Robert Plant, the song’s primary songwriters. The representative claimed that Page heard the song "Taurus" during joint concerts and then used its central musical motif when writing "Stairway to Heaven.</a:t>
            </a:r>
            <a:r>
              <a:rPr lang="sl-SI" dirty="0"/>
              <a:t>“</a:t>
            </a:r>
          </a:p>
          <a:p>
            <a:r>
              <a:rPr lang="en-US" b="1" dirty="0"/>
              <a:t>First ruling (2016)</a:t>
            </a:r>
            <a:r>
              <a:rPr lang="en-US" dirty="0"/>
              <a:t>: A Los Angeles court ruled in favor of Led Zeppelin. The judges found that while there were some similarities, the central chord progression (C–Am–F–G) was not sufficiently original to be protected by copyright. Such a progression is commonly used in music and is not specific to the song "Taurus."</a:t>
            </a:r>
          </a:p>
        </p:txBody>
      </p:sp>
    </p:spTree>
    <p:extLst>
      <p:ext uri="{BB962C8B-B14F-4D97-AF65-F5344CB8AC3E}">
        <p14:creationId xmlns:p14="http://schemas.microsoft.com/office/powerpoint/2010/main" val="3379999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en-US" dirty="0"/>
              <a:t>Audi</a:t>
            </a:r>
            <a:r>
              <a:rPr lang="sl-SI" dirty="0" err="1"/>
              <a:t>tory</a:t>
            </a:r>
            <a:r>
              <a:rPr lang="sl-SI" dirty="0"/>
              <a:t> </a:t>
            </a:r>
            <a:r>
              <a:rPr lang="sl-SI" dirty="0" err="1"/>
              <a:t>Argumentation</a:t>
            </a:r>
            <a:r>
              <a:rPr lang="sl-SI" dirty="0"/>
              <a:t> </a:t>
            </a:r>
            <a:r>
              <a:rPr lang="sl-SI" dirty="0" err="1"/>
              <a:t>and</a:t>
            </a:r>
            <a:r>
              <a:rPr lang="sl-SI" dirty="0"/>
              <a:t> </a:t>
            </a:r>
            <a:r>
              <a:rPr lang="en-US" dirty="0"/>
              <a:t>Intellectual Property Rights</a:t>
            </a:r>
            <a:br>
              <a:rPr lang="sl-SI" dirty="0"/>
            </a:br>
            <a:br>
              <a:rPr lang="sl-SI" dirty="0"/>
            </a:br>
            <a:br>
              <a:rPr lang="sl-SI" dirty="0"/>
            </a:br>
            <a:endParaRPr lang="en-US" dirty="0"/>
          </a:p>
        </p:txBody>
      </p:sp>
      <p:sp>
        <p:nvSpPr>
          <p:cNvPr id="3" name="Označba mesta vsebine 2"/>
          <p:cNvSpPr>
            <a:spLocks noGrp="1"/>
          </p:cNvSpPr>
          <p:nvPr>
            <p:ph idx="1"/>
          </p:nvPr>
        </p:nvSpPr>
        <p:spPr/>
        <p:txBody>
          <a:bodyPr/>
          <a:lstStyle/>
          <a:p>
            <a:r>
              <a:rPr lang="en-US" noProof="0" dirty="0">
                <a:solidFill>
                  <a:srgbClr val="00B050"/>
                </a:solidFill>
              </a:rPr>
              <a:t>Evidence law</a:t>
            </a:r>
          </a:p>
          <a:p>
            <a:pPr lvl="1"/>
            <a:r>
              <a:rPr lang="en-US" noProof="0" dirty="0"/>
              <a:t>E.g.</a:t>
            </a:r>
            <a:r>
              <a:rPr lang="sl-SI" noProof="0" dirty="0"/>
              <a:t>,</a:t>
            </a:r>
            <a:r>
              <a:rPr lang="en-US" noProof="0" dirty="0"/>
              <a:t> circumstantial evidence: a witness heard an argument at the critical time</a:t>
            </a:r>
          </a:p>
          <a:p>
            <a:pPr lvl="1"/>
            <a:r>
              <a:rPr lang="en-US" noProof="0" dirty="0"/>
              <a:t>Excessive noise </a:t>
            </a:r>
          </a:p>
          <a:p>
            <a:r>
              <a:rPr lang="sl-SI" dirty="0">
                <a:solidFill>
                  <a:srgbClr val="00B050"/>
                </a:solidFill>
              </a:rPr>
              <a:t>IP </a:t>
            </a:r>
            <a:r>
              <a:rPr lang="sl-SI" dirty="0" err="1">
                <a:solidFill>
                  <a:srgbClr val="00B050"/>
                </a:solidFill>
              </a:rPr>
              <a:t>Law</a:t>
            </a:r>
            <a:endParaRPr lang="sl-SI" dirty="0">
              <a:solidFill>
                <a:srgbClr val="00B050"/>
              </a:solidFill>
            </a:endParaRPr>
          </a:p>
          <a:p>
            <a:pPr lvl="1"/>
            <a:r>
              <a:rPr lang="sl-SI" dirty="0">
                <a:solidFill>
                  <a:srgbClr val="FF0000"/>
                </a:solidFill>
              </a:rPr>
              <a:t>Copyright </a:t>
            </a:r>
            <a:r>
              <a:rPr lang="sl-SI" dirty="0" err="1">
                <a:solidFill>
                  <a:srgbClr val="FF0000"/>
                </a:solidFill>
              </a:rPr>
              <a:t>law</a:t>
            </a:r>
            <a:endParaRPr lang="sl-SI" dirty="0">
              <a:solidFill>
                <a:srgbClr val="FF0000"/>
              </a:solidFill>
            </a:endParaRPr>
          </a:p>
          <a:p>
            <a:pPr lvl="2"/>
            <a:r>
              <a:rPr lang="sl-SI" dirty="0" err="1"/>
              <a:t>Music</a:t>
            </a:r>
            <a:r>
              <a:rPr lang="sl-SI" dirty="0"/>
              <a:t> + video</a:t>
            </a:r>
          </a:p>
          <a:p>
            <a:pPr lvl="1"/>
            <a:r>
              <a:rPr lang="sl-SI" dirty="0" err="1">
                <a:solidFill>
                  <a:srgbClr val="FF0000"/>
                </a:solidFill>
              </a:rPr>
              <a:t>Trademark</a:t>
            </a:r>
            <a:r>
              <a:rPr lang="sl-SI" dirty="0">
                <a:solidFill>
                  <a:srgbClr val="FF0000"/>
                </a:solidFill>
              </a:rPr>
              <a:t> </a:t>
            </a:r>
            <a:r>
              <a:rPr lang="sl-SI" dirty="0" err="1">
                <a:solidFill>
                  <a:srgbClr val="FF0000"/>
                </a:solidFill>
              </a:rPr>
              <a:t>law</a:t>
            </a:r>
            <a:endParaRPr lang="sl-SI" dirty="0">
              <a:solidFill>
                <a:srgbClr val="FF0000"/>
              </a:solidFill>
            </a:endParaRPr>
          </a:p>
          <a:p>
            <a:pPr lvl="2"/>
            <a:r>
              <a:rPr lang="sl-SI" dirty="0" err="1"/>
              <a:t>Traditional</a:t>
            </a:r>
            <a:r>
              <a:rPr lang="sl-SI" dirty="0"/>
              <a:t> one – </a:t>
            </a:r>
            <a:r>
              <a:rPr lang="sl-SI" dirty="0" err="1"/>
              <a:t>sound</a:t>
            </a:r>
            <a:r>
              <a:rPr lang="sl-SI" dirty="0"/>
              <a:t> mark (</a:t>
            </a:r>
            <a:r>
              <a:rPr lang="sl-SI" dirty="0" err="1"/>
              <a:t>music</a:t>
            </a:r>
            <a:r>
              <a:rPr lang="sl-SI" dirty="0"/>
              <a:t> - </a:t>
            </a:r>
            <a:r>
              <a:rPr lang="sl-SI" dirty="0" err="1"/>
              <a:t>notation</a:t>
            </a:r>
            <a:r>
              <a:rPr lang="sl-SI" dirty="0"/>
              <a:t>)</a:t>
            </a:r>
          </a:p>
          <a:p>
            <a:pPr lvl="2"/>
            <a:r>
              <a:rPr lang="sl-SI" dirty="0"/>
              <a:t>Non-</a:t>
            </a:r>
            <a:r>
              <a:rPr lang="sl-SI" dirty="0" err="1"/>
              <a:t>traditional</a:t>
            </a:r>
            <a:r>
              <a:rPr lang="sl-SI" dirty="0"/>
              <a:t> one: </a:t>
            </a:r>
            <a:r>
              <a:rPr lang="sl-SI" dirty="0" err="1"/>
              <a:t>sound</a:t>
            </a:r>
            <a:r>
              <a:rPr lang="sl-SI" dirty="0"/>
              <a:t> mark (</a:t>
            </a:r>
            <a:r>
              <a:rPr lang="sl-SI" dirty="0" err="1"/>
              <a:t>other</a:t>
            </a:r>
            <a:r>
              <a:rPr lang="sl-SI" dirty="0"/>
              <a:t> </a:t>
            </a:r>
            <a:r>
              <a:rPr lang="sl-SI" dirty="0" err="1"/>
              <a:t>sounds</a:t>
            </a:r>
            <a:r>
              <a:rPr lang="sl-SI" dirty="0"/>
              <a:t> - </a:t>
            </a:r>
            <a:r>
              <a:rPr lang="sl-SI" dirty="0" err="1"/>
              <a:t>apart</a:t>
            </a:r>
            <a:r>
              <a:rPr lang="sl-SI" dirty="0"/>
              <a:t> </a:t>
            </a:r>
            <a:r>
              <a:rPr lang="sl-SI" dirty="0" err="1"/>
              <a:t>from</a:t>
            </a:r>
            <a:r>
              <a:rPr lang="sl-SI" dirty="0"/>
              <a:t> </a:t>
            </a:r>
            <a:r>
              <a:rPr lang="sl-SI" dirty="0" err="1"/>
              <a:t>music</a:t>
            </a:r>
            <a:r>
              <a:rPr lang="sl-SI" dirty="0"/>
              <a:t>)</a:t>
            </a:r>
          </a:p>
          <a:p>
            <a:pPr lvl="1"/>
            <a:endParaRPr lang="sl-SI" dirty="0"/>
          </a:p>
          <a:p>
            <a:endParaRPr lang="en-US" dirty="0"/>
          </a:p>
        </p:txBody>
      </p:sp>
    </p:spTree>
    <p:extLst>
      <p:ext uri="{BB962C8B-B14F-4D97-AF65-F5344CB8AC3E}">
        <p14:creationId xmlns:p14="http://schemas.microsoft.com/office/powerpoint/2010/main" val="1787525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en-US" b="1" dirty="0"/>
              <a:t>Appeal (2018)</a:t>
            </a:r>
            <a:r>
              <a:rPr lang="en-US" dirty="0"/>
              <a:t>: The case was reheard in a higher court due to issues related to the jury instructions in the first trial. However, the court ruled in favor of Led Zeppelin at this stage as well. The key finding was that there was no evidence that Page and Plant had consciously or unconsciously copied the song “Taurus.”</a:t>
            </a:r>
            <a:endParaRPr lang="sl-SI" dirty="0"/>
          </a:p>
          <a:p>
            <a:r>
              <a:rPr lang="en-US" b="1" dirty="0"/>
              <a:t>Final Decision (2020)</a:t>
            </a:r>
            <a:r>
              <a:rPr lang="en-US" dirty="0"/>
              <a:t>: The U.S. Court of Appeals affirmed the previous ruling, definitively concluding the case in Led Zeppelin’s favor. The court also explicitly stated that copyright law does not protect </a:t>
            </a:r>
            <a:r>
              <a:rPr lang="en-US" u="sng" dirty="0"/>
              <a:t>general musical elements</a:t>
            </a:r>
            <a:r>
              <a:rPr lang="en-US" dirty="0"/>
              <a:t>, such as chords or scale progressions, that are too generic.</a:t>
            </a:r>
          </a:p>
        </p:txBody>
      </p:sp>
    </p:spTree>
    <p:extLst>
      <p:ext uri="{BB962C8B-B14F-4D97-AF65-F5344CB8AC3E}">
        <p14:creationId xmlns:p14="http://schemas.microsoft.com/office/powerpoint/2010/main" val="883428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en-US" b="1" dirty="0"/>
              <a:t>Key Findings</a:t>
            </a:r>
            <a:endParaRPr lang="sl-SI" b="1" dirty="0"/>
          </a:p>
          <a:p>
            <a:r>
              <a:rPr lang="en-US" dirty="0"/>
              <a:t>The opening chord progression in "Stairway to Heaven" and "Taurus" is </a:t>
            </a:r>
            <a:r>
              <a:rPr lang="en-US" b="1" u="sng" dirty="0"/>
              <a:t>too generic</a:t>
            </a:r>
            <a:r>
              <a:rPr lang="en-US" u="sng" dirty="0"/>
              <a:t> and can also be found in other songs</a:t>
            </a:r>
            <a:r>
              <a:rPr lang="en-US" dirty="0"/>
              <a:t>, which means it is not protected by copyright.</a:t>
            </a:r>
            <a:endParaRPr lang="sl-SI" dirty="0"/>
          </a:p>
          <a:p>
            <a:r>
              <a:rPr lang="en-US" dirty="0"/>
              <a:t>Jimmy Page claimed he was unaware of the song "Taurus" until the lawsuit began, although he admitted to having Spirit’s album in his collection.</a:t>
            </a:r>
            <a:endParaRPr lang="sl-SI" dirty="0"/>
          </a:p>
          <a:p>
            <a:r>
              <a:rPr lang="en-US" dirty="0"/>
              <a:t>The case set an important </a:t>
            </a:r>
            <a:r>
              <a:rPr lang="en-US" u="sng" dirty="0"/>
              <a:t>precedent</a:t>
            </a:r>
            <a:r>
              <a:rPr lang="en-US" dirty="0"/>
              <a:t> in the music industry regarding what is protected by copyright and how musical similarities are assessed in court.</a:t>
            </a:r>
          </a:p>
        </p:txBody>
      </p:sp>
    </p:spTree>
    <p:extLst>
      <p:ext uri="{BB962C8B-B14F-4D97-AF65-F5344CB8AC3E}">
        <p14:creationId xmlns:p14="http://schemas.microsoft.com/office/powerpoint/2010/main" val="1883366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en-US" b="1" dirty="0"/>
              <a:t>Significance of the Case</a:t>
            </a:r>
            <a:endParaRPr lang="sl-SI" b="1" dirty="0"/>
          </a:p>
          <a:p>
            <a:r>
              <a:rPr lang="en-US" dirty="0"/>
              <a:t>The Led Zeppelin v. Spirit case made waves in the music industry, as it shed light on the </a:t>
            </a:r>
            <a:r>
              <a:rPr lang="en-US" u="sng" dirty="0"/>
              <a:t>boundaries of copyright in music</a:t>
            </a:r>
            <a:r>
              <a:rPr lang="en-US" dirty="0"/>
              <a:t>. </a:t>
            </a:r>
            <a:endParaRPr lang="sl-SI" dirty="0"/>
          </a:p>
          <a:p>
            <a:r>
              <a:rPr lang="en-US" dirty="0"/>
              <a:t>On the one hand, it protects musicians’ creative freedom; on the other, it highlighted </a:t>
            </a:r>
            <a:r>
              <a:rPr lang="en-US" u="sng" dirty="0"/>
              <a:t>how difficult it is to prove copyright infringement</a:t>
            </a:r>
            <a:r>
              <a:rPr lang="en-US" dirty="0"/>
              <a:t> when it comes to </a:t>
            </a:r>
            <a:r>
              <a:rPr lang="en-US" u="sng" dirty="0"/>
              <a:t>basic musical elements</a:t>
            </a:r>
            <a:r>
              <a:rPr lang="en-US" dirty="0"/>
              <a:t> that are part of a broader musical tradition.</a:t>
            </a:r>
          </a:p>
        </p:txBody>
      </p:sp>
    </p:spTree>
    <p:extLst>
      <p:ext uri="{BB962C8B-B14F-4D97-AF65-F5344CB8AC3E}">
        <p14:creationId xmlns:p14="http://schemas.microsoft.com/office/powerpoint/2010/main" val="7457535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a:bodyPr>
          <a:lstStyle/>
          <a:p>
            <a:r>
              <a:rPr lang="en-US" dirty="0"/>
              <a:t>During the main hearing, the lawyers used musical performances to present their arguments. A particularly interesting moment occurred during the 2016 trial when </a:t>
            </a:r>
            <a:r>
              <a:rPr lang="en-US" u="sng" dirty="0"/>
              <a:t>recordings and performances of both songs</a:t>
            </a:r>
            <a:r>
              <a:rPr lang="en-US" dirty="0"/>
              <a:t>—“Stairway to Heaven” and “Taurus”—</a:t>
            </a:r>
            <a:r>
              <a:rPr lang="en-US" b="1" dirty="0"/>
              <a:t>were played before the judges</a:t>
            </a:r>
            <a:r>
              <a:rPr lang="en-US" dirty="0"/>
              <a:t>.</a:t>
            </a:r>
            <a:endParaRPr lang="sl-SI" dirty="0"/>
          </a:p>
          <a:p>
            <a:r>
              <a:rPr lang="en-US" dirty="0"/>
              <a:t>The plaintiffs’ lawyers sought to demonstrate the similarity between the opening melody of Led Zeppelin’s song and the instrumental section of Spirit’s “Taurus.” To do so, they used the following in court:</a:t>
            </a:r>
            <a:endParaRPr lang="sl-SI" dirty="0"/>
          </a:p>
          <a:p>
            <a:pPr lvl="1"/>
            <a:r>
              <a:rPr lang="en-US" b="1" dirty="0"/>
              <a:t>Live guitar performances</a:t>
            </a:r>
            <a:r>
              <a:rPr lang="en-US" dirty="0"/>
              <a:t> to highlight potential </a:t>
            </a:r>
            <a:r>
              <a:rPr lang="en-US" u="sng" dirty="0"/>
              <a:t>musical overlap</a:t>
            </a:r>
            <a:r>
              <a:rPr lang="en-US" dirty="0"/>
              <a:t>.</a:t>
            </a:r>
            <a:endParaRPr lang="sl-SI" dirty="0"/>
          </a:p>
          <a:p>
            <a:pPr lvl="1"/>
            <a:r>
              <a:rPr lang="en-US" b="1" dirty="0"/>
              <a:t>Musical transcriptions</a:t>
            </a:r>
            <a:r>
              <a:rPr lang="en-US" dirty="0"/>
              <a:t> that </a:t>
            </a:r>
            <a:r>
              <a:rPr lang="en-US" u="sng" dirty="0"/>
              <a:t>visually depicted</a:t>
            </a:r>
            <a:r>
              <a:rPr lang="en-US" dirty="0"/>
              <a:t> chord progressions and melodies.</a:t>
            </a:r>
            <a:endParaRPr lang="sl-SI" dirty="0"/>
          </a:p>
          <a:p>
            <a:pPr lvl="1"/>
            <a:r>
              <a:rPr lang="en-US" b="1" dirty="0"/>
              <a:t>Recordings of both songs</a:t>
            </a:r>
            <a:r>
              <a:rPr lang="en-US" dirty="0"/>
              <a:t>, which were played for the judges.</a:t>
            </a:r>
          </a:p>
        </p:txBody>
      </p:sp>
    </p:spTree>
    <p:extLst>
      <p:ext uri="{BB962C8B-B14F-4D97-AF65-F5344CB8AC3E}">
        <p14:creationId xmlns:p14="http://schemas.microsoft.com/office/powerpoint/2010/main" val="3098519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a:bodyPr>
          <a:lstStyle/>
          <a:p>
            <a:endParaRPr lang="sl-SI" dirty="0"/>
          </a:p>
          <a:p>
            <a:r>
              <a:rPr lang="en-US" dirty="0"/>
              <a:t>The judges and jury thus had the opportunity to </a:t>
            </a:r>
            <a:r>
              <a:rPr lang="en-US" u="sng" dirty="0"/>
              <a:t>directly compare the melodies</a:t>
            </a:r>
            <a:r>
              <a:rPr lang="en-US" dirty="0"/>
              <a:t>. </a:t>
            </a:r>
            <a:endParaRPr lang="sl-SI" dirty="0"/>
          </a:p>
          <a:p>
            <a:r>
              <a:rPr lang="en-US" dirty="0"/>
              <a:t>However, the court found that the </a:t>
            </a:r>
            <a:r>
              <a:rPr lang="en-US" u="sng" dirty="0"/>
              <a:t>similarity was not sufficiently pronounced</a:t>
            </a:r>
            <a:r>
              <a:rPr lang="en-US" dirty="0"/>
              <a:t> to constitute a copyright infringement. </a:t>
            </a:r>
            <a:endParaRPr lang="sl-SI" dirty="0"/>
          </a:p>
          <a:p>
            <a:r>
              <a:rPr lang="en-US" dirty="0"/>
              <a:t>The key reason was that the </a:t>
            </a:r>
            <a:r>
              <a:rPr lang="en-US" u="sng" dirty="0"/>
              <a:t>musical motif (chord progression and scale movement) was </a:t>
            </a:r>
            <a:r>
              <a:rPr lang="en-US" b="1" u="sng" dirty="0"/>
              <a:t>too generic</a:t>
            </a:r>
            <a:r>
              <a:rPr lang="en-US" dirty="0"/>
              <a:t> and not exclusively associated with the song "Taurus."</a:t>
            </a:r>
          </a:p>
        </p:txBody>
      </p:sp>
    </p:spTree>
    <p:extLst>
      <p:ext uri="{BB962C8B-B14F-4D97-AF65-F5344CB8AC3E}">
        <p14:creationId xmlns:p14="http://schemas.microsoft.com/office/powerpoint/2010/main" val="6185841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Copyright </a:t>
            </a:r>
            <a:r>
              <a:rPr lang="sl-SI" dirty="0" err="1"/>
              <a:t>protection</a:t>
            </a:r>
            <a:endParaRPr lang="en-US" dirty="0"/>
          </a:p>
        </p:txBody>
      </p:sp>
      <p:sp>
        <p:nvSpPr>
          <p:cNvPr id="3" name="Označba mesta vsebine 2"/>
          <p:cNvSpPr>
            <a:spLocks noGrp="1"/>
          </p:cNvSpPr>
          <p:nvPr>
            <p:ph idx="1"/>
          </p:nvPr>
        </p:nvSpPr>
        <p:spPr/>
        <p:txBody>
          <a:bodyPr>
            <a:normAutofit fontScale="92500" lnSpcReduction="20000"/>
          </a:bodyPr>
          <a:lstStyle/>
          <a:p>
            <a:r>
              <a:rPr lang="en-US" b="1" dirty="0"/>
              <a:t>Protected</a:t>
            </a:r>
            <a:endParaRPr lang="sl-SI" b="1" dirty="0"/>
          </a:p>
          <a:p>
            <a:pPr lvl="1"/>
            <a:r>
              <a:rPr lang="en-US" u="sng" dirty="0"/>
              <a:t>Original melody</a:t>
            </a:r>
            <a:r>
              <a:rPr lang="en-US" dirty="0"/>
              <a:t> or </a:t>
            </a:r>
            <a:r>
              <a:rPr lang="en-US" u="sng" dirty="0"/>
              <a:t>distinctive chord progression</a:t>
            </a:r>
            <a:endParaRPr lang="sl-SI" u="sng" dirty="0"/>
          </a:p>
          <a:p>
            <a:r>
              <a:rPr lang="en-US" b="1" dirty="0"/>
              <a:t>Unprotected</a:t>
            </a:r>
            <a:endParaRPr lang="sl-SI" b="1" dirty="0"/>
          </a:p>
          <a:p>
            <a:pPr lvl="1"/>
            <a:r>
              <a:rPr lang="en-US" u="sng" dirty="0"/>
              <a:t>Common/frequent chord progression</a:t>
            </a:r>
            <a:r>
              <a:rPr lang="en-US" dirty="0"/>
              <a:t> (e.g., I-IV-V-I) or </a:t>
            </a:r>
            <a:r>
              <a:rPr lang="en-US" u="sng" dirty="0"/>
              <a:t>generic rhythm</a:t>
            </a:r>
            <a:r>
              <a:rPr lang="en-US" dirty="0"/>
              <a:t> found in many songs</a:t>
            </a:r>
            <a:endParaRPr lang="sl-SI" dirty="0"/>
          </a:p>
          <a:p>
            <a:endParaRPr lang="sl-SI" dirty="0"/>
          </a:p>
          <a:p>
            <a:r>
              <a:rPr lang="en-US" b="1" dirty="0"/>
              <a:t>External test</a:t>
            </a:r>
            <a:endParaRPr lang="sl-SI" b="1" dirty="0"/>
          </a:p>
          <a:p>
            <a:pPr lvl="1"/>
            <a:r>
              <a:rPr lang="en-US" u="sng" dirty="0"/>
              <a:t>Objective</a:t>
            </a:r>
            <a:r>
              <a:rPr lang="en-US" dirty="0"/>
              <a:t> comparison: structural, technical, and objective elements of music, such as melody, chords, harmony, rhythm, and arrangement</a:t>
            </a:r>
            <a:endParaRPr lang="sl-SI" dirty="0"/>
          </a:p>
          <a:p>
            <a:pPr lvl="1"/>
            <a:r>
              <a:rPr lang="en-US" dirty="0"/>
              <a:t>Experts: musicologists + sheet music, audio recordings, and computer programs</a:t>
            </a:r>
            <a:endParaRPr lang="sl-SI" dirty="0"/>
          </a:p>
          <a:p>
            <a:r>
              <a:rPr lang="en-US" b="1" dirty="0"/>
              <a:t>Internal test</a:t>
            </a:r>
            <a:r>
              <a:rPr lang="en-US" dirty="0"/>
              <a:t> </a:t>
            </a:r>
            <a:endParaRPr lang="sl-SI" dirty="0"/>
          </a:p>
          <a:p>
            <a:pPr lvl="1"/>
            <a:r>
              <a:rPr lang="en-US" u="sng" dirty="0"/>
              <a:t>Subjective</a:t>
            </a:r>
            <a:r>
              <a:rPr lang="en-US" dirty="0"/>
              <a:t> comparison – the </a:t>
            </a:r>
            <a:r>
              <a:rPr lang="en-US" u="sng" dirty="0"/>
              <a:t>average listener</a:t>
            </a:r>
            <a:r>
              <a:rPr lang="en-US" dirty="0"/>
              <a:t> (and “sense of music”)</a:t>
            </a:r>
          </a:p>
        </p:txBody>
      </p:sp>
    </p:spTree>
    <p:extLst>
      <p:ext uri="{BB962C8B-B14F-4D97-AF65-F5344CB8AC3E}">
        <p14:creationId xmlns:p14="http://schemas.microsoft.com/office/powerpoint/2010/main" val="2179657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2342833" y="725710"/>
            <a:ext cx="8911687" cy="1280890"/>
          </a:xfrm>
        </p:spPr>
        <p:txBody>
          <a:bodyPr/>
          <a:lstStyle/>
          <a:p>
            <a:r>
              <a:rPr lang="sl-SI" b="1" dirty="0" err="1">
                <a:solidFill>
                  <a:srgbClr val="00B050"/>
                </a:solidFill>
              </a:rPr>
              <a:t>Trademark</a:t>
            </a:r>
            <a:r>
              <a:rPr lang="sl-SI" b="1" dirty="0">
                <a:solidFill>
                  <a:srgbClr val="00B050"/>
                </a:solidFill>
              </a:rPr>
              <a:t> </a:t>
            </a:r>
            <a:r>
              <a:rPr lang="sl-SI" b="1" dirty="0" err="1">
                <a:solidFill>
                  <a:srgbClr val="00B050"/>
                </a:solidFill>
              </a:rPr>
              <a:t>law</a:t>
            </a:r>
            <a:endParaRPr lang="en-US" b="1" dirty="0">
              <a:solidFill>
                <a:srgbClr val="00B050"/>
              </a:solidFill>
            </a:endParaRPr>
          </a:p>
        </p:txBody>
      </p:sp>
      <p:sp>
        <p:nvSpPr>
          <p:cNvPr id="3" name="Označba mesta vsebine 2"/>
          <p:cNvSpPr>
            <a:spLocks noGrp="1"/>
          </p:cNvSpPr>
          <p:nvPr>
            <p:ph idx="1"/>
          </p:nvPr>
        </p:nvSpPr>
        <p:spPr/>
        <p:txBody>
          <a:bodyPr/>
          <a:lstStyle/>
          <a:p>
            <a:r>
              <a:rPr lang="sl-SI" u="sng" dirty="0" err="1"/>
              <a:t>Sabel</a:t>
            </a:r>
            <a:r>
              <a:rPr lang="sl-SI" u="sng" dirty="0"/>
              <a:t> test</a:t>
            </a:r>
            <a:r>
              <a:rPr lang="sl-SI" dirty="0"/>
              <a:t> – </a:t>
            </a:r>
            <a:r>
              <a:rPr lang="sl-SI" b="1" dirty="0" err="1"/>
              <a:t>aural</a:t>
            </a:r>
            <a:r>
              <a:rPr lang="sl-SI" b="1" dirty="0"/>
              <a:t> </a:t>
            </a:r>
            <a:r>
              <a:rPr lang="sl-SI" b="1" dirty="0" err="1"/>
              <a:t>comparison</a:t>
            </a:r>
            <a:r>
              <a:rPr lang="sl-SI" dirty="0"/>
              <a:t>, in </a:t>
            </a:r>
            <a:r>
              <a:rPr lang="sl-SI" dirty="0" err="1"/>
              <a:t>addition</a:t>
            </a:r>
            <a:r>
              <a:rPr lang="sl-SI" dirty="0"/>
              <a:t> to </a:t>
            </a:r>
            <a:r>
              <a:rPr lang="sl-SI" dirty="0" err="1"/>
              <a:t>the</a:t>
            </a:r>
            <a:r>
              <a:rPr lang="sl-SI" dirty="0"/>
              <a:t> </a:t>
            </a:r>
            <a:r>
              <a:rPr lang="sl-SI" dirty="0" err="1"/>
              <a:t>visual</a:t>
            </a:r>
            <a:r>
              <a:rPr lang="sl-SI" dirty="0"/>
              <a:t> </a:t>
            </a:r>
            <a:r>
              <a:rPr lang="sl-SI" dirty="0" err="1"/>
              <a:t>and</a:t>
            </a:r>
            <a:r>
              <a:rPr lang="sl-SI" dirty="0"/>
              <a:t> </a:t>
            </a:r>
            <a:r>
              <a:rPr lang="sl-SI" dirty="0" err="1"/>
              <a:t>conceptual</a:t>
            </a:r>
            <a:r>
              <a:rPr lang="sl-SI" dirty="0"/>
              <a:t> </a:t>
            </a:r>
            <a:r>
              <a:rPr lang="sl-SI" dirty="0" err="1"/>
              <a:t>comparison</a:t>
            </a:r>
            <a:r>
              <a:rPr lang="sl-SI" dirty="0"/>
              <a:t>…</a:t>
            </a:r>
          </a:p>
          <a:p>
            <a:endParaRPr lang="sl-SI" dirty="0"/>
          </a:p>
          <a:p>
            <a:endParaRPr lang="sl-SI" dirty="0"/>
          </a:p>
          <a:p>
            <a:r>
              <a:rPr lang="sl-SI" dirty="0" err="1"/>
              <a:t>Example</a:t>
            </a:r>
            <a:r>
              <a:rPr lang="sl-SI" dirty="0"/>
              <a:t> </a:t>
            </a:r>
            <a:r>
              <a:rPr lang="sl-SI" dirty="0" err="1"/>
              <a:t>of</a:t>
            </a:r>
            <a:r>
              <a:rPr lang="sl-SI" dirty="0"/>
              <a:t> a </a:t>
            </a:r>
            <a:r>
              <a:rPr lang="sl-SI" dirty="0" err="1"/>
              <a:t>sound</a:t>
            </a:r>
            <a:r>
              <a:rPr lang="sl-SI" dirty="0"/>
              <a:t> mark - EUIPO</a:t>
            </a:r>
            <a:endParaRPr lang="en-US" dirty="0"/>
          </a:p>
        </p:txBody>
      </p:sp>
    </p:spTree>
    <p:extLst>
      <p:ext uri="{BB962C8B-B14F-4D97-AF65-F5344CB8AC3E}">
        <p14:creationId xmlns:p14="http://schemas.microsoft.com/office/powerpoint/2010/main" val="1660074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2E4537-F8D2-4240-9118-9B8DF9DE1581}"/>
              </a:ext>
            </a:extLst>
          </p:cNvPr>
          <p:cNvSpPr>
            <a:spLocks noGrp="1"/>
          </p:cNvSpPr>
          <p:nvPr>
            <p:ph type="title"/>
          </p:nvPr>
        </p:nvSpPr>
        <p:spPr/>
        <p:txBody>
          <a:bodyPr/>
          <a:lstStyle/>
          <a:p>
            <a:r>
              <a:rPr lang="sl-SI" dirty="0" err="1"/>
              <a:t>Types</a:t>
            </a:r>
            <a:r>
              <a:rPr lang="sl-SI" dirty="0"/>
              <a:t> </a:t>
            </a:r>
            <a:r>
              <a:rPr lang="sl-SI" dirty="0" err="1"/>
              <a:t>of</a:t>
            </a:r>
            <a:r>
              <a:rPr lang="sl-SI" dirty="0"/>
              <a:t> </a:t>
            </a:r>
            <a:r>
              <a:rPr lang="sl-SI" dirty="0" err="1"/>
              <a:t>sounds</a:t>
            </a:r>
            <a:endParaRPr lang="sl-SI" dirty="0"/>
          </a:p>
        </p:txBody>
      </p:sp>
      <p:sp>
        <p:nvSpPr>
          <p:cNvPr id="3" name="Označba mesta vsebine 2">
            <a:extLst>
              <a:ext uri="{FF2B5EF4-FFF2-40B4-BE49-F238E27FC236}">
                <a16:creationId xmlns:a16="http://schemas.microsoft.com/office/drawing/2014/main" id="{292D6C65-22AA-4535-B4A0-AE15E9BAE0B9}"/>
              </a:ext>
            </a:extLst>
          </p:cNvPr>
          <p:cNvSpPr>
            <a:spLocks noGrp="1"/>
          </p:cNvSpPr>
          <p:nvPr>
            <p:ph idx="1"/>
          </p:nvPr>
        </p:nvSpPr>
        <p:spPr/>
        <p:txBody>
          <a:bodyPr/>
          <a:lstStyle/>
          <a:p>
            <a:r>
              <a:rPr lang="en-US" dirty="0"/>
              <a:t>(i) Sounds containing a musical element;</a:t>
            </a:r>
            <a:endParaRPr lang="sl-SI" dirty="0"/>
          </a:p>
          <a:p>
            <a:r>
              <a:rPr lang="en-US" dirty="0"/>
              <a:t>(ii) Real sounds from nature (e.g., a dog barking);</a:t>
            </a:r>
            <a:endParaRPr lang="sl-SI" dirty="0"/>
          </a:p>
          <a:p>
            <a:r>
              <a:rPr lang="en-US" dirty="0"/>
              <a:t>(iii) Sung or spoken verbal elements; and</a:t>
            </a:r>
            <a:endParaRPr lang="sl-SI" dirty="0"/>
          </a:p>
          <a:p>
            <a:r>
              <a:rPr lang="en-US" dirty="0"/>
              <a:t>(iv) Other sounds.</a:t>
            </a:r>
            <a:endParaRPr lang="sl-SI" dirty="0"/>
          </a:p>
          <a:p>
            <a:endParaRPr lang="sl-SI" b="1" dirty="0"/>
          </a:p>
          <a:p>
            <a:r>
              <a:rPr lang="en-US" b="1" dirty="0"/>
              <a:t>Sound marks</a:t>
            </a:r>
            <a:r>
              <a:rPr lang="en-US" dirty="0"/>
              <a:t> may be compared to other </a:t>
            </a:r>
            <a:r>
              <a:rPr lang="en-US" b="1" dirty="0"/>
              <a:t>sound and multimedia marks</a:t>
            </a:r>
            <a:r>
              <a:rPr lang="en-US" dirty="0"/>
              <a:t>, as well as to other marks, if they contain a </a:t>
            </a:r>
            <a:r>
              <a:rPr lang="en-US" b="1" dirty="0"/>
              <a:t>verbal element</a:t>
            </a:r>
            <a:r>
              <a:rPr lang="en-US" dirty="0"/>
              <a:t>.</a:t>
            </a:r>
            <a:endParaRPr lang="sl-SI" dirty="0"/>
          </a:p>
        </p:txBody>
      </p:sp>
    </p:spTree>
    <p:extLst>
      <p:ext uri="{BB962C8B-B14F-4D97-AF65-F5344CB8AC3E}">
        <p14:creationId xmlns:p14="http://schemas.microsoft.com/office/powerpoint/2010/main" val="1206581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2FE2F22-D681-4068-B969-DC56539FE914}"/>
              </a:ext>
            </a:extLst>
          </p:cNvPr>
          <p:cNvSpPr>
            <a:spLocks noGrp="1"/>
          </p:cNvSpPr>
          <p:nvPr>
            <p:ph type="title"/>
          </p:nvPr>
        </p:nvSpPr>
        <p:spPr>
          <a:xfrm>
            <a:off x="2342832" y="530325"/>
            <a:ext cx="8911687" cy="1280890"/>
          </a:xfrm>
        </p:spPr>
        <p:txBody>
          <a:bodyPr/>
          <a:lstStyle/>
          <a:p>
            <a:r>
              <a:rPr lang="sl-SI" dirty="0" err="1"/>
              <a:t>Sound</a:t>
            </a:r>
            <a:r>
              <a:rPr lang="sl-SI" dirty="0"/>
              <a:t> </a:t>
            </a:r>
            <a:r>
              <a:rPr lang="sl-SI" dirty="0" err="1"/>
              <a:t>comparison</a:t>
            </a:r>
            <a:endParaRPr lang="sl-SI" dirty="0"/>
          </a:p>
        </p:txBody>
      </p:sp>
      <p:sp>
        <p:nvSpPr>
          <p:cNvPr id="3" name="Označba mesta vsebine 2">
            <a:extLst>
              <a:ext uri="{FF2B5EF4-FFF2-40B4-BE49-F238E27FC236}">
                <a16:creationId xmlns:a16="http://schemas.microsoft.com/office/drawing/2014/main" id="{5927DD50-5A52-48C3-99C7-4391756BB177}"/>
              </a:ext>
            </a:extLst>
          </p:cNvPr>
          <p:cNvSpPr>
            <a:spLocks noGrp="1"/>
          </p:cNvSpPr>
          <p:nvPr>
            <p:ph idx="1"/>
          </p:nvPr>
        </p:nvSpPr>
        <p:spPr/>
        <p:txBody>
          <a:bodyPr>
            <a:normAutofit/>
          </a:bodyPr>
          <a:lstStyle/>
          <a:p>
            <a:r>
              <a:rPr lang="en-US" dirty="0"/>
              <a:t>This does </a:t>
            </a:r>
            <a:r>
              <a:rPr lang="en-US" u="sng" dirty="0"/>
              <a:t>not</a:t>
            </a:r>
            <a:r>
              <a:rPr lang="en-US" dirty="0"/>
              <a:t> apply to </a:t>
            </a:r>
            <a:r>
              <a:rPr lang="en-US" u="sng" dirty="0"/>
              <a:t>figurative and similar marks</a:t>
            </a:r>
            <a:r>
              <a:rPr lang="en-US" dirty="0"/>
              <a:t> (e.g., three-dimensional, color, or positional marks).</a:t>
            </a:r>
            <a:endParaRPr lang="sl-SI" dirty="0"/>
          </a:p>
          <a:p>
            <a:endParaRPr lang="sl-SI" dirty="0"/>
          </a:p>
          <a:p>
            <a:r>
              <a:rPr lang="en-US" dirty="0"/>
              <a:t>Whether both elements can be </a:t>
            </a:r>
            <a:r>
              <a:rPr lang="en-US" b="1" dirty="0"/>
              <a:t>pronounced</a:t>
            </a:r>
            <a:r>
              <a:rPr lang="en-US" dirty="0"/>
              <a:t> (as in the case of a word mark) or whether each has a </a:t>
            </a:r>
            <a:r>
              <a:rPr lang="en-US" b="1" dirty="0"/>
              <a:t>distinct sound</a:t>
            </a:r>
            <a:r>
              <a:rPr lang="en-US" dirty="0"/>
              <a:t>.</a:t>
            </a:r>
            <a:br>
              <a:rPr lang="en-US" dirty="0"/>
            </a:br>
            <a:endParaRPr lang="sl-SI" dirty="0"/>
          </a:p>
        </p:txBody>
      </p:sp>
    </p:spTree>
    <p:extLst>
      <p:ext uri="{BB962C8B-B14F-4D97-AF65-F5344CB8AC3E}">
        <p14:creationId xmlns:p14="http://schemas.microsoft.com/office/powerpoint/2010/main" val="240156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406F94A-7723-49BD-9C03-E95EAB3D0FE7}"/>
              </a:ext>
            </a:extLst>
          </p:cNvPr>
          <p:cNvSpPr>
            <a:spLocks noGrp="1"/>
          </p:cNvSpPr>
          <p:nvPr>
            <p:ph type="title"/>
          </p:nvPr>
        </p:nvSpPr>
        <p:spPr/>
        <p:txBody>
          <a:bodyPr/>
          <a:lstStyle/>
          <a:p>
            <a:r>
              <a:rPr lang="en-US" dirty="0"/>
              <a:t>A </a:t>
            </a:r>
            <a:r>
              <a:rPr lang="en-US" b="1" dirty="0"/>
              <a:t>"phonetic" comparison </a:t>
            </a:r>
            <a:r>
              <a:rPr lang="en-US" dirty="0"/>
              <a:t>as well</a:t>
            </a:r>
            <a:endParaRPr lang="sl-SI" dirty="0"/>
          </a:p>
        </p:txBody>
      </p:sp>
      <p:sp>
        <p:nvSpPr>
          <p:cNvPr id="3" name="Označba mesta vsebine 2">
            <a:extLst>
              <a:ext uri="{FF2B5EF4-FFF2-40B4-BE49-F238E27FC236}">
                <a16:creationId xmlns:a16="http://schemas.microsoft.com/office/drawing/2014/main" id="{BF775E99-5E69-4FF5-B334-94A8B559D64E}"/>
              </a:ext>
            </a:extLst>
          </p:cNvPr>
          <p:cNvSpPr>
            <a:spLocks noGrp="1"/>
          </p:cNvSpPr>
          <p:nvPr>
            <p:ph idx="1"/>
          </p:nvPr>
        </p:nvSpPr>
        <p:spPr/>
        <p:txBody>
          <a:bodyPr>
            <a:normAutofit lnSpcReduction="10000"/>
          </a:bodyPr>
          <a:lstStyle/>
          <a:p>
            <a:r>
              <a:rPr lang="en-US" dirty="0"/>
              <a:t>Gr. </a:t>
            </a:r>
            <a:r>
              <a:rPr lang="en-US" i="1" dirty="0" err="1"/>
              <a:t>phonetikos</a:t>
            </a:r>
            <a:r>
              <a:rPr lang="en-US" i="1" dirty="0"/>
              <a:t> – </a:t>
            </a:r>
            <a:r>
              <a:rPr lang="en-US" i="1" dirty="0" err="1"/>
              <a:t>phonein</a:t>
            </a:r>
            <a:r>
              <a:rPr lang="en-US" i="1" dirty="0"/>
              <a:t> </a:t>
            </a:r>
            <a:r>
              <a:rPr lang="en-US" dirty="0"/>
              <a:t>– to sound, phonetics</a:t>
            </a:r>
            <a:endParaRPr lang="sl-SI" dirty="0"/>
          </a:p>
          <a:p>
            <a:endParaRPr lang="sl-SI" dirty="0"/>
          </a:p>
          <a:p>
            <a:r>
              <a:rPr lang="sl-SI" b="1" u="sng" dirty="0"/>
              <a:t>1. WORD MARKS</a:t>
            </a:r>
          </a:p>
          <a:p>
            <a:endParaRPr lang="sl-SI" b="1" dirty="0"/>
          </a:p>
          <a:p>
            <a:r>
              <a:rPr lang="en-US" dirty="0"/>
              <a:t>Only those that </a:t>
            </a:r>
            <a:r>
              <a:rPr lang="en-US" u="sng" dirty="0"/>
              <a:t>contain phonetically comparable elements</a:t>
            </a:r>
            <a:r>
              <a:rPr lang="en-US" dirty="0"/>
              <a:t> can be compared.</a:t>
            </a:r>
            <a:endParaRPr lang="sl-SI" dirty="0"/>
          </a:p>
          <a:p>
            <a:r>
              <a:rPr lang="en-US" dirty="0"/>
              <a:t>The comparison is often similar to a visual comparison, in which we observe </a:t>
            </a:r>
            <a:r>
              <a:rPr lang="en-US" u="sng" dirty="0"/>
              <a:t>common beginnings of characters</a:t>
            </a:r>
            <a:r>
              <a:rPr lang="en-US" dirty="0"/>
              <a:t>, their </a:t>
            </a:r>
            <a:r>
              <a:rPr lang="en-US" u="sng" dirty="0"/>
              <a:t>common endings</a:t>
            </a:r>
            <a:r>
              <a:rPr lang="en-US" dirty="0"/>
              <a:t>, </a:t>
            </a:r>
            <a:r>
              <a:rPr lang="en-US" u="sng" dirty="0"/>
              <a:t>middle elements</a:t>
            </a:r>
            <a:r>
              <a:rPr lang="en-US" dirty="0"/>
              <a:t>, words that are </a:t>
            </a:r>
            <a:r>
              <a:rPr lang="en-US" u="sng" dirty="0"/>
              <a:t>“swallowed” in pronunciation</a:t>
            </a:r>
            <a:r>
              <a:rPr lang="en-US" dirty="0"/>
              <a:t>, the </a:t>
            </a:r>
            <a:r>
              <a:rPr lang="en-US" u="sng" dirty="0"/>
              <a:t>same number of vowels</a:t>
            </a:r>
            <a:r>
              <a:rPr lang="en-US" dirty="0"/>
              <a:t>, the effect of descriptive elements, the application of phonetic principles, as well as whether they are </a:t>
            </a:r>
            <a:r>
              <a:rPr lang="en-US" u="sng" dirty="0"/>
              <a:t>foreign words</a:t>
            </a:r>
            <a:r>
              <a:rPr lang="sl-SI" dirty="0"/>
              <a:t>,</a:t>
            </a:r>
            <a:r>
              <a:rPr lang="en-US" dirty="0"/>
              <a:t> and </a:t>
            </a:r>
            <a:r>
              <a:rPr lang="en-US" u="sng" dirty="0"/>
              <a:t>abbreviations</a:t>
            </a:r>
            <a:r>
              <a:rPr lang="en-US" dirty="0"/>
              <a:t>.</a:t>
            </a:r>
            <a:br>
              <a:rPr lang="en-US" dirty="0"/>
            </a:br>
            <a:endParaRPr lang="sl-SI" dirty="0"/>
          </a:p>
        </p:txBody>
      </p:sp>
    </p:spTree>
    <p:extLst>
      <p:ext uri="{BB962C8B-B14F-4D97-AF65-F5344CB8AC3E}">
        <p14:creationId xmlns:p14="http://schemas.microsoft.com/office/powerpoint/2010/main" val="1762004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lnSpcReduction="10000"/>
          </a:bodyPr>
          <a:lstStyle/>
          <a:p>
            <a:r>
              <a:rPr lang="en-US" dirty="0"/>
              <a:t>Take into account </a:t>
            </a:r>
            <a:r>
              <a:rPr lang="en-US" u="sng" dirty="0"/>
              <a:t>all pronunciations in the official languages</a:t>
            </a:r>
            <a:r>
              <a:rPr lang="en-US" dirty="0"/>
              <a:t> of the EU (not local dialects)</a:t>
            </a:r>
            <a:endParaRPr lang="sl-SI" dirty="0"/>
          </a:p>
          <a:p>
            <a:r>
              <a:rPr lang="en-US" dirty="0"/>
              <a:t>Also consider how </a:t>
            </a:r>
            <a:r>
              <a:rPr lang="en-US" u="sng" dirty="0"/>
              <a:t>symbols</a:t>
            </a:r>
            <a:r>
              <a:rPr lang="en-US" dirty="0"/>
              <a:t> are pronounced (e.g., @); </a:t>
            </a:r>
            <a:endParaRPr lang="sl-SI" dirty="0"/>
          </a:p>
          <a:p>
            <a:r>
              <a:rPr lang="sl-SI" dirty="0"/>
              <a:t>S</a:t>
            </a:r>
            <a:r>
              <a:rPr lang="en-US" dirty="0" err="1"/>
              <a:t>ome</a:t>
            </a:r>
            <a:r>
              <a:rPr lang="en-US" dirty="0"/>
              <a:t> parts of a word </a:t>
            </a:r>
            <a:r>
              <a:rPr lang="en-US" u="sng" dirty="0"/>
              <a:t>may not be pronounced</a:t>
            </a:r>
            <a:r>
              <a:rPr lang="en-US" dirty="0"/>
              <a:t> at all  </a:t>
            </a:r>
            <a:endParaRPr lang="sl-SI" dirty="0"/>
          </a:p>
          <a:p>
            <a:r>
              <a:rPr lang="en-US" dirty="0"/>
              <a:t>Take into account</a:t>
            </a:r>
            <a:endParaRPr lang="sl-SI" dirty="0"/>
          </a:p>
          <a:p>
            <a:pPr lvl="1"/>
            <a:r>
              <a:rPr lang="en-US" dirty="0"/>
              <a:t>The </a:t>
            </a:r>
            <a:r>
              <a:rPr lang="en-US" u="sng" dirty="0"/>
              <a:t>total number, sequence, and stress of syllables</a:t>
            </a:r>
            <a:endParaRPr lang="sl-SI" u="sng" dirty="0"/>
          </a:p>
          <a:p>
            <a:pPr lvl="1"/>
            <a:r>
              <a:rPr lang="en-US" dirty="0"/>
              <a:t>Overall </a:t>
            </a:r>
            <a:r>
              <a:rPr lang="en-US" u="sng" dirty="0"/>
              <a:t>rhythm</a:t>
            </a:r>
            <a:endParaRPr lang="sl-SI" u="sng" dirty="0"/>
          </a:p>
          <a:p>
            <a:pPr lvl="1"/>
            <a:r>
              <a:rPr lang="en-US" dirty="0"/>
              <a:t>The </a:t>
            </a:r>
            <a:r>
              <a:rPr lang="en-US" u="sng" dirty="0"/>
              <a:t>arrangement of words</a:t>
            </a:r>
            <a:r>
              <a:rPr lang="en-US" dirty="0"/>
              <a:t> into a more or less constant sequence of stressed and unstressed, long and short syllables</a:t>
            </a:r>
            <a:endParaRPr lang="sl-SI" dirty="0"/>
          </a:p>
          <a:p>
            <a:pPr lvl="1"/>
            <a:r>
              <a:rPr lang="en-US" dirty="0"/>
              <a:t>Overall </a:t>
            </a:r>
            <a:r>
              <a:rPr lang="en-US" u="sng" dirty="0"/>
              <a:t>intonation</a:t>
            </a:r>
            <a:endParaRPr lang="sl-SI" u="sng" dirty="0"/>
          </a:p>
          <a:p>
            <a:pPr lvl="1"/>
            <a:r>
              <a:rPr lang="en-US" dirty="0"/>
              <a:t>The </a:t>
            </a:r>
            <a:r>
              <a:rPr lang="en-US" u="sng" dirty="0"/>
              <a:t>sound pattern of phrases</a:t>
            </a:r>
            <a:r>
              <a:rPr lang="en-US" dirty="0"/>
              <a:t> and </a:t>
            </a:r>
            <a:r>
              <a:rPr lang="en-US" u="sng" dirty="0"/>
              <a:t>sentences produced by variations in pitch</a:t>
            </a:r>
          </a:p>
        </p:txBody>
      </p:sp>
    </p:spTree>
    <p:extLst>
      <p:ext uri="{BB962C8B-B14F-4D97-AF65-F5344CB8AC3E}">
        <p14:creationId xmlns:p14="http://schemas.microsoft.com/office/powerpoint/2010/main" val="4232697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406F94A-7723-49BD-9C03-E95EAB3D0FE7}"/>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BF775E99-5E69-4FF5-B334-94A8B559D64E}"/>
              </a:ext>
            </a:extLst>
          </p:cNvPr>
          <p:cNvSpPr>
            <a:spLocks noGrp="1"/>
          </p:cNvSpPr>
          <p:nvPr>
            <p:ph idx="1"/>
          </p:nvPr>
        </p:nvSpPr>
        <p:spPr/>
        <p:txBody>
          <a:bodyPr>
            <a:normAutofit/>
          </a:bodyPr>
          <a:lstStyle/>
          <a:p>
            <a:r>
              <a:rPr lang="en-US" b="1" dirty="0"/>
              <a:t>Only</a:t>
            </a:r>
            <a:r>
              <a:rPr lang="en-US" dirty="0"/>
              <a:t> those that contain </a:t>
            </a:r>
            <a:r>
              <a:rPr lang="en-US" b="1" dirty="0"/>
              <a:t>phonetically comparable elements</a:t>
            </a:r>
            <a:r>
              <a:rPr lang="en-US" dirty="0"/>
              <a:t> can be compared.</a:t>
            </a:r>
            <a:endParaRPr lang="sl-SI" dirty="0"/>
          </a:p>
          <a:p>
            <a:endParaRPr lang="sl-SI" dirty="0"/>
          </a:p>
          <a:p>
            <a:r>
              <a:rPr lang="en-US" dirty="0"/>
              <a:t>The characters remain </a:t>
            </a:r>
            <a:r>
              <a:rPr lang="en-US" b="1" dirty="0"/>
              <a:t>phonetically identical</a:t>
            </a:r>
            <a:r>
              <a:rPr lang="en-US" dirty="0"/>
              <a:t> </a:t>
            </a:r>
            <a:r>
              <a:rPr lang="en-US" u="sng" dirty="0"/>
              <a:t>even if the order of the syllables is reversed</a:t>
            </a:r>
            <a:endParaRPr lang="sl-SI" u="sng" dirty="0"/>
          </a:p>
          <a:p>
            <a:endParaRPr lang="sl-SI" dirty="0"/>
          </a:p>
        </p:txBody>
      </p:sp>
    </p:spTree>
    <p:extLst>
      <p:ext uri="{BB962C8B-B14F-4D97-AF65-F5344CB8AC3E}">
        <p14:creationId xmlns:p14="http://schemas.microsoft.com/office/powerpoint/2010/main" val="282093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en-US" b="1" dirty="0"/>
              <a:t>Foreign or made-up words</a:t>
            </a:r>
            <a:endParaRPr lang="sl-SI" b="1" dirty="0"/>
          </a:p>
          <a:p>
            <a:pPr lvl="1"/>
            <a:r>
              <a:rPr lang="en-US" dirty="0"/>
              <a:t>Whether or not they are </a:t>
            </a:r>
            <a:r>
              <a:rPr lang="en-US" u="sng" dirty="0"/>
              <a:t>known to the general public</a:t>
            </a:r>
            <a:r>
              <a:rPr lang="en-US" dirty="0"/>
              <a:t> (different pronunciation)</a:t>
            </a:r>
            <a:endParaRPr lang="sl-SI" dirty="0"/>
          </a:p>
          <a:p>
            <a:r>
              <a:rPr lang="en-US" b="1" dirty="0"/>
              <a:t>Single-letter words</a:t>
            </a:r>
            <a:endParaRPr lang="sl-SI" b="1" dirty="0"/>
          </a:p>
          <a:p>
            <a:pPr lvl="1"/>
            <a:r>
              <a:rPr lang="en-US" dirty="0"/>
              <a:t>If they are </a:t>
            </a:r>
            <a:r>
              <a:rPr lang="en-US" dirty="0" err="1"/>
              <a:t>unstylized</a:t>
            </a:r>
            <a:r>
              <a:rPr lang="en-US" dirty="0"/>
              <a:t>, they are the same; however, if the </a:t>
            </a:r>
            <a:r>
              <a:rPr lang="en-US" u="sng" dirty="0"/>
              <a:t>degree of stylization</a:t>
            </a:r>
            <a:r>
              <a:rPr lang="en-US" dirty="0"/>
              <a:t> is high, they cannot be compared</a:t>
            </a:r>
          </a:p>
        </p:txBody>
      </p:sp>
    </p:spTree>
    <p:extLst>
      <p:ext uri="{BB962C8B-B14F-4D97-AF65-F5344CB8AC3E}">
        <p14:creationId xmlns:p14="http://schemas.microsoft.com/office/powerpoint/2010/main" val="1767248295"/>
      </p:ext>
    </p:extLst>
  </p:cSld>
  <p:clrMapOvr>
    <a:masterClrMapping/>
  </p:clrMapOvr>
</p:sld>
</file>

<file path=ppt/theme/theme1.xml><?xml version="1.0" encoding="utf-8"?>
<a:theme xmlns:a="http://schemas.openxmlformats.org/drawingml/2006/main" name="Šelest">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216</TotalTime>
  <Words>1723</Words>
  <Application>Microsoft Office PowerPoint</Application>
  <PresentationFormat>Širokozaslonsko</PresentationFormat>
  <Paragraphs>126</Paragraphs>
  <Slides>25</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25</vt:i4>
      </vt:variant>
    </vt:vector>
  </HeadingPairs>
  <TitlesOfParts>
    <vt:vector size="29" baseType="lpstr">
      <vt:lpstr>Arial</vt:lpstr>
      <vt:lpstr>Century Gothic</vt:lpstr>
      <vt:lpstr>Wingdings 3</vt:lpstr>
      <vt:lpstr>Šelest</vt:lpstr>
      <vt:lpstr>AUDITORY ARGUMENTATION AND IP RIGHTS</vt:lpstr>
      <vt:lpstr>Auditory Argumentation and Intellectual Property Rights   </vt:lpstr>
      <vt:lpstr>Trademark law</vt:lpstr>
      <vt:lpstr>Types of sounds</vt:lpstr>
      <vt:lpstr>Sound comparison</vt:lpstr>
      <vt:lpstr>A "phonetic" comparison as well</vt:lpstr>
      <vt:lpstr>PowerPointova predstavitev</vt:lpstr>
      <vt:lpstr>PowerPointova predstavitev</vt:lpstr>
      <vt:lpstr>PowerPointova predstavitev</vt:lpstr>
      <vt:lpstr>2. SOUND MARKS</vt:lpstr>
      <vt:lpstr>Musical elements</vt:lpstr>
      <vt:lpstr>Natural sounds</vt:lpstr>
      <vt:lpstr>Verbal elements</vt:lpstr>
      <vt:lpstr>PowerPointova predstavitev</vt:lpstr>
      <vt:lpstr>E-Links added to the text!</vt:lpstr>
      <vt:lpstr>A CJEU</vt:lpstr>
      <vt:lpstr>PowerPointova predstavitev</vt:lpstr>
      <vt:lpstr>Copyright law and music</vt:lpstr>
      <vt:lpstr>PowerPointova predstavitev</vt:lpstr>
      <vt:lpstr>PowerPointova predstavitev</vt:lpstr>
      <vt:lpstr>PowerPointova predstavitev</vt:lpstr>
      <vt:lpstr>PowerPointova predstavitev</vt:lpstr>
      <vt:lpstr>PowerPointova predstavitev</vt:lpstr>
      <vt:lpstr>PowerPointova predstavitev</vt:lpstr>
      <vt:lpstr>Copyright protection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ZVOČNA ARGUMENTACIJA IN PRAVICE IL</dc:title>
  <dc:creator>HP</dc:creator>
  <cp:lastModifiedBy>Marko Novak</cp:lastModifiedBy>
  <cp:revision>25</cp:revision>
  <dcterms:created xsi:type="dcterms:W3CDTF">2024-11-26T08:52:24Z</dcterms:created>
  <dcterms:modified xsi:type="dcterms:W3CDTF">2026-03-29T19:38:46Z</dcterms:modified>
</cp:coreProperties>
</file>