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7" r:id="rId3"/>
    <p:sldId id="257" r:id="rId4"/>
    <p:sldId id="265" r:id="rId5"/>
    <p:sldId id="266" r:id="rId6"/>
    <p:sldId id="267" r:id="rId7"/>
    <p:sldId id="268" r:id="rId8"/>
    <p:sldId id="269" r:id="rId9"/>
    <p:sldId id="270" r:id="rId10"/>
    <p:sldId id="271" r:id="rId11"/>
    <p:sldId id="272" r:id="rId12"/>
    <p:sldId id="273" r:id="rId13"/>
    <p:sldId id="274" r:id="rId14"/>
    <p:sldId id="288" r:id="rId15"/>
    <p:sldId id="275" r:id="rId16"/>
    <p:sldId id="276" r:id="rId17"/>
    <p:sldId id="277" r:id="rId18"/>
    <p:sldId id="278" r:id="rId19"/>
    <p:sldId id="279" r:id="rId20"/>
    <p:sldId id="280" r:id="rId21"/>
    <p:sldId id="281" r:id="rId22"/>
    <p:sldId id="282" r:id="rId23"/>
    <p:sldId id="289" r:id="rId24"/>
    <p:sldId id="283" r:id="rId25"/>
    <p:sldId id="284" r:id="rId26"/>
    <p:sldId id="285" r:id="rId27"/>
    <p:sldId id="286" r:id="rId28"/>
    <p:sldId id="260" r:id="rId29"/>
    <p:sldId id="290" r:id="rId30"/>
    <p:sldId id="291" r:id="rId31"/>
    <p:sldId id="292" r:id="rId32"/>
    <p:sldId id="293"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8" d="100"/>
          <a:sy n="98" d="100"/>
        </p:scale>
        <p:origin x="110" y="3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Uredite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da uredite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Uredite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Uredite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Uredite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Uredite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Uredite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Uredite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Uredite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Uredite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Uredite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2/4/2026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r>
              <a:rPr lang="sl-SI" sz="4400" dirty="0"/>
              <a:t>PRAVNA ARGUMENTACIJA GLEDE MULTIMODALNIH PRAVIC INTELEKTUALNE LASTNINE</a:t>
            </a:r>
            <a:endParaRPr lang="en-US" sz="4400" dirty="0"/>
          </a:p>
        </p:txBody>
      </p:sp>
      <p:sp>
        <p:nvSpPr>
          <p:cNvPr id="3" name="Podnaslov 2"/>
          <p:cNvSpPr>
            <a:spLocks noGrp="1"/>
          </p:cNvSpPr>
          <p:nvPr>
            <p:ph type="subTitle" idx="1"/>
          </p:nvPr>
        </p:nvSpPr>
        <p:spPr/>
        <p:txBody>
          <a:bodyPr/>
          <a:lstStyle/>
          <a:p>
            <a:r>
              <a:rPr lang="sl-SI" dirty="0"/>
              <a:t>Predavanje pri projektu Jean </a:t>
            </a:r>
            <a:r>
              <a:rPr lang="sl-SI" dirty="0" err="1"/>
              <a:t>Monnet</a:t>
            </a:r>
            <a:r>
              <a:rPr lang="sl-SI" dirty="0"/>
              <a:t> </a:t>
            </a:r>
            <a:r>
              <a:rPr lang="sl-SI" dirty="0" err="1"/>
              <a:t>Chair</a:t>
            </a:r>
            <a:r>
              <a:rPr lang="sl-SI" dirty="0"/>
              <a:t> (12. 2. 2026)</a:t>
            </a:r>
            <a:endParaRPr lang="en-US" dirty="0"/>
          </a:p>
        </p:txBody>
      </p:sp>
    </p:spTree>
    <p:extLst>
      <p:ext uri="{BB962C8B-B14F-4D97-AF65-F5344CB8AC3E}">
        <p14:creationId xmlns:p14="http://schemas.microsoft.com/office/powerpoint/2010/main" val="1994044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Sodna praksa</a:t>
            </a:r>
            <a:endParaRPr lang="en-US" dirty="0"/>
          </a:p>
        </p:txBody>
      </p:sp>
      <p:sp>
        <p:nvSpPr>
          <p:cNvPr id="3" name="Označba mesta vsebine 2"/>
          <p:cNvSpPr>
            <a:spLocks noGrp="1"/>
          </p:cNvSpPr>
          <p:nvPr>
            <p:ph idx="1"/>
          </p:nvPr>
        </p:nvSpPr>
        <p:spPr/>
        <p:txBody>
          <a:bodyPr>
            <a:normAutofit/>
          </a:bodyPr>
          <a:lstStyle/>
          <a:p>
            <a:r>
              <a:rPr lang="sl-SI" dirty="0"/>
              <a:t>Na področju </a:t>
            </a:r>
            <a:r>
              <a:rPr lang="sl-SI" b="1" dirty="0"/>
              <a:t>oblačil</a:t>
            </a:r>
            <a:r>
              <a:rPr lang="sl-SI" dirty="0"/>
              <a:t> ima prednost </a:t>
            </a:r>
            <a:r>
              <a:rPr lang="sl-SI" u="sng" dirty="0"/>
              <a:t>vizualna razsežnost</a:t>
            </a:r>
            <a:r>
              <a:rPr lang="sl-SI" dirty="0"/>
              <a:t>.</a:t>
            </a:r>
            <a:br>
              <a:rPr lang="sl-SI" dirty="0"/>
            </a:br>
            <a:endParaRPr lang="sl-SI" dirty="0"/>
          </a:p>
          <a:p>
            <a:r>
              <a:rPr lang="sl-SI" dirty="0"/>
              <a:t>Na področju </a:t>
            </a:r>
            <a:r>
              <a:rPr lang="sl-SI" b="1" dirty="0"/>
              <a:t>pijač</a:t>
            </a:r>
            <a:r>
              <a:rPr lang="sl-SI" dirty="0"/>
              <a:t> bo imela prednost </a:t>
            </a:r>
            <a:r>
              <a:rPr lang="sl-SI" u="sng" dirty="0"/>
              <a:t>zvočna razsežnost</a:t>
            </a:r>
            <a:r>
              <a:rPr lang="sl-SI" dirty="0"/>
              <a:t> (npr. ime pijače bo potrošniku „zvenelo v ušesih“ itd.),</a:t>
            </a:r>
            <a:br>
              <a:rPr lang="sl-SI" dirty="0"/>
            </a:br>
            <a:endParaRPr lang="sl-SI" dirty="0"/>
          </a:p>
          <a:p>
            <a:r>
              <a:rPr lang="sl-SI" dirty="0"/>
              <a:t>V </a:t>
            </a:r>
            <a:r>
              <a:rPr lang="sl-SI" b="1" dirty="0"/>
              <a:t>besedah</a:t>
            </a:r>
            <a:r>
              <a:rPr lang="sl-SI" dirty="0"/>
              <a:t> ali besednih zvezah je pomemben tudi </a:t>
            </a:r>
            <a:r>
              <a:rPr lang="sl-SI" u="sng" dirty="0"/>
              <a:t>začetek znamke</a:t>
            </a:r>
            <a:r>
              <a:rPr lang="sl-SI" dirty="0"/>
              <a:t>.</a:t>
            </a:r>
            <a:br>
              <a:rPr lang="sl-SI" dirty="0"/>
            </a:br>
            <a:endParaRPr lang="sl-SI" dirty="0"/>
          </a:p>
          <a:p>
            <a:pPr lvl="1"/>
            <a:r>
              <a:rPr lang="sl-SI" dirty="0"/>
              <a:t>V sodni praksi pa obstajajo številne </a:t>
            </a:r>
            <a:r>
              <a:rPr lang="sl-SI" u="sng" dirty="0"/>
              <a:t>različne odločitve</a:t>
            </a:r>
            <a:r>
              <a:rPr lang="sl-SI" dirty="0"/>
              <a:t>, ki jih je narekoval posamezen primer, saj je bil </a:t>
            </a:r>
            <a:r>
              <a:rPr lang="sl-SI" b="1" u="sng" dirty="0"/>
              <a:t>kontekst</a:t>
            </a:r>
            <a:r>
              <a:rPr lang="sl-SI" dirty="0"/>
              <a:t> navsezadnje </a:t>
            </a:r>
            <a:r>
              <a:rPr lang="sl-SI" b="1" dirty="0"/>
              <a:t>nekoliko drugačen</a:t>
            </a:r>
            <a:r>
              <a:rPr lang="sl-SI" dirty="0"/>
              <a:t>.</a:t>
            </a:r>
            <a:br>
              <a:rPr lang="sl-SI" dirty="0"/>
            </a:br>
            <a:endParaRPr lang="sl-SI" dirty="0"/>
          </a:p>
          <a:p>
            <a:endParaRPr lang="sl-SI" dirty="0"/>
          </a:p>
        </p:txBody>
      </p:sp>
    </p:spTree>
    <p:extLst>
      <p:ext uri="{BB962C8B-B14F-4D97-AF65-F5344CB8AC3E}">
        <p14:creationId xmlns:p14="http://schemas.microsoft.com/office/powerpoint/2010/main" val="1979605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41F3541-467E-422A-995D-329C276824B8}"/>
              </a:ext>
            </a:extLst>
          </p:cNvPr>
          <p:cNvSpPr>
            <a:spLocks noGrp="1"/>
          </p:cNvSpPr>
          <p:nvPr>
            <p:ph type="title"/>
          </p:nvPr>
        </p:nvSpPr>
        <p:spPr>
          <a:xfrm>
            <a:off x="2592925" y="624110"/>
            <a:ext cx="8911687" cy="1280890"/>
          </a:xfrm>
        </p:spPr>
        <p:txBody>
          <a:bodyPr/>
          <a:lstStyle/>
          <a:p>
            <a:r>
              <a:rPr lang="sl-SI" dirty="0"/>
              <a:t>Smernice EUIPO (metodologija)</a:t>
            </a:r>
            <a:br>
              <a:rPr lang="sl-SI" dirty="0"/>
            </a:br>
            <a:r>
              <a:rPr lang="sl-SI" sz="2400" dirty="0"/>
              <a:t>Sodna praksa + hipotetični primeri</a:t>
            </a:r>
          </a:p>
        </p:txBody>
      </p:sp>
      <p:sp>
        <p:nvSpPr>
          <p:cNvPr id="3" name="Označba mesta vsebine 2">
            <a:extLst>
              <a:ext uri="{FF2B5EF4-FFF2-40B4-BE49-F238E27FC236}">
                <a16:creationId xmlns:a16="http://schemas.microsoft.com/office/drawing/2014/main" id="{A07BC094-70E9-4B90-8C65-4013F2DD9AC5}"/>
              </a:ext>
            </a:extLst>
          </p:cNvPr>
          <p:cNvSpPr>
            <a:spLocks noGrp="1"/>
          </p:cNvSpPr>
          <p:nvPr>
            <p:ph idx="1"/>
          </p:nvPr>
        </p:nvSpPr>
        <p:spPr>
          <a:xfrm>
            <a:off x="2589212" y="2133600"/>
            <a:ext cx="8915400" cy="3777622"/>
          </a:xfrm>
        </p:spPr>
        <p:txBody>
          <a:bodyPr>
            <a:normAutofit/>
          </a:bodyPr>
          <a:lstStyle/>
          <a:p>
            <a:r>
              <a:rPr lang="sl-SI" dirty="0"/>
              <a:t>(i) Najprej </a:t>
            </a:r>
            <a:r>
              <a:rPr lang="sl-SI" b="1" dirty="0"/>
              <a:t>so znaki prikazani v </a:t>
            </a:r>
            <a:r>
              <a:rPr lang="sl-SI" b="1" u="sng" dirty="0"/>
              <a:t>tabeli</a:t>
            </a:r>
            <a:r>
              <a:rPr lang="sl-SI" dirty="0"/>
              <a:t>, z možnostjo </a:t>
            </a:r>
            <a:r>
              <a:rPr lang="sl-SI" u="sng" dirty="0"/>
              <a:t>opisa</a:t>
            </a:r>
            <a:r>
              <a:rPr lang="sl-SI" dirty="0"/>
              <a:t>, kjer je to (zdaj) sploh dovoljeno;</a:t>
            </a:r>
            <a:br>
              <a:rPr lang="sl-SI" dirty="0"/>
            </a:br>
            <a:endParaRPr lang="sl-SI" dirty="0"/>
          </a:p>
          <a:p>
            <a:r>
              <a:rPr lang="sl-SI" dirty="0"/>
              <a:t>(ii) določijo se ustrezni </a:t>
            </a:r>
            <a:r>
              <a:rPr lang="sl-SI" b="1" u="sng" dirty="0"/>
              <a:t>razlikovalni in prevladujoči deli</a:t>
            </a:r>
            <a:r>
              <a:rPr lang="sl-SI" dirty="0"/>
              <a:t> obeh znakov, ki se primerjata, pri čemer ni treba upoštevati nepomembnih delov; in</a:t>
            </a:r>
            <a:br>
              <a:rPr lang="sl-SI" dirty="0"/>
            </a:br>
            <a:endParaRPr lang="sl-SI" dirty="0"/>
          </a:p>
          <a:p>
            <a:r>
              <a:rPr lang="sl-SI" dirty="0"/>
              <a:t>(iii) upoštevajo se </a:t>
            </a:r>
            <a:r>
              <a:rPr lang="sl-SI" b="1" u="sng" dirty="0"/>
              <a:t>vizualni, zvočni in konceptualni vidiki</a:t>
            </a:r>
            <a:r>
              <a:rPr lang="sl-SI" dirty="0"/>
              <a:t> primerjanih znakov.</a:t>
            </a:r>
          </a:p>
          <a:p>
            <a:endParaRPr lang="sl-SI" dirty="0"/>
          </a:p>
        </p:txBody>
      </p:sp>
    </p:spTree>
    <p:extLst>
      <p:ext uri="{BB962C8B-B14F-4D97-AF65-F5344CB8AC3E}">
        <p14:creationId xmlns:p14="http://schemas.microsoft.com/office/powerpoint/2010/main" val="2162805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668407-1F09-8651-38EA-6EEDC56AFA47}"/>
              </a:ext>
            </a:extLst>
          </p:cNvPr>
          <p:cNvSpPr>
            <a:spLocks noGrp="1"/>
          </p:cNvSpPr>
          <p:nvPr>
            <p:ph type="title"/>
          </p:nvPr>
        </p:nvSpPr>
        <p:spPr/>
        <p:txBody>
          <a:bodyPr/>
          <a:lstStyle/>
          <a:p>
            <a:endParaRPr lang="en-US" dirty="0"/>
          </a:p>
        </p:txBody>
      </p:sp>
      <p:sp>
        <p:nvSpPr>
          <p:cNvPr id="3" name="Označba mesta vsebine 2">
            <a:extLst>
              <a:ext uri="{FF2B5EF4-FFF2-40B4-BE49-F238E27FC236}">
                <a16:creationId xmlns:a16="http://schemas.microsoft.com/office/drawing/2014/main" id="{03589FB3-A5B9-5D3D-2F06-FEE0AF953844}"/>
              </a:ext>
            </a:extLst>
          </p:cNvPr>
          <p:cNvSpPr>
            <a:spLocks noGrp="1"/>
          </p:cNvSpPr>
          <p:nvPr>
            <p:ph idx="1"/>
          </p:nvPr>
        </p:nvSpPr>
        <p:spPr/>
        <p:txBody>
          <a:bodyPr/>
          <a:lstStyle/>
          <a:p>
            <a:pPr lvl="1"/>
            <a:r>
              <a:rPr lang="sl-SI" dirty="0"/>
              <a:t>Zadostno je, da je podobnost, ki je lahko </a:t>
            </a:r>
            <a:r>
              <a:rPr lang="sl-SI" i="1" u="sng" dirty="0"/>
              <a:t>visoka (nadpovprečna)</a:t>
            </a:r>
            <a:r>
              <a:rPr lang="sl-SI" dirty="0"/>
              <a:t> ali </a:t>
            </a:r>
            <a:r>
              <a:rPr lang="sl-SI" i="1" u="sng" dirty="0"/>
              <a:t>nizka (podpovprečna)</a:t>
            </a:r>
            <a:r>
              <a:rPr lang="sl-SI" dirty="0"/>
              <a:t>, ugotovljena, da se znaki ujemajo v </a:t>
            </a:r>
            <a:r>
              <a:rPr lang="sl-SI" b="1" dirty="0"/>
              <a:t>enem od treh</a:t>
            </a:r>
            <a:r>
              <a:rPr lang="sl-SI" dirty="0"/>
              <a:t> zgoraj navedenih vidikov.</a:t>
            </a:r>
            <a:br>
              <a:rPr lang="sl-SI" dirty="0"/>
            </a:br>
            <a:endParaRPr lang="sl-SI" dirty="0"/>
          </a:p>
          <a:p>
            <a:r>
              <a:rPr lang="sl-SI" dirty="0"/>
              <a:t>Če </a:t>
            </a:r>
            <a:r>
              <a:rPr lang="sl-SI" u="sng" dirty="0"/>
              <a:t>je podobnost znakov ugotovljena</a:t>
            </a:r>
            <a:r>
              <a:rPr lang="sl-SI" dirty="0"/>
              <a:t>, se nato preveri (iv), ali bi to lahko povzročilo </a:t>
            </a:r>
            <a:r>
              <a:rPr lang="sl-SI" b="1" u="sng" dirty="0"/>
              <a:t>verjetnost zmede med potrošniki</a:t>
            </a:r>
            <a:r>
              <a:rPr lang="sl-SI" dirty="0"/>
              <a:t>.</a:t>
            </a:r>
            <a:br>
              <a:rPr lang="sl-SI" dirty="0"/>
            </a:br>
            <a:endParaRPr lang="sl-SI" dirty="0"/>
          </a:p>
          <a:p>
            <a:pPr lvl="1"/>
            <a:r>
              <a:rPr lang="sl-SI" dirty="0"/>
              <a:t>Pri tem se seveda upoštevata </a:t>
            </a:r>
            <a:r>
              <a:rPr lang="sl-SI" u="sng" dirty="0"/>
              <a:t>zadevno ozemlje in zadevna javnost (tj. potrošniki)</a:t>
            </a:r>
            <a:r>
              <a:rPr lang="sl-SI" dirty="0"/>
              <a:t>, kjer bi lahko prišlo do take zmede glede </a:t>
            </a:r>
            <a:r>
              <a:rPr lang="sl-SI" i="1" dirty="0"/>
              <a:t>izvora blaga ali storitev</a:t>
            </a:r>
            <a:r>
              <a:rPr lang="sl-SI" dirty="0"/>
              <a:t>.</a:t>
            </a:r>
            <a:br>
              <a:rPr lang="sl-SI" dirty="0"/>
            </a:br>
            <a:endParaRPr lang="sl-SI" dirty="0"/>
          </a:p>
          <a:p>
            <a:pPr lvl="2"/>
            <a:r>
              <a:rPr lang="sl-SI" dirty="0"/>
              <a:t>To pomeni, da je poleg </a:t>
            </a:r>
            <a:r>
              <a:rPr lang="sl-SI" u="sng" dirty="0"/>
              <a:t>splošnih pravil</a:t>
            </a:r>
            <a:r>
              <a:rPr lang="sl-SI" dirty="0"/>
              <a:t> odločilen tudi </a:t>
            </a:r>
            <a:r>
              <a:rPr lang="sl-SI" b="1" u="sng" dirty="0"/>
              <a:t>kontekst </a:t>
            </a:r>
            <a:r>
              <a:rPr lang="sl-SI" u="sng" dirty="0"/>
              <a:t>posameznega primera</a:t>
            </a:r>
            <a:r>
              <a:rPr lang="sl-SI" dirty="0"/>
              <a:t>.</a:t>
            </a:r>
          </a:p>
        </p:txBody>
      </p:sp>
    </p:spTree>
    <p:extLst>
      <p:ext uri="{BB962C8B-B14F-4D97-AF65-F5344CB8AC3E}">
        <p14:creationId xmlns:p14="http://schemas.microsoft.com/office/powerpoint/2010/main" val="2614359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C513930-7078-47B1-9E62-5145F7920A11}"/>
              </a:ext>
            </a:extLst>
          </p:cNvPr>
          <p:cNvSpPr>
            <a:spLocks noGrp="1"/>
          </p:cNvSpPr>
          <p:nvPr>
            <p:ph type="title"/>
          </p:nvPr>
        </p:nvSpPr>
        <p:spPr/>
        <p:txBody>
          <a:bodyPr/>
          <a:lstStyle/>
          <a:p>
            <a:r>
              <a:rPr lang="sl-SI" b="1" dirty="0"/>
              <a:t>Vizualna</a:t>
            </a:r>
            <a:r>
              <a:rPr lang="sl-SI" dirty="0"/>
              <a:t> primerjava</a:t>
            </a:r>
          </a:p>
        </p:txBody>
      </p:sp>
      <p:sp>
        <p:nvSpPr>
          <p:cNvPr id="3" name="Označba mesta vsebine 2">
            <a:extLst>
              <a:ext uri="{FF2B5EF4-FFF2-40B4-BE49-F238E27FC236}">
                <a16:creationId xmlns:a16="http://schemas.microsoft.com/office/drawing/2014/main" id="{CE88CCAE-D792-41ED-8E45-CBFED8DAECF5}"/>
              </a:ext>
            </a:extLst>
          </p:cNvPr>
          <p:cNvSpPr>
            <a:spLocks noGrp="1"/>
          </p:cNvSpPr>
          <p:nvPr>
            <p:ph idx="1"/>
          </p:nvPr>
        </p:nvSpPr>
        <p:spPr/>
        <p:txBody>
          <a:bodyPr>
            <a:normAutofit lnSpcReduction="10000"/>
          </a:bodyPr>
          <a:lstStyle/>
          <a:p>
            <a:r>
              <a:rPr lang="sl-SI" dirty="0"/>
              <a:t>Posebna pravila za vizualno primerjavo, ki se </a:t>
            </a:r>
            <a:r>
              <a:rPr lang="sl-SI" u="sng" dirty="0"/>
              <a:t>razlikujejo glede na </a:t>
            </a:r>
            <a:r>
              <a:rPr lang="sl-SI" b="1" u="sng" dirty="0"/>
              <a:t>vrsto znakov</a:t>
            </a:r>
            <a:r>
              <a:rPr lang="sl-SI" dirty="0"/>
              <a:t>, ki se primerjajo. </a:t>
            </a:r>
            <a:r>
              <a:rPr lang="sl-SI" b="1" dirty="0"/>
              <a:t>Primerjava</a:t>
            </a:r>
            <a:r>
              <a:rPr lang="sl-SI" dirty="0"/>
              <a:t> </a:t>
            </a:r>
            <a:r>
              <a:rPr lang="sl-SI" b="1" dirty="0"/>
              <a:t>med</a:t>
            </a:r>
            <a:r>
              <a:rPr lang="sl-SI" dirty="0"/>
              <a:t> </a:t>
            </a:r>
            <a:r>
              <a:rPr lang="sl-SI" b="1" u="sng" dirty="0"/>
              <a:t>primerljivimi</a:t>
            </a:r>
            <a:r>
              <a:rPr lang="sl-SI" u="sng" dirty="0"/>
              <a:t> </a:t>
            </a:r>
            <a:r>
              <a:rPr lang="sl-SI" b="1" u="sng" dirty="0"/>
              <a:t>elementi</a:t>
            </a:r>
            <a:r>
              <a:rPr lang="sl-SI" b="1" dirty="0"/>
              <a:t>!</a:t>
            </a:r>
            <a:r>
              <a:rPr lang="sl-SI" dirty="0"/>
              <a:t> </a:t>
            </a:r>
            <a:r>
              <a:rPr lang="sl-SI" b="1" dirty="0"/>
              <a:t>(skupni</a:t>
            </a:r>
            <a:r>
              <a:rPr lang="sl-SI" dirty="0"/>
              <a:t> </a:t>
            </a:r>
            <a:r>
              <a:rPr lang="sl-SI" b="1" dirty="0"/>
              <a:t>imenovalec)</a:t>
            </a:r>
            <a:br>
              <a:rPr lang="sl-SI" dirty="0"/>
            </a:br>
            <a:endParaRPr lang="sl-SI" dirty="0"/>
          </a:p>
          <a:p>
            <a:endParaRPr lang="sl-SI" dirty="0"/>
          </a:p>
          <a:p>
            <a:r>
              <a:rPr lang="sl-SI" dirty="0"/>
              <a:t>EUIPO se zaveda, da javnost </a:t>
            </a:r>
            <a:r>
              <a:rPr lang="sl-SI" b="1" u="sng" dirty="0"/>
              <a:t>besedne elemente</a:t>
            </a:r>
            <a:r>
              <a:rPr lang="sl-SI" b="1" dirty="0"/>
              <a:t> v blagovnih znamkah</a:t>
            </a:r>
            <a:r>
              <a:rPr lang="sl-SI" dirty="0"/>
              <a:t> dojema </a:t>
            </a:r>
            <a:r>
              <a:rPr lang="sl-SI" b="1" dirty="0"/>
              <a:t>drugače od drugih</a:t>
            </a:r>
            <a:r>
              <a:rPr lang="sl-SI" dirty="0"/>
              <a:t>.</a:t>
            </a:r>
          </a:p>
          <a:p>
            <a:pPr lvl="1"/>
            <a:r>
              <a:rPr lang="sl-SI" dirty="0"/>
              <a:t>Mogoče brati ali razumeti kot </a:t>
            </a:r>
            <a:r>
              <a:rPr lang="sl-SI" u="sng" dirty="0"/>
              <a:t>zaporedje črk</a:t>
            </a:r>
            <a:r>
              <a:rPr lang="sl-SI" dirty="0"/>
              <a:t>, medtem ko je druge mogoče videti v smislu njihove </a:t>
            </a:r>
            <a:r>
              <a:rPr lang="sl-SI" u="sng" dirty="0"/>
              <a:t>pisave, začetnic,</a:t>
            </a:r>
            <a:r>
              <a:rPr lang="sl-SI" dirty="0"/>
              <a:t> upoštevajo se tudi </a:t>
            </a:r>
            <a:r>
              <a:rPr lang="sl-SI" u="sng" dirty="0"/>
              <a:t>velikost pisave</a:t>
            </a:r>
            <a:r>
              <a:rPr lang="sl-SI" dirty="0"/>
              <a:t> in </a:t>
            </a:r>
            <a:r>
              <a:rPr lang="sl-SI" u="sng" dirty="0"/>
              <a:t>razmiki med besedami</a:t>
            </a:r>
            <a:r>
              <a:rPr lang="sl-SI" dirty="0"/>
              <a:t>.</a:t>
            </a:r>
            <a:br>
              <a:rPr lang="sl-SI" dirty="0"/>
            </a:br>
            <a:endParaRPr lang="sl-SI" dirty="0"/>
          </a:p>
          <a:p>
            <a:r>
              <a:rPr lang="sl-SI" dirty="0"/>
              <a:t>Med </a:t>
            </a:r>
            <a:r>
              <a:rPr lang="sl-SI" b="1" u="sng" dirty="0"/>
              <a:t>besednimi znaki in figurativnimi znaki z besednimi elementi,</a:t>
            </a:r>
            <a:br>
              <a:rPr lang="sl-SI" dirty="0"/>
            </a:br>
            <a:endParaRPr lang="sl-SI" dirty="0"/>
          </a:p>
          <a:p>
            <a:endParaRPr lang="sl-SI" dirty="0"/>
          </a:p>
        </p:txBody>
      </p:sp>
    </p:spTree>
    <p:extLst>
      <p:ext uri="{BB962C8B-B14F-4D97-AF65-F5344CB8AC3E}">
        <p14:creationId xmlns:p14="http://schemas.microsoft.com/office/powerpoint/2010/main" val="3595543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lnSpcReduction="10000"/>
          </a:bodyPr>
          <a:lstStyle/>
          <a:p>
            <a:r>
              <a:rPr lang="sl-SI" dirty="0"/>
              <a:t>Med samo </a:t>
            </a:r>
            <a:r>
              <a:rPr lang="sl-SI" b="1" u="sng" dirty="0"/>
              <a:t>figurativnimi oznakami,</a:t>
            </a:r>
            <a:br>
              <a:rPr lang="sl-SI" dirty="0"/>
            </a:br>
            <a:endParaRPr lang="sl-SI" dirty="0"/>
          </a:p>
          <a:p>
            <a:r>
              <a:rPr lang="sl-SI" b="1" u="sng" dirty="0"/>
              <a:t>Figurativnimi znaki</a:t>
            </a:r>
            <a:r>
              <a:rPr lang="sl-SI" dirty="0"/>
              <a:t> (vključno z grafičnimi elementi) in </a:t>
            </a:r>
            <a:r>
              <a:rPr lang="sl-SI" b="1" u="sng" dirty="0"/>
              <a:t>figurativnimi znaki z besednimi elementi</a:t>
            </a:r>
            <a:r>
              <a:rPr lang="sl-SI" dirty="0"/>
              <a:t>,</a:t>
            </a:r>
            <a:br>
              <a:rPr lang="sl-SI" dirty="0"/>
            </a:br>
            <a:endParaRPr lang="sl-SI" dirty="0"/>
          </a:p>
          <a:p>
            <a:r>
              <a:rPr lang="sl-SI" dirty="0"/>
              <a:t>Med </a:t>
            </a:r>
            <a:r>
              <a:rPr lang="sl-SI" b="1" u="sng" dirty="0"/>
              <a:t>črno-belimi in barvnimi figurativnimi znaki</a:t>
            </a:r>
            <a:r>
              <a:rPr lang="sl-SI" dirty="0"/>
              <a:t> ter med </a:t>
            </a:r>
            <a:r>
              <a:rPr lang="sl-SI" b="1" u="sng" dirty="0" err="1"/>
              <a:t>enočrkovnimi</a:t>
            </a:r>
            <a:r>
              <a:rPr lang="sl-SI" b="1" u="sng" dirty="0"/>
              <a:t> znaki</a:t>
            </a:r>
            <a:r>
              <a:rPr lang="sl-SI" dirty="0"/>
              <a:t>.</a:t>
            </a:r>
            <a:br>
              <a:rPr lang="sl-SI" dirty="0"/>
            </a:br>
            <a:endParaRPr lang="sl-SI" dirty="0"/>
          </a:p>
          <a:p>
            <a:r>
              <a:rPr lang="sl-SI" dirty="0"/>
              <a:t>Drugi </a:t>
            </a:r>
            <a:r>
              <a:rPr lang="sl-SI" b="1" u="sng" dirty="0"/>
              <a:t>znaki</a:t>
            </a:r>
            <a:r>
              <a:rPr lang="sl-SI" dirty="0"/>
              <a:t> (npr. oblikovni) in </a:t>
            </a:r>
            <a:r>
              <a:rPr lang="sl-SI" b="1" u="sng" dirty="0"/>
              <a:t>barvnimi figurativnimi znaki </a:t>
            </a:r>
            <a:r>
              <a:rPr lang="sl-SI" dirty="0"/>
              <a:t>ter med </a:t>
            </a:r>
            <a:r>
              <a:rPr lang="sl-SI" b="1" u="sng" dirty="0" err="1"/>
              <a:t>enočrkovnimi</a:t>
            </a:r>
            <a:r>
              <a:rPr lang="sl-SI" b="1" u="sng" dirty="0"/>
              <a:t> znaki</a:t>
            </a:r>
            <a:r>
              <a:rPr lang="sl-SI" dirty="0"/>
              <a:t>.</a:t>
            </a:r>
            <a:br>
              <a:rPr lang="sl-SI" dirty="0"/>
            </a:br>
            <a:endParaRPr lang="sl-SI" dirty="0"/>
          </a:p>
          <a:p>
            <a:r>
              <a:rPr lang="sl-SI" dirty="0"/>
              <a:t>Druge </a:t>
            </a:r>
            <a:r>
              <a:rPr lang="sl-SI" b="1" u="sng" dirty="0"/>
              <a:t>nove znamke</a:t>
            </a:r>
            <a:r>
              <a:rPr lang="sl-SI" dirty="0"/>
              <a:t>: gibalna, </a:t>
            </a:r>
            <a:r>
              <a:rPr lang="sl-SI" dirty="0" err="1"/>
              <a:t>hologramska</a:t>
            </a:r>
            <a:r>
              <a:rPr lang="sl-SI" dirty="0"/>
              <a:t>, multimedijska</a:t>
            </a:r>
          </a:p>
          <a:p>
            <a:endParaRPr lang="en-US" dirty="0"/>
          </a:p>
        </p:txBody>
      </p:sp>
    </p:spTree>
    <p:extLst>
      <p:ext uri="{BB962C8B-B14F-4D97-AF65-F5344CB8AC3E}">
        <p14:creationId xmlns:p14="http://schemas.microsoft.com/office/powerpoint/2010/main" val="1130470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C1B7EA-39D3-4687-90E2-ED58239DB48D}"/>
              </a:ext>
            </a:extLst>
          </p:cNvPr>
          <p:cNvSpPr>
            <a:spLocks noGrp="1"/>
          </p:cNvSpPr>
          <p:nvPr>
            <p:ph type="title"/>
          </p:nvPr>
        </p:nvSpPr>
        <p:spPr/>
        <p:txBody>
          <a:bodyPr/>
          <a:lstStyle/>
          <a:p>
            <a:r>
              <a:rPr lang="sl-SI" dirty="0"/>
              <a:t>Predstavitvene možnosti digitalnega načina</a:t>
            </a:r>
            <a:endParaRPr lang="sl-SI" b="1" dirty="0"/>
          </a:p>
        </p:txBody>
      </p:sp>
      <p:sp>
        <p:nvSpPr>
          <p:cNvPr id="3" name="Označba mesta vsebine 2">
            <a:extLst>
              <a:ext uri="{FF2B5EF4-FFF2-40B4-BE49-F238E27FC236}">
                <a16:creationId xmlns:a16="http://schemas.microsoft.com/office/drawing/2014/main" id="{EAFA7782-BA36-4301-8332-A2636BA32F3B}"/>
              </a:ext>
            </a:extLst>
          </p:cNvPr>
          <p:cNvSpPr>
            <a:spLocks noGrp="1"/>
          </p:cNvSpPr>
          <p:nvPr>
            <p:ph idx="1"/>
          </p:nvPr>
        </p:nvSpPr>
        <p:spPr/>
        <p:txBody>
          <a:bodyPr/>
          <a:lstStyle/>
          <a:p>
            <a:r>
              <a:rPr lang="sl-SI" dirty="0"/>
              <a:t>Za multimedijske in gibalne znamke je Urad pri oblikovanju pravil za primerjavo dosledno uporabljal </a:t>
            </a:r>
            <a:r>
              <a:rPr lang="sl-SI" b="1" dirty="0"/>
              <a:t>elektronsko povezavo do</a:t>
            </a:r>
            <a:r>
              <a:rPr lang="sl-SI" dirty="0"/>
              <a:t> izvirnih znamk</a:t>
            </a:r>
            <a:br>
              <a:rPr lang="sl-SI" dirty="0"/>
            </a:br>
            <a:endParaRPr lang="sl-SI" dirty="0"/>
          </a:p>
          <a:p>
            <a:r>
              <a:rPr lang="sl-SI" u="sng" dirty="0"/>
              <a:t>Pisni (tiskani) verbalni</a:t>
            </a:r>
            <a:r>
              <a:rPr lang="sl-SI" dirty="0"/>
              <a:t> način nima možnosti novega digitalnega načina komunikacije.</a:t>
            </a:r>
            <a:br>
              <a:rPr lang="sl-SI" dirty="0"/>
            </a:br>
            <a:endParaRPr lang="sl-SI" dirty="0"/>
          </a:p>
          <a:p>
            <a:r>
              <a:rPr lang="sl-SI" dirty="0"/>
              <a:t>Slednji lahko prenaša </a:t>
            </a:r>
            <a:r>
              <a:rPr lang="sl-SI" u="sng" dirty="0"/>
              <a:t>veliko več kot besedilo,</a:t>
            </a:r>
            <a:r>
              <a:rPr lang="sl-SI" dirty="0"/>
              <a:t> vključno z zvoki, gibanjem, celo večpredstavnostno vsebino, vse bolj pa tudi vonj in okus (tako imenovana digitalna vonj in okus)</a:t>
            </a:r>
          </a:p>
          <a:p>
            <a:endParaRPr lang="sl-SI" dirty="0"/>
          </a:p>
        </p:txBody>
      </p:sp>
    </p:spTree>
    <p:extLst>
      <p:ext uri="{BB962C8B-B14F-4D97-AF65-F5344CB8AC3E}">
        <p14:creationId xmlns:p14="http://schemas.microsoft.com/office/powerpoint/2010/main" val="1697533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FE2F22-D681-4068-B969-DC56539FE914}"/>
              </a:ext>
            </a:extLst>
          </p:cNvPr>
          <p:cNvSpPr>
            <a:spLocks noGrp="1"/>
          </p:cNvSpPr>
          <p:nvPr>
            <p:ph type="title"/>
          </p:nvPr>
        </p:nvSpPr>
        <p:spPr/>
        <p:txBody>
          <a:bodyPr/>
          <a:lstStyle/>
          <a:p>
            <a:r>
              <a:rPr lang="sl-SI" dirty="0"/>
              <a:t>Zvočna primerjava</a:t>
            </a:r>
          </a:p>
        </p:txBody>
      </p:sp>
      <p:sp>
        <p:nvSpPr>
          <p:cNvPr id="3" name="Označba mesta vsebine 2">
            <a:extLst>
              <a:ext uri="{FF2B5EF4-FFF2-40B4-BE49-F238E27FC236}">
                <a16:creationId xmlns:a16="http://schemas.microsoft.com/office/drawing/2014/main" id="{5927DD50-5A52-48C3-99C7-4391756BB177}"/>
              </a:ext>
            </a:extLst>
          </p:cNvPr>
          <p:cNvSpPr>
            <a:spLocks noGrp="1"/>
          </p:cNvSpPr>
          <p:nvPr>
            <p:ph idx="1"/>
          </p:nvPr>
        </p:nvSpPr>
        <p:spPr/>
        <p:txBody>
          <a:bodyPr>
            <a:normAutofit lnSpcReduction="10000"/>
          </a:bodyPr>
          <a:lstStyle/>
          <a:p>
            <a:r>
              <a:rPr lang="sl-SI" dirty="0"/>
              <a:t>To ne velja za figurativne in podobne oznake (npr. tridimenzionalne, barvne, položajne).</a:t>
            </a:r>
            <a:br>
              <a:rPr lang="sl-SI" dirty="0"/>
            </a:br>
            <a:endParaRPr lang="sl-SI" dirty="0"/>
          </a:p>
          <a:p>
            <a:r>
              <a:rPr lang="sl-SI" dirty="0"/>
              <a:t>Ali se oba znaka lahko </a:t>
            </a:r>
            <a:r>
              <a:rPr lang="sl-SI" b="1" u="sng" dirty="0"/>
              <a:t>izgovarjata</a:t>
            </a:r>
            <a:r>
              <a:rPr lang="sl-SI" dirty="0"/>
              <a:t> (kot v primeru besednega znaka) ali pa imata oba </a:t>
            </a:r>
            <a:r>
              <a:rPr lang="sl-SI" u="sng" dirty="0"/>
              <a:t>poseben </a:t>
            </a:r>
            <a:r>
              <a:rPr lang="sl-SI" b="1" u="sng" dirty="0"/>
              <a:t>zvok</a:t>
            </a:r>
            <a:r>
              <a:rPr lang="sl-SI" b="1" dirty="0"/>
              <a:t>.</a:t>
            </a:r>
            <a:br>
              <a:rPr lang="sl-SI" dirty="0"/>
            </a:br>
            <a:endParaRPr lang="sl-SI" dirty="0"/>
          </a:p>
          <a:p>
            <a:pPr lvl="1"/>
            <a:r>
              <a:rPr lang="sl-SI" dirty="0"/>
              <a:t>V zvezi z </a:t>
            </a:r>
            <a:r>
              <a:rPr lang="sl-SI" u="sng" dirty="0"/>
              <a:t>izgovarjavo</a:t>
            </a:r>
            <a:r>
              <a:rPr lang="sl-SI" dirty="0"/>
              <a:t> znakov mora blagovna znamka EU upoštevati izgovarjavo v </a:t>
            </a:r>
            <a:r>
              <a:rPr lang="sl-SI" i="1" dirty="0"/>
              <a:t>vseh uradnih jezikih EU</a:t>
            </a:r>
            <a:r>
              <a:rPr lang="sl-SI" dirty="0"/>
              <a:t>.</a:t>
            </a:r>
            <a:br>
              <a:rPr lang="sl-SI" dirty="0"/>
            </a:br>
            <a:endParaRPr lang="sl-SI" dirty="0"/>
          </a:p>
          <a:p>
            <a:r>
              <a:rPr lang="sl-SI" dirty="0"/>
              <a:t>Posebno pozornost je treba nameniti </a:t>
            </a:r>
            <a:r>
              <a:rPr lang="sl-SI" u="sng" dirty="0"/>
              <a:t>številu in zaporedju zlogov</a:t>
            </a:r>
            <a:r>
              <a:rPr lang="sl-SI" dirty="0"/>
              <a:t>, </a:t>
            </a:r>
            <a:r>
              <a:rPr lang="sl-SI" u="sng" dirty="0"/>
              <a:t>skupnemu ritmu in intonaciji (tj. višini glasu)</a:t>
            </a:r>
            <a:r>
              <a:rPr lang="sl-SI" dirty="0"/>
              <a:t> znakov, zato se primerjajo </a:t>
            </a:r>
            <a:r>
              <a:rPr lang="sl-SI" u="sng" dirty="0"/>
              <a:t>skupni zlogi in podobne kombinacije zlogov.</a:t>
            </a:r>
            <a:br>
              <a:rPr lang="sl-SI" dirty="0"/>
            </a:br>
            <a:endParaRPr lang="sl-SI" dirty="0"/>
          </a:p>
          <a:p>
            <a:endParaRPr lang="sl-SI" dirty="0"/>
          </a:p>
        </p:txBody>
      </p:sp>
    </p:spTree>
    <p:extLst>
      <p:ext uri="{BB962C8B-B14F-4D97-AF65-F5344CB8AC3E}">
        <p14:creationId xmlns:p14="http://schemas.microsoft.com/office/powerpoint/2010/main" val="431573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2E4537-F8D2-4240-9118-9B8DF9DE1581}"/>
              </a:ext>
            </a:extLst>
          </p:cNvPr>
          <p:cNvSpPr>
            <a:spLocks noGrp="1"/>
          </p:cNvSpPr>
          <p:nvPr>
            <p:ph type="title"/>
          </p:nvPr>
        </p:nvSpPr>
        <p:spPr/>
        <p:txBody>
          <a:bodyPr/>
          <a:lstStyle/>
          <a:p>
            <a:r>
              <a:rPr lang="sl-SI" dirty="0"/>
              <a:t>Vrste zvokov</a:t>
            </a:r>
          </a:p>
        </p:txBody>
      </p:sp>
      <p:sp>
        <p:nvSpPr>
          <p:cNvPr id="3" name="Označba mesta vsebine 2">
            <a:extLst>
              <a:ext uri="{FF2B5EF4-FFF2-40B4-BE49-F238E27FC236}">
                <a16:creationId xmlns:a16="http://schemas.microsoft.com/office/drawing/2014/main" id="{292D6C65-22AA-4535-B4A0-AE15E9BAE0B9}"/>
              </a:ext>
            </a:extLst>
          </p:cNvPr>
          <p:cNvSpPr>
            <a:spLocks noGrp="1"/>
          </p:cNvSpPr>
          <p:nvPr>
            <p:ph idx="1"/>
          </p:nvPr>
        </p:nvSpPr>
        <p:spPr/>
        <p:txBody>
          <a:bodyPr/>
          <a:lstStyle/>
          <a:p>
            <a:r>
              <a:rPr lang="en-US" dirty="0"/>
              <a:t>(</a:t>
            </a:r>
            <a:r>
              <a:rPr lang="en-US" dirty="0" err="1"/>
              <a:t>i</a:t>
            </a:r>
            <a:r>
              <a:rPr lang="en-US" dirty="0"/>
              <a:t>) </a:t>
            </a:r>
            <a:r>
              <a:rPr lang="sl-SI" dirty="0"/>
              <a:t>Z</a:t>
            </a:r>
            <a:r>
              <a:rPr lang="en-US" dirty="0" err="1"/>
              <a:t>voki</a:t>
            </a:r>
            <a:r>
              <a:rPr lang="en-US" dirty="0"/>
              <a:t>, </a:t>
            </a:r>
            <a:r>
              <a:rPr lang="en-US" dirty="0" err="1"/>
              <a:t>ki</a:t>
            </a:r>
            <a:r>
              <a:rPr lang="en-US" dirty="0"/>
              <a:t> </a:t>
            </a:r>
            <a:r>
              <a:rPr lang="en-US" dirty="0" err="1"/>
              <a:t>vsebujejo</a:t>
            </a:r>
            <a:r>
              <a:rPr lang="en-US" dirty="0"/>
              <a:t> </a:t>
            </a:r>
            <a:r>
              <a:rPr lang="en-US" dirty="0" err="1"/>
              <a:t>glasbeni</a:t>
            </a:r>
            <a:r>
              <a:rPr lang="en-US" dirty="0"/>
              <a:t> element;</a:t>
            </a:r>
            <a:endParaRPr lang="sl-SI" dirty="0"/>
          </a:p>
          <a:p>
            <a:r>
              <a:rPr lang="en-US" dirty="0"/>
              <a:t>(ii) </a:t>
            </a:r>
            <a:r>
              <a:rPr lang="sl-SI" dirty="0"/>
              <a:t>R</a:t>
            </a:r>
            <a:r>
              <a:rPr lang="en-US" dirty="0" err="1"/>
              <a:t>esnični</a:t>
            </a:r>
            <a:r>
              <a:rPr lang="en-US" dirty="0"/>
              <a:t> </a:t>
            </a:r>
            <a:r>
              <a:rPr lang="en-US" dirty="0" err="1"/>
              <a:t>zvoki</a:t>
            </a:r>
            <a:r>
              <a:rPr lang="en-US" dirty="0"/>
              <a:t> </a:t>
            </a:r>
            <a:r>
              <a:rPr lang="en-US" dirty="0" err="1"/>
              <a:t>iz</a:t>
            </a:r>
            <a:r>
              <a:rPr lang="en-US" dirty="0"/>
              <a:t> </a:t>
            </a:r>
            <a:r>
              <a:rPr lang="en-US" dirty="0" err="1"/>
              <a:t>narave</a:t>
            </a:r>
            <a:r>
              <a:rPr lang="en-US" dirty="0"/>
              <a:t> (</a:t>
            </a:r>
            <a:r>
              <a:rPr lang="en-US" dirty="0" err="1"/>
              <a:t>npr</a:t>
            </a:r>
            <a:r>
              <a:rPr lang="en-US" dirty="0"/>
              <a:t>. </a:t>
            </a:r>
            <a:r>
              <a:rPr lang="en-US" dirty="0" err="1"/>
              <a:t>lajanje</a:t>
            </a:r>
            <a:r>
              <a:rPr lang="en-US" dirty="0"/>
              <a:t> </a:t>
            </a:r>
            <a:r>
              <a:rPr lang="en-US" dirty="0" err="1"/>
              <a:t>psa</a:t>
            </a:r>
            <a:r>
              <a:rPr lang="en-US" dirty="0"/>
              <a:t>);</a:t>
            </a:r>
            <a:endParaRPr lang="sl-SI" dirty="0"/>
          </a:p>
          <a:p>
            <a:r>
              <a:rPr lang="en-US" dirty="0"/>
              <a:t>(iii) </a:t>
            </a:r>
            <a:r>
              <a:rPr lang="sl-SI" dirty="0"/>
              <a:t>P</a:t>
            </a:r>
            <a:r>
              <a:rPr lang="en-US" dirty="0" err="1"/>
              <a:t>evske</a:t>
            </a:r>
            <a:r>
              <a:rPr lang="en-US" dirty="0"/>
              <a:t> </a:t>
            </a:r>
            <a:r>
              <a:rPr lang="en-US" dirty="0" err="1"/>
              <a:t>ali</a:t>
            </a:r>
            <a:r>
              <a:rPr lang="en-US" dirty="0"/>
              <a:t> </a:t>
            </a:r>
            <a:r>
              <a:rPr lang="en-US" dirty="0" err="1"/>
              <a:t>govorjene</a:t>
            </a:r>
            <a:r>
              <a:rPr lang="en-US" dirty="0"/>
              <a:t> </a:t>
            </a:r>
            <a:r>
              <a:rPr lang="en-US" dirty="0" err="1"/>
              <a:t>besedne</a:t>
            </a:r>
            <a:r>
              <a:rPr lang="en-US" dirty="0"/>
              <a:t> </a:t>
            </a:r>
            <a:r>
              <a:rPr lang="en-US" dirty="0" err="1"/>
              <a:t>elemente</a:t>
            </a:r>
            <a:r>
              <a:rPr lang="en-US" dirty="0"/>
              <a:t> in</a:t>
            </a:r>
            <a:endParaRPr lang="sl-SI" dirty="0"/>
          </a:p>
          <a:p>
            <a:r>
              <a:rPr lang="en-US" dirty="0"/>
              <a:t>(iv) </a:t>
            </a:r>
            <a:r>
              <a:rPr lang="sl-SI" dirty="0"/>
              <a:t>D</a:t>
            </a:r>
            <a:r>
              <a:rPr lang="en-US" dirty="0" err="1"/>
              <a:t>rugi</a:t>
            </a:r>
            <a:r>
              <a:rPr lang="en-US" dirty="0"/>
              <a:t> </a:t>
            </a:r>
            <a:r>
              <a:rPr lang="en-US" dirty="0" err="1"/>
              <a:t>zvoki</a:t>
            </a:r>
            <a:r>
              <a:rPr lang="en-US" dirty="0"/>
              <a:t>.</a:t>
            </a:r>
            <a:endParaRPr lang="sl-SI" dirty="0"/>
          </a:p>
          <a:p>
            <a:endParaRPr lang="sl-SI" dirty="0"/>
          </a:p>
          <a:p>
            <a:r>
              <a:rPr lang="en-US" dirty="0" err="1"/>
              <a:t>Zvočne</a:t>
            </a:r>
            <a:r>
              <a:rPr lang="en-US" dirty="0"/>
              <a:t> </a:t>
            </a:r>
            <a:r>
              <a:rPr lang="en-US" dirty="0" err="1"/>
              <a:t>znake</a:t>
            </a:r>
            <a:r>
              <a:rPr lang="en-US" dirty="0"/>
              <a:t> </a:t>
            </a:r>
            <a:r>
              <a:rPr lang="en-US" dirty="0" err="1"/>
              <a:t>lahko</a:t>
            </a:r>
            <a:r>
              <a:rPr lang="en-US" dirty="0"/>
              <a:t> </a:t>
            </a:r>
            <a:r>
              <a:rPr lang="en-US" dirty="0" err="1"/>
              <a:t>primerjamo</a:t>
            </a:r>
            <a:r>
              <a:rPr lang="en-US" dirty="0"/>
              <a:t> z </a:t>
            </a:r>
            <a:r>
              <a:rPr lang="en-US" dirty="0" err="1"/>
              <a:t>drugimi</a:t>
            </a:r>
            <a:r>
              <a:rPr lang="en-US" dirty="0"/>
              <a:t> </a:t>
            </a:r>
            <a:r>
              <a:rPr lang="en-US" b="1" dirty="0" err="1"/>
              <a:t>zvočnimi</a:t>
            </a:r>
            <a:r>
              <a:rPr lang="en-US" b="1" dirty="0"/>
              <a:t> in </a:t>
            </a:r>
            <a:r>
              <a:rPr lang="en-US" b="1" dirty="0" err="1"/>
              <a:t>multimedijskimi</a:t>
            </a:r>
            <a:r>
              <a:rPr lang="en-US" b="1" dirty="0"/>
              <a:t> </a:t>
            </a:r>
            <a:r>
              <a:rPr lang="en-US" b="1" dirty="0" err="1"/>
              <a:t>znaki</a:t>
            </a:r>
            <a:r>
              <a:rPr lang="en-US" dirty="0"/>
              <a:t> </a:t>
            </a:r>
            <a:r>
              <a:rPr lang="en-US" dirty="0" err="1"/>
              <a:t>ter</a:t>
            </a:r>
            <a:r>
              <a:rPr lang="en-US" dirty="0"/>
              <a:t> z </a:t>
            </a:r>
            <a:r>
              <a:rPr lang="en-US" dirty="0" err="1"/>
              <a:t>drugimi</a:t>
            </a:r>
            <a:r>
              <a:rPr lang="en-US" dirty="0"/>
              <a:t> </a:t>
            </a:r>
            <a:r>
              <a:rPr lang="en-US" dirty="0" err="1"/>
              <a:t>znaki</a:t>
            </a:r>
            <a:r>
              <a:rPr lang="en-US" dirty="0"/>
              <a:t>, </a:t>
            </a:r>
            <a:r>
              <a:rPr lang="en-US" dirty="0" err="1"/>
              <a:t>če</a:t>
            </a:r>
            <a:r>
              <a:rPr lang="en-US" dirty="0"/>
              <a:t> </a:t>
            </a:r>
            <a:r>
              <a:rPr lang="en-US" dirty="0" err="1"/>
              <a:t>vsebujejo</a:t>
            </a:r>
            <a:r>
              <a:rPr lang="en-US" dirty="0"/>
              <a:t> </a:t>
            </a:r>
            <a:r>
              <a:rPr lang="en-US" u="sng" dirty="0" err="1"/>
              <a:t>besedni</a:t>
            </a:r>
            <a:r>
              <a:rPr lang="en-US" u="sng" dirty="0"/>
              <a:t> element</a:t>
            </a:r>
            <a:r>
              <a:rPr lang="en-US" dirty="0"/>
              <a:t>.</a:t>
            </a:r>
            <a:endParaRPr lang="sl-SI" dirty="0"/>
          </a:p>
        </p:txBody>
      </p:sp>
    </p:spTree>
    <p:extLst>
      <p:ext uri="{BB962C8B-B14F-4D97-AF65-F5344CB8AC3E}">
        <p14:creationId xmlns:p14="http://schemas.microsoft.com/office/powerpoint/2010/main" val="3483411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06F94A-7723-49BD-9C03-E95EAB3D0FE7}"/>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BF775E99-5E69-4FF5-B334-94A8B559D64E}"/>
              </a:ext>
            </a:extLst>
          </p:cNvPr>
          <p:cNvSpPr>
            <a:spLocks noGrp="1"/>
          </p:cNvSpPr>
          <p:nvPr>
            <p:ph idx="1"/>
          </p:nvPr>
        </p:nvSpPr>
        <p:spPr/>
        <p:txBody>
          <a:bodyPr>
            <a:normAutofit/>
          </a:bodyPr>
          <a:lstStyle/>
          <a:p>
            <a:r>
              <a:rPr lang="sl-SI" dirty="0"/>
              <a:t>Primerjati je mogoče le tiste, ki vsebujejo </a:t>
            </a:r>
            <a:r>
              <a:rPr lang="sl-SI" b="1" dirty="0"/>
              <a:t>besedne elemente</a:t>
            </a:r>
            <a:r>
              <a:rPr lang="sl-SI" dirty="0"/>
              <a:t>, ki jih je mogoče </a:t>
            </a:r>
            <a:r>
              <a:rPr lang="sl-SI" b="1" dirty="0"/>
              <a:t>glasovno</a:t>
            </a:r>
            <a:r>
              <a:rPr lang="sl-SI" dirty="0"/>
              <a:t> primerjati.</a:t>
            </a:r>
            <a:br>
              <a:rPr lang="sl-SI" dirty="0"/>
            </a:br>
            <a:endParaRPr lang="sl-SI" dirty="0"/>
          </a:p>
          <a:p>
            <a:r>
              <a:rPr lang="sl-SI" dirty="0"/>
              <a:t>Primerjava je pogosto podobna </a:t>
            </a:r>
            <a:r>
              <a:rPr lang="sl-SI" b="1" dirty="0"/>
              <a:t>vizualni primerjavi</a:t>
            </a:r>
            <a:r>
              <a:rPr lang="sl-SI" dirty="0"/>
              <a:t>, pri kateri opazujemo </a:t>
            </a:r>
            <a:r>
              <a:rPr lang="sl-SI" u="sng" dirty="0"/>
              <a:t>skupne začetke znakov</a:t>
            </a:r>
            <a:r>
              <a:rPr lang="sl-SI" dirty="0"/>
              <a:t>, </a:t>
            </a:r>
            <a:r>
              <a:rPr lang="sl-SI" u="sng" dirty="0"/>
              <a:t>njihove skupne konce</a:t>
            </a:r>
            <a:r>
              <a:rPr lang="sl-SI" dirty="0"/>
              <a:t>, </a:t>
            </a:r>
            <a:r>
              <a:rPr lang="sl-SI" u="sng" dirty="0"/>
              <a:t>srednje elemente</a:t>
            </a:r>
            <a:r>
              <a:rPr lang="sl-SI" dirty="0"/>
              <a:t>, besede, ki se pri izgovarjavi </a:t>
            </a:r>
            <a:r>
              <a:rPr lang="sl-SI" u="sng" dirty="0"/>
              <a:t>„pogoltnejo“</a:t>
            </a:r>
            <a:r>
              <a:rPr lang="sl-SI" dirty="0"/>
              <a:t>, </a:t>
            </a:r>
            <a:r>
              <a:rPr lang="sl-SI" u="sng" dirty="0"/>
              <a:t>enako število samoglasnikov</a:t>
            </a:r>
            <a:r>
              <a:rPr lang="sl-SI" dirty="0"/>
              <a:t>, </a:t>
            </a:r>
            <a:r>
              <a:rPr lang="sl-SI" u="sng" dirty="0"/>
              <a:t>učinek opisnih elementov</a:t>
            </a:r>
            <a:r>
              <a:rPr lang="sl-SI" dirty="0"/>
              <a:t>, uporabo </a:t>
            </a:r>
            <a:r>
              <a:rPr lang="sl-SI" u="sng" dirty="0"/>
              <a:t>fonetičnih načel</a:t>
            </a:r>
            <a:r>
              <a:rPr lang="sl-SI" dirty="0"/>
              <a:t>, pa tudi, ali gre za </a:t>
            </a:r>
            <a:r>
              <a:rPr lang="sl-SI" u="sng" dirty="0"/>
              <a:t>tuje besede in kratice</a:t>
            </a:r>
            <a:r>
              <a:rPr lang="sl-SI" dirty="0"/>
              <a:t>.</a:t>
            </a:r>
            <a:br>
              <a:rPr lang="sl-SI" dirty="0"/>
            </a:br>
            <a:endParaRPr lang="sl-SI" dirty="0"/>
          </a:p>
          <a:p>
            <a:endParaRPr lang="sl-SI" dirty="0"/>
          </a:p>
        </p:txBody>
      </p:sp>
    </p:spTree>
    <p:extLst>
      <p:ext uri="{BB962C8B-B14F-4D97-AF65-F5344CB8AC3E}">
        <p14:creationId xmlns:p14="http://schemas.microsoft.com/office/powerpoint/2010/main" val="1234226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289AD3-9B74-4256-B4B2-D6788B1A541E}"/>
              </a:ext>
            </a:extLst>
          </p:cNvPr>
          <p:cNvSpPr>
            <a:spLocks noGrp="1"/>
          </p:cNvSpPr>
          <p:nvPr>
            <p:ph type="title"/>
          </p:nvPr>
        </p:nvSpPr>
        <p:spPr/>
        <p:txBody>
          <a:bodyPr/>
          <a:lstStyle/>
          <a:p>
            <a:r>
              <a:rPr lang="sl-SI" dirty="0"/>
              <a:t>E-linki dodani besedilu!</a:t>
            </a:r>
          </a:p>
        </p:txBody>
      </p:sp>
      <p:sp>
        <p:nvSpPr>
          <p:cNvPr id="3" name="Označba mesta vsebine 2">
            <a:extLst>
              <a:ext uri="{FF2B5EF4-FFF2-40B4-BE49-F238E27FC236}">
                <a16:creationId xmlns:a16="http://schemas.microsoft.com/office/drawing/2014/main" id="{E1B78F92-77D4-44F3-98F9-876CA6BCA39F}"/>
              </a:ext>
            </a:extLst>
          </p:cNvPr>
          <p:cNvSpPr>
            <a:spLocks noGrp="1"/>
          </p:cNvSpPr>
          <p:nvPr>
            <p:ph idx="1"/>
          </p:nvPr>
        </p:nvSpPr>
        <p:spPr/>
        <p:txBody>
          <a:bodyPr>
            <a:normAutofit/>
          </a:bodyPr>
          <a:lstStyle/>
          <a:p>
            <a:r>
              <a:rPr lang="sl-SI" dirty="0"/>
              <a:t>Za nove znake je </a:t>
            </a:r>
            <a:r>
              <a:rPr lang="sl-SI" b="1" u="sng" dirty="0"/>
              <a:t>povezava (na elektronsko prikazano oznako) </a:t>
            </a:r>
            <a:r>
              <a:rPr lang="sl-SI" dirty="0"/>
              <a:t>bistvena za primerjavo, zlasti kadar oznake ni mogoče prikazati grafično.</a:t>
            </a:r>
            <a:br>
              <a:rPr lang="sl-SI" dirty="0"/>
            </a:br>
            <a:endParaRPr lang="sl-SI" dirty="0"/>
          </a:p>
          <a:p>
            <a:r>
              <a:rPr lang="sl-SI" dirty="0"/>
              <a:t>Multimedijske znamke</a:t>
            </a:r>
            <a:br>
              <a:rPr lang="sl-SI" dirty="0"/>
            </a:br>
            <a:endParaRPr lang="sl-SI" dirty="0"/>
          </a:p>
          <a:p>
            <a:r>
              <a:rPr lang="sl-SI" dirty="0"/>
              <a:t>Neglasbene zvočne oznake</a:t>
            </a:r>
            <a:br>
              <a:rPr lang="sl-SI" dirty="0"/>
            </a:br>
            <a:endParaRPr lang="sl-SI" dirty="0"/>
          </a:p>
          <a:p>
            <a:endParaRPr lang="sl-SI" dirty="0"/>
          </a:p>
        </p:txBody>
      </p:sp>
    </p:spTree>
    <p:extLst>
      <p:ext uri="{BB962C8B-B14F-4D97-AF65-F5344CB8AC3E}">
        <p14:creationId xmlns:p14="http://schemas.microsoft.com/office/powerpoint/2010/main" val="3049316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Neverbalni elementi v pravni argumentaciji</a:t>
            </a:r>
            <a:endParaRPr lang="en-US" dirty="0"/>
          </a:p>
        </p:txBody>
      </p:sp>
      <p:sp>
        <p:nvSpPr>
          <p:cNvPr id="3" name="Označba mesta vsebine 2"/>
          <p:cNvSpPr>
            <a:spLocks noGrp="1"/>
          </p:cNvSpPr>
          <p:nvPr>
            <p:ph idx="1"/>
          </p:nvPr>
        </p:nvSpPr>
        <p:spPr/>
        <p:txBody>
          <a:bodyPr/>
          <a:lstStyle/>
          <a:p>
            <a:r>
              <a:rPr lang="sl-SI" dirty="0"/>
              <a:t>Dejstva in dokazi</a:t>
            </a:r>
          </a:p>
          <a:p>
            <a:r>
              <a:rPr lang="sl-SI" dirty="0"/>
              <a:t>Pravo intelektualne lastnine</a:t>
            </a:r>
          </a:p>
          <a:p>
            <a:pPr lvl="1"/>
            <a:r>
              <a:rPr lang="sl-SI" dirty="0"/>
              <a:t>Avtorsko pravo</a:t>
            </a:r>
          </a:p>
          <a:p>
            <a:pPr lvl="1"/>
            <a:r>
              <a:rPr lang="sl-SI" b="1" dirty="0"/>
              <a:t>Blagovne znamke</a:t>
            </a:r>
          </a:p>
          <a:p>
            <a:pPr lvl="1"/>
            <a:r>
              <a:rPr lang="sl-SI" dirty="0"/>
              <a:t>Modeli</a:t>
            </a:r>
          </a:p>
          <a:p>
            <a:pPr lvl="1"/>
            <a:endParaRPr lang="en-US" dirty="0"/>
          </a:p>
        </p:txBody>
      </p:sp>
    </p:spTree>
    <p:extLst>
      <p:ext uri="{BB962C8B-B14F-4D97-AF65-F5344CB8AC3E}">
        <p14:creationId xmlns:p14="http://schemas.microsoft.com/office/powerpoint/2010/main" val="1812713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364CC0-0401-44FD-9F51-CD71CDB24828}"/>
              </a:ext>
            </a:extLst>
          </p:cNvPr>
          <p:cNvSpPr>
            <a:spLocks noGrp="1"/>
          </p:cNvSpPr>
          <p:nvPr>
            <p:ph type="title"/>
          </p:nvPr>
        </p:nvSpPr>
        <p:spPr/>
        <p:txBody>
          <a:bodyPr/>
          <a:lstStyle/>
          <a:p>
            <a:r>
              <a:rPr lang="sl-SI" dirty="0"/>
              <a:t>Pojmovna primerjava</a:t>
            </a:r>
          </a:p>
        </p:txBody>
      </p:sp>
      <p:sp>
        <p:nvSpPr>
          <p:cNvPr id="3" name="Označba mesta vsebine 2">
            <a:extLst>
              <a:ext uri="{FF2B5EF4-FFF2-40B4-BE49-F238E27FC236}">
                <a16:creationId xmlns:a16="http://schemas.microsoft.com/office/drawing/2014/main" id="{96818D13-26B6-4566-82ED-9C593FA8A355}"/>
              </a:ext>
            </a:extLst>
          </p:cNvPr>
          <p:cNvSpPr>
            <a:spLocks noGrp="1"/>
          </p:cNvSpPr>
          <p:nvPr>
            <p:ph idx="1"/>
          </p:nvPr>
        </p:nvSpPr>
        <p:spPr/>
        <p:txBody>
          <a:bodyPr>
            <a:normAutofit fontScale="92500" lnSpcReduction="20000"/>
          </a:bodyPr>
          <a:lstStyle/>
          <a:p>
            <a:r>
              <a:rPr lang="sl-SI" dirty="0"/>
              <a:t>Ali primerjani liki v </a:t>
            </a:r>
            <a:r>
              <a:rPr lang="sl-SI" u="sng" dirty="0"/>
              <a:t>ozadju</a:t>
            </a:r>
            <a:r>
              <a:rPr lang="sl-SI" dirty="0"/>
              <a:t> tvorijo kakršne koli</a:t>
            </a:r>
            <a:r>
              <a:rPr lang="sl-SI" b="1" u="sng" dirty="0"/>
              <a:t> koncepte ali predstave</a:t>
            </a:r>
            <a:r>
              <a:rPr lang="sl-SI" dirty="0"/>
              <a:t>.</a:t>
            </a:r>
            <a:br>
              <a:rPr lang="sl-SI" dirty="0"/>
            </a:br>
            <a:endParaRPr lang="sl-SI" dirty="0"/>
          </a:p>
          <a:p>
            <a:r>
              <a:rPr lang="sl-SI" dirty="0"/>
              <a:t>Ali gre za </a:t>
            </a:r>
            <a:r>
              <a:rPr lang="sl-SI" u="sng" dirty="0"/>
              <a:t>specifični semantični pomen</a:t>
            </a:r>
            <a:r>
              <a:rPr lang="sl-SI" dirty="0"/>
              <a:t>, ki ga tvori določen znak ali kombinacija znakov.</a:t>
            </a:r>
            <a:br>
              <a:rPr lang="sl-SI" dirty="0"/>
            </a:br>
            <a:endParaRPr lang="sl-SI" dirty="0"/>
          </a:p>
          <a:p>
            <a:r>
              <a:rPr lang="sl-SI" dirty="0"/>
              <a:t>Ali gre za primere </a:t>
            </a:r>
            <a:r>
              <a:rPr lang="sl-SI" u="sng" dirty="0"/>
              <a:t>različnih kombinacij</a:t>
            </a:r>
            <a:r>
              <a:rPr lang="sl-SI" dirty="0"/>
              <a:t> znakov.</a:t>
            </a:r>
            <a:br>
              <a:rPr lang="sl-SI" dirty="0"/>
            </a:br>
            <a:endParaRPr lang="sl-SI" dirty="0"/>
          </a:p>
          <a:p>
            <a:r>
              <a:rPr lang="sl-SI" dirty="0"/>
              <a:t>Ali oba </a:t>
            </a:r>
            <a:r>
              <a:rPr lang="sl-SI" b="1" dirty="0"/>
              <a:t>znaka</a:t>
            </a:r>
            <a:r>
              <a:rPr lang="sl-SI" dirty="0"/>
              <a:t> vsebujeta </a:t>
            </a:r>
            <a:r>
              <a:rPr lang="sl-SI" u="sng" dirty="0"/>
              <a:t>besedo ali besedno zvezo</a:t>
            </a:r>
            <a:r>
              <a:rPr lang="sl-SI" dirty="0"/>
              <a:t>, ki je podobna besednemu znaku.</a:t>
            </a:r>
            <a:br>
              <a:rPr lang="sl-SI" dirty="0"/>
            </a:br>
            <a:endParaRPr lang="sl-SI" dirty="0"/>
          </a:p>
          <a:p>
            <a:r>
              <a:rPr lang="sl-SI" dirty="0"/>
              <a:t>Ali sta oba znaka</a:t>
            </a:r>
            <a:r>
              <a:rPr lang="sl-SI" b="1" dirty="0"/>
              <a:t> </a:t>
            </a:r>
            <a:r>
              <a:rPr lang="sl-SI" dirty="0"/>
              <a:t>izključno </a:t>
            </a:r>
            <a:r>
              <a:rPr lang="sl-SI" u="sng" dirty="0"/>
              <a:t>figurativna</a:t>
            </a:r>
            <a:r>
              <a:rPr lang="sl-SI" dirty="0"/>
              <a:t>; besedi se nanašata na </a:t>
            </a:r>
            <a:r>
              <a:rPr lang="sl-SI" u="sng" dirty="0"/>
              <a:t>isti semantični pojem</a:t>
            </a:r>
            <a:r>
              <a:rPr lang="sl-SI" dirty="0"/>
              <a:t> ali njegove različice; obe oznaki sta </a:t>
            </a:r>
            <a:r>
              <a:rPr lang="sl-SI" u="sng" dirty="0"/>
              <a:t>izključno figurativni</a:t>
            </a:r>
            <a:r>
              <a:rPr lang="sl-SI" dirty="0"/>
              <a:t>; obe oznaki predstavljata </a:t>
            </a:r>
            <a:r>
              <a:rPr lang="sl-SI" u="sng" dirty="0"/>
              <a:t>isti ali podoben pojem</a:t>
            </a:r>
            <a:r>
              <a:rPr lang="sl-SI" dirty="0"/>
              <a:t>; obstaja </a:t>
            </a:r>
            <a:r>
              <a:rPr lang="sl-SI" u="sng" dirty="0"/>
              <a:t>beseda v primerjavi s figurativno ali barvno oznako, ki predstavlja pojem v ozadju besede</a:t>
            </a:r>
            <a:r>
              <a:rPr lang="sl-SI" dirty="0"/>
              <a:t>...</a:t>
            </a:r>
            <a:br>
              <a:rPr lang="sl-SI" dirty="0"/>
            </a:br>
            <a:endParaRPr lang="sl-SI" dirty="0"/>
          </a:p>
          <a:p>
            <a:endParaRPr lang="sl-SI" dirty="0"/>
          </a:p>
        </p:txBody>
      </p:sp>
    </p:spTree>
    <p:extLst>
      <p:ext uri="{BB962C8B-B14F-4D97-AF65-F5344CB8AC3E}">
        <p14:creationId xmlns:p14="http://schemas.microsoft.com/office/powerpoint/2010/main" val="39485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E33A01-C494-41C3-8A7F-98B55A69F4A8}"/>
              </a:ext>
            </a:extLst>
          </p:cNvPr>
          <p:cNvSpPr>
            <a:spLocks noGrp="1"/>
          </p:cNvSpPr>
          <p:nvPr>
            <p:ph type="title"/>
          </p:nvPr>
        </p:nvSpPr>
        <p:spPr/>
        <p:txBody>
          <a:bodyPr/>
          <a:lstStyle/>
          <a:p>
            <a:r>
              <a:rPr lang="sl-SI" dirty="0"/>
              <a:t>Nadalje se ugotavlja</a:t>
            </a:r>
          </a:p>
        </p:txBody>
      </p:sp>
      <p:sp>
        <p:nvSpPr>
          <p:cNvPr id="3" name="Označba mesta vsebine 2">
            <a:extLst>
              <a:ext uri="{FF2B5EF4-FFF2-40B4-BE49-F238E27FC236}">
                <a16:creationId xmlns:a16="http://schemas.microsoft.com/office/drawing/2014/main" id="{EBF2BB1A-92B1-4067-8778-0E09D82CD4B5}"/>
              </a:ext>
            </a:extLst>
          </p:cNvPr>
          <p:cNvSpPr>
            <a:spLocks noGrp="1"/>
          </p:cNvSpPr>
          <p:nvPr>
            <p:ph idx="1"/>
          </p:nvPr>
        </p:nvSpPr>
        <p:spPr/>
        <p:txBody>
          <a:bodyPr>
            <a:normAutofit fontScale="92500" lnSpcReduction="20000"/>
          </a:bodyPr>
          <a:lstStyle/>
          <a:p>
            <a:r>
              <a:rPr lang="sl-SI" dirty="0"/>
              <a:t>Ali imajo </a:t>
            </a:r>
            <a:r>
              <a:rPr lang="sl-SI" b="1" dirty="0"/>
              <a:t>primerjani znaki</a:t>
            </a:r>
            <a:r>
              <a:rPr lang="sl-SI" dirty="0"/>
              <a:t> </a:t>
            </a:r>
            <a:r>
              <a:rPr lang="sl-SI" u="sng" dirty="0"/>
              <a:t>kakršen koli ali vse podobne pomene</a:t>
            </a:r>
            <a:r>
              <a:rPr lang="sl-SI" dirty="0"/>
              <a:t>,</a:t>
            </a:r>
            <a:br>
              <a:rPr lang="sl-SI" dirty="0"/>
            </a:br>
            <a:endParaRPr lang="sl-SI" dirty="0"/>
          </a:p>
          <a:p>
            <a:r>
              <a:rPr lang="sl-SI" dirty="0"/>
              <a:t>Ali so celo </a:t>
            </a:r>
            <a:r>
              <a:rPr lang="sl-SI" u="sng" dirty="0"/>
              <a:t>brez pomena</a:t>
            </a:r>
            <a:r>
              <a:rPr lang="sl-SI" dirty="0"/>
              <a:t>, ali je njihov </a:t>
            </a:r>
            <a:r>
              <a:rPr lang="sl-SI" u="sng" dirty="0"/>
              <a:t>pomen jasen ali nejasen</a:t>
            </a:r>
            <a:r>
              <a:rPr lang="sl-SI" dirty="0"/>
              <a:t>,</a:t>
            </a:r>
            <a:br>
              <a:rPr lang="sl-SI" dirty="0"/>
            </a:br>
            <a:endParaRPr lang="sl-SI" dirty="0"/>
          </a:p>
          <a:p>
            <a:r>
              <a:rPr lang="sl-SI" dirty="0"/>
              <a:t>Ali vsebujejo </a:t>
            </a:r>
            <a:r>
              <a:rPr lang="sl-SI" u="sng" dirty="0"/>
              <a:t>opisne (</a:t>
            </a:r>
            <a:r>
              <a:rPr lang="sl-SI" u="sng" dirty="0" err="1"/>
              <a:t>neopisne</a:t>
            </a:r>
            <a:r>
              <a:rPr lang="sl-SI" u="sng" dirty="0"/>
              <a:t>) elemente</a:t>
            </a:r>
            <a:r>
              <a:rPr lang="sl-SI" dirty="0"/>
              <a:t>,</a:t>
            </a:r>
            <a:br>
              <a:rPr lang="sl-SI" dirty="0"/>
            </a:br>
            <a:endParaRPr lang="sl-SI" dirty="0"/>
          </a:p>
          <a:p>
            <a:r>
              <a:rPr lang="sl-SI" dirty="0"/>
              <a:t>Ali gre za primerjavo </a:t>
            </a:r>
            <a:r>
              <a:rPr lang="sl-SI" u="sng" dirty="0"/>
              <a:t>med besedo in sliko</a:t>
            </a:r>
            <a:r>
              <a:rPr lang="sl-SI" dirty="0"/>
              <a:t> (npr. beseda tiger in slika tigra),</a:t>
            </a:r>
            <a:br>
              <a:rPr lang="sl-SI" dirty="0"/>
            </a:br>
            <a:endParaRPr lang="sl-SI" dirty="0"/>
          </a:p>
          <a:p>
            <a:r>
              <a:rPr lang="sl-SI" dirty="0"/>
              <a:t>Ali so v njih </a:t>
            </a:r>
            <a:r>
              <a:rPr lang="sl-SI" u="sng" dirty="0"/>
              <a:t>tuje besede</a:t>
            </a:r>
            <a:r>
              <a:rPr lang="sl-SI" dirty="0"/>
              <a:t>,</a:t>
            </a:r>
            <a:br>
              <a:rPr lang="sl-SI" dirty="0"/>
            </a:br>
            <a:endParaRPr lang="sl-SI" dirty="0"/>
          </a:p>
          <a:p>
            <a:r>
              <a:rPr lang="sl-SI" dirty="0"/>
              <a:t>Ali so </a:t>
            </a:r>
            <a:r>
              <a:rPr lang="sl-SI" u="sng" dirty="0"/>
              <a:t>besede napačno zapisane</a:t>
            </a:r>
            <a:r>
              <a:rPr lang="sl-SI" dirty="0"/>
              <a:t>,</a:t>
            </a:r>
            <a:br>
              <a:rPr lang="sl-SI" dirty="0"/>
            </a:br>
            <a:endParaRPr lang="sl-SI" dirty="0"/>
          </a:p>
          <a:p>
            <a:r>
              <a:rPr lang="sl-SI" dirty="0"/>
              <a:t>Ali obstajajo </a:t>
            </a:r>
            <a:r>
              <a:rPr lang="sl-SI" u="sng" dirty="0"/>
              <a:t>imena, okrajšave ali celo številke.</a:t>
            </a:r>
            <a:br>
              <a:rPr lang="sl-SI" dirty="0"/>
            </a:br>
            <a:endParaRPr lang="sl-SI" dirty="0"/>
          </a:p>
        </p:txBody>
      </p:sp>
      <p:sp>
        <p:nvSpPr>
          <p:cNvPr id="4" name="Označba mesta vsebine 1"/>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sl-SI" altLang="sl-SI"/>
          </a:p>
          <a:p>
            <a:endParaRPr lang="en-US" altLang="sl-SI" dirty="0"/>
          </a:p>
        </p:txBody>
      </p:sp>
    </p:spTree>
    <p:extLst>
      <p:ext uri="{BB962C8B-B14F-4D97-AF65-F5344CB8AC3E}">
        <p14:creationId xmlns:p14="http://schemas.microsoft.com/office/powerpoint/2010/main" val="24998492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CA2B336-FABA-4E7B-90F4-84AF91B8EA34}"/>
              </a:ext>
            </a:extLst>
          </p:cNvPr>
          <p:cNvSpPr>
            <a:spLocks noGrp="1"/>
          </p:cNvSpPr>
          <p:nvPr>
            <p:ph type="title"/>
          </p:nvPr>
        </p:nvSpPr>
        <p:spPr/>
        <p:txBody>
          <a:bodyPr/>
          <a:lstStyle/>
          <a:p>
            <a:r>
              <a:rPr lang="sl-SI" dirty="0"/>
              <a:t>Sestavljeni znaki</a:t>
            </a:r>
          </a:p>
        </p:txBody>
      </p:sp>
      <p:sp>
        <p:nvSpPr>
          <p:cNvPr id="3" name="Označba mesta vsebine 2">
            <a:extLst>
              <a:ext uri="{FF2B5EF4-FFF2-40B4-BE49-F238E27FC236}">
                <a16:creationId xmlns:a16="http://schemas.microsoft.com/office/drawing/2014/main" id="{B0F74E2E-B791-4482-83D7-40D410B5342C}"/>
              </a:ext>
            </a:extLst>
          </p:cNvPr>
          <p:cNvSpPr>
            <a:spLocks noGrp="1"/>
          </p:cNvSpPr>
          <p:nvPr>
            <p:ph idx="1"/>
          </p:nvPr>
        </p:nvSpPr>
        <p:spPr/>
        <p:txBody>
          <a:bodyPr>
            <a:normAutofit fontScale="92500" lnSpcReduction="20000"/>
          </a:bodyPr>
          <a:lstStyle/>
          <a:p>
            <a:r>
              <a:rPr lang="sl-SI" u="sng" dirty="0"/>
              <a:t>Kombinacije različnih znakov</a:t>
            </a:r>
            <a:r>
              <a:rPr lang="sl-SI" dirty="0"/>
              <a:t> (npr. figurativni in verbalni znaki, gibalni znaki s statičnimi in dinamičnimi elementi, znaki z barvnim besedilom, multimedijski znaki z vizualno zvočno in morda tudi verbalno vsebino)</a:t>
            </a:r>
            <a:br>
              <a:rPr lang="sl-SI" dirty="0"/>
            </a:br>
            <a:endParaRPr lang="sl-SI" dirty="0"/>
          </a:p>
          <a:p>
            <a:r>
              <a:rPr lang="sl-SI" dirty="0"/>
              <a:t>Načeloma </a:t>
            </a:r>
            <a:r>
              <a:rPr lang="sl-SI" u="sng" dirty="0"/>
              <a:t>se </a:t>
            </a:r>
            <a:r>
              <a:rPr lang="sl-SI" u="sng" dirty="0" err="1"/>
              <a:t>Sabelov</a:t>
            </a:r>
            <a:r>
              <a:rPr lang="sl-SI" u="sng" dirty="0"/>
              <a:t> test uporablja</a:t>
            </a:r>
            <a:r>
              <a:rPr lang="sl-SI" dirty="0"/>
              <a:t> tudi na tem področju, obstajajo pa številne </a:t>
            </a:r>
            <a:r>
              <a:rPr lang="sl-SI" u="sng" dirty="0"/>
              <a:t>izjeme</a:t>
            </a:r>
            <a:r>
              <a:rPr lang="sl-SI" dirty="0"/>
              <a:t>.</a:t>
            </a:r>
            <a:br>
              <a:rPr lang="sl-SI" dirty="0"/>
            </a:br>
            <a:endParaRPr lang="sl-SI" dirty="0"/>
          </a:p>
          <a:p>
            <a:r>
              <a:rPr lang="sl-SI" dirty="0"/>
              <a:t>Razumeti (kako </a:t>
            </a:r>
            <a:r>
              <a:rPr lang="sl-SI" b="1" dirty="0"/>
              <a:t>potrošniki dojemajo</a:t>
            </a:r>
            <a:r>
              <a:rPr lang="sl-SI" dirty="0"/>
              <a:t> ) sestavljeno znamko kot </a:t>
            </a:r>
            <a:r>
              <a:rPr lang="sl-SI" b="1" dirty="0"/>
              <a:t>celoto</a:t>
            </a:r>
            <a:r>
              <a:rPr lang="sl-SI" dirty="0"/>
              <a:t>, ki ima lahko </a:t>
            </a:r>
            <a:r>
              <a:rPr lang="sl-SI" u="sng" dirty="0"/>
              <a:t>poseben pomen, ki se razlikuje od njenih posameznih delov</a:t>
            </a:r>
            <a:r>
              <a:rPr lang="sl-SI" dirty="0"/>
              <a:t>.</a:t>
            </a:r>
            <a:br>
              <a:rPr lang="sl-SI" dirty="0"/>
            </a:br>
            <a:endParaRPr lang="sl-SI" dirty="0"/>
          </a:p>
          <a:p>
            <a:r>
              <a:rPr lang="sl-SI" dirty="0"/>
              <a:t>Tudi v tem primeru imajo </a:t>
            </a:r>
            <a:r>
              <a:rPr lang="sl-SI" b="1" dirty="0"/>
              <a:t>razlikovalni in prevladujoči deli</a:t>
            </a:r>
            <a:r>
              <a:rPr lang="sl-SI" dirty="0"/>
              <a:t> prednost pred nepomembnimi in zgolj opisnimi deli.</a:t>
            </a:r>
            <a:br>
              <a:rPr lang="sl-SI" dirty="0"/>
            </a:br>
            <a:endParaRPr lang="sl-SI" dirty="0"/>
          </a:p>
          <a:p>
            <a:r>
              <a:rPr lang="sl-SI" dirty="0"/>
              <a:t>Poleg tega </a:t>
            </a:r>
            <a:r>
              <a:rPr lang="sl-SI" b="1" u="sng" dirty="0"/>
              <a:t>besedni deli</a:t>
            </a:r>
            <a:r>
              <a:rPr lang="sl-SI" u="sng" dirty="0"/>
              <a:t> običajno prevladajo nad drugimi deli,</a:t>
            </a:r>
            <a:r>
              <a:rPr lang="sl-SI" dirty="0"/>
              <a:t> kot so figurativni deli, ker so </a:t>
            </a:r>
            <a:r>
              <a:rPr lang="sl-SI" b="1" dirty="0"/>
              <a:t>bolj razlikovalni</a:t>
            </a:r>
            <a:r>
              <a:rPr lang="sl-SI" dirty="0"/>
              <a:t>, vendar obstajajo tudi </a:t>
            </a:r>
            <a:r>
              <a:rPr lang="sl-SI" b="1" dirty="0"/>
              <a:t>izjeme</a:t>
            </a:r>
            <a:r>
              <a:rPr lang="sl-SI" dirty="0"/>
              <a:t>.</a:t>
            </a:r>
          </a:p>
        </p:txBody>
      </p:sp>
      <p:sp>
        <p:nvSpPr>
          <p:cNvPr id="4" name="Označba mesta vsebine 1"/>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sl-SI" altLang="sl-SI"/>
          </a:p>
          <a:p>
            <a:endParaRPr lang="en-US" altLang="sl-SI" dirty="0"/>
          </a:p>
        </p:txBody>
      </p:sp>
      <p:sp>
        <p:nvSpPr>
          <p:cNvPr id="5" name="Označba mesta vsebine 1"/>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sl-SI" altLang="sl-SI"/>
          </a:p>
          <a:p>
            <a:endParaRPr lang="en-US" altLang="sl-SI" dirty="0"/>
          </a:p>
        </p:txBody>
      </p:sp>
    </p:spTree>
    <p:extLst>
      <p:ext uri="{BB962C8B-B14F-4D97-AF65-F5344CB8AC3E}">
        <p14:creationId xmlns:p14="http://schemas.microsoft.com/office/powerpoint/2010/main" val="616061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Problem </a:t>
            </a:r>
            <a:endParaRPr lang="en-US" dirty="0"/>
          </a:p>
        </p:txBody>
      </p:sp>
      <p:sp>
        <p:nvSpPr>
          <p:cNvPr id="3" name="Označba mesta vsebine 2"/>
          <p:cNvSpPr>
            <a:spLocks noGrp="1"/>
          </p:cNvSpPr>
          <p:nvPr>
            <p:ph idx="1"/>
          </p:nvPr>
        </p:nvSpPr>
        <p:spPr/>
        <p:txBody>
          <a:bodyPr>
            <a:normAutofit fontScale="92500" lnSpcReduction="10000"/>
          </a:bodyPr>
          <a:lstStyle/>
          <a:p>
            <a:r>
              <a:rPr lang="sl-SI" dirty="0"/>
              <a:t>Znamk okusa </a:t>
            </a:r>
          </a:p>
          <a:p>
            <a:endParaRPr lang="sl-SI" dirty="0"/>
          </a:p>
          <a:p>
            <a:r>
              <a:rPr lang="sl-SI" dirty="0"/>
              <a:t>Znamk vonja </a:t>
            </a:r>
          </a:p>
          <a:p>
            <a:endParaRPr lang="sl-SI" dirty="0"/>
          </a:p>
          <a:p>
            <a:pPr lvl="1"/>
            <a:r>
              <a:rPr lang="sl-SI" dirty="0"/>
              <a:t>Zapletena registracija – načeloma niso prepovedane; nedovoljeni vzorci, problem funkcionalnosti ter </a:t>
            </a:r>
            <a:r>
              <a:rPr lang="sl-SI" dirty="0" err="1"/>
              <a:t>razlikovalnosti</a:t>
            </a:r>
            <a:endParaRPr lang="sl-SI" dirty="0"/>
          </a:p>
          <a:p>
            <a:pPr lvl="2"/>
            <a:r>
              <a:rPr lang="sl-SI" u="sng" dirty="0"/>
              <a:t>Doktrina funkcionalnosti</a:t>
            </a:r>
            <a:r>
              <a:rPr lang="sl-SI" dirty="0"/>
              <a:t> preprečuje, da bi se zaščita blagovne znamke uporabljala za zaviranje zakonite konkurence s tem, da bi eno podjetje imelo monopol nad uporabno lastnostjo izdelka. Če na primer oblika ročaja orodja omogoča boljši oprijem, te oblike ni mogoče zaščititi kot blagovno znamko, saj morajo konkurenti uporabiti to obliko za izdelavo enako učinkovitih izdelkov.</a:t>
            </a:r>
          </a:p>
          <a:p>
            <a:pPr lvl="1"/>
            <a:endParaRPr lang="sl-SI" dirty="0"/>
          </a:p>
          <a:p>
            <a:pPr lvl="1"/>
            <a:r>
              <a:rPr lang="sl-SI" dirty="0"/>
              <a:t>Test </a:t>
            </a:r>
            <a:r>
              <a:rPr lang="sl-SI" dirty="0" err="1"/>
              <a:t>Sabel</a:t>
            </a:r>
            <a:r>
              <a:rPr lang="sl-SI" dirty="0"/>
              <a:t> neuporaben</a:t>
            </a:r>
            <a:endParaRPr lang="en-US" dirty="0"/>
          </a:p>
        </p:txBody>
      </p:sp>
    </p:spTree>
    <p:extLst>
      <p:ext uri="{BB962C8B-B14F-4D97-AF65-F5344CB8AC3E}">
        <p14:creationId xmlns:p14="http://schemas.microsoft.com/office/powerpoint/2010/main" val="42010011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p:cNvSpPr>
            <a:spLocks noGrp="1" noChangeArrowheads="1"/>
          </p:cNvSpPr>
          <p:nvPr>
            <p:ph type="title"/>
          </p:nvPr>
        </p:nvSpPr>
        <p:spPr/>
        <p:txBody>
          <a:bodyPr>
            <a:normAutofit/>
          </a:bodyPr>
          <a:lstStyle/>
          <a:p>
            <a:r>
              <a:rPr lang="sl-SI" altLang="sl-SI" sz="5400" dirty="0" err="1"/>
              <a:t>Wok</a:t>
            </a:r>
            <a:r>
              <a:rPr lang="sl-SI" altLang="sl-SI" sz="5400" dirty="0"/>
              <a:t> To </a:t>
            </a:r>
            <a:r>
              <a:rPr lang="sl-SI" altLang="sl-SI" sz="5400" dirty="0" err="1"/>
              <a:t>Walk</a:t>
            </a:r>
            <a:r>
              <a:rPr lang="sl-SI" altLang="sl-SI" sz="5400" dirty="0"/>
              <a:t> </a:t>
            </a:r>
            <a:r>
              <a:rPr lang="sl-SI" altLang="sl-SI" sz="5400" i="1" dirty="0"/>
              <a:t>v.</a:t>
            </a:r>
            <a:r>
              <a:rPr lang="sl-SI" altLang="sl-SI" sz="5400" dirty="0"/>
              <a:t> </a:t>
            </a:r>
            <a:r>
              <a:rPr lang="sl-SI" altLang="sl-SI" sz="5400" dirty="0" err="1"/>
              <a:t>The</a:t>
            </a:r>
            <a:r>
              <a:rPr lang="sl-SI" altLang="sl-SI" sz="5400" dirty="0"/>
              <a:t> </a:t>
            </a:r>
            <a:r>
              <a:rPr lang="sl-SI" altLang="sl-SI" sz="5400" dirty="0" err="1"/>
              <a:t>Wok</a:t>
            </a:r>
            <a:endParaRPr lang="en-US" altLang="sl-SI" sz="5400" dirty="0"/>
          </a:p>
        </p:txBody>
      </p:sp>
      <p:pic>
        <p:nvPicPr>
          <p:cNvPr id="17411" name="Picture 4" descr="https://www.sodnapraksa.si/mma_bin.php?static_id=20180719095128&amp;src=org&amp;m=15319866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713" y="3105917"/>
            <a:ext cx="180022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Označba mesta vsebine 1"/>
          <p:cNvSpPr>
            <a:spLocks noGrp="1"/>
          </p:cNvSpPr>
          <p:nvPr>
            <p:ph idx="1"/>
          </p:nvPr>
        </p:nvSpPr>
        <p:spPr/>
        <p:txBody>
          <a:bodyPr/>
          <a:lstStyle/>
          <a:p>
            <a:endParaRPr lang="sl-SI" altLang="sl-SI" dirty="0"/>
          </a:p>
          <a:p>
            <a:endParaRPr lang="en-US" altLang="sl-SI" dirty="0"/>
          </a:p>
        </p:txBody>
      </p:sp>
      <p:pic>
        <p:nvPicPr>
          <p:cNvPr id="17413" name="Picture 2" descr="https://www.sodnapraksa.si/mma_bin.php?static_id=20180719095126&amp;src=org&amp;m=15319866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7054" y="3144907"/>
            <a:ext cx="194945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7437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FF7B37-4F26-35C3-82EE-F64A2175DDB6}"/>
              </a:ext>
            </a:extLst>
          </p:cNvPr>
          <p:cNvSpPr>
            <a:spLocks noGrp="1"/>
          </p:cNvSpPr>
          <p:nvPr>
            <p:ph type="title"/>
          </p:nvPr>
        </p:nvSpPr>
        <p:spPr/>
        <p:txBody>
          <a:bodyPr/>
          <a:lstStyle/>
          <a:p>
            <a:r>
              <a:rPr lang="sl-SI" dirty="0" err="1"/>
              <a:t>Repeat</a:t>
            </a:r>
            <a:r>
              <a:rPr lang="sl-SI" dirty="0"/>
              <a:t>   Metodologija EUIPO</a:t>
            </a:r>
            <a:br>
              <a:rPr lang="sl-SI" dirty="0"/>
            </a:br>
            <a:endParaRPr lang="en-US" dirty="0"/>
          </a:p>
        </p:txBody>
      </p:sp>
      <p:sp>
        <p:nvSpPr>
          <p:cNvPr id="3" name="Označba mesta vsebine 2">
            <a:extLst>
              <a:ext uri="{FF2B5EF4-FFF2-40B4-BE49-F238E27FC236}">
                <a16:creationId xmlns:a16="http://schemas.microsoft.com/office/drawing/2014/main" id="{07E6D601-B468-19C4-3633-90F1F8DD109B}"/>
              </a:ext>
            </a:extLst>
          </p:cNvPr>
          <p:cNvSpPr>
            <a:spLocks noGrp="1"/>
          </p:cNvSpPr>
          <p:nvPr>
            <p:ph idx="1"/>
          </p:nvPr>
        </p:nvSpPr>
        <p:spPr/>
        <p:txBody>
          <a:bodyPr>
            <a:normAutofit fontScale="85000" lnSpcReduction="20000"/>
          </a:bodyPr>
          <a:lstStyle/>
          <a:p>
            <a:r>
              <a:rPr lang="sl-SI" dirty="0"/>
              <a:t>(i) Opredeljeni ustrezni </a:t>
            </a:r>
            <a:r>
              <a:rPr lang="sl-SI" b="1" dirty="0"/>
              <a:t>razlikovalni in prevladujoči deli</a:t>
            </a:r>
            <a:r>
              <a:rPr lang="sl-SI" dirty="0"/>
              <a:t> obeh znakov, ki se primerjajo, pri čemer ni treba upoštevati nepomembnih delov; in</a:t>
            </a:r>
            <a:br>
              <a:rPr lang="sl-SI" dirty="0"/>
            </a:br>
            <a:endParaRPr lang="sl-SI" dirty="0"/>
          </a:p>
          <a:p>
            <a:r>
              <a:rPr lang="sl-SI" dirty="0"/>
              <a:t>(ii) se upoštevajo </a:t>
            </a:r>
            <a:r>
              <a:rPr lang="sl-SI" b="1" dirty="0"/>
              <a:t>vizualni, zvočni in konceptualni vidiki</a:t>
            </a:r>
            <a:r>
              <a:rPr lang="sl-SI" dirty="0"/>
              <a:t> znakov, ki se primerjajo.</a:t>
            </a:r>
            <a:br>
              <a:rPr lang="sl-SI" dirty="0"/>
            </a:br>
            <a:endParaRPr lang="sl-SI" dirty="0"/>
          </a:p>
          <a:p>
            <a:r>
              <a:rPr lang="sl-SI" dirty="0"/>
              <a:t>Če se ugotovi podobnost znakov, se nato preveri (iii), ali bi to lahko povzročilo </a:t>
            </a:r>
            <a:r>
              <a:rPr lang="sl-SI" b="1" dirty="0"/>
              <a:t>verjetnost zmede med potrošniki</a:t>
            </a:r>
            <a:r>
              <a:rPr lang="sl-SI" dirty="0"/>
              <a:t>.</a:t>
            </a:r>
            <a:br>
              <a:rPr lang="sl-SI" dirty="0"/>
            </a:br>
            <a:endParaRPr lang="sl-SI" dirty="0"/>
          </a:p>
          <a:p>
            <a:r>
              <a:rPr lang="sl-SI" dirty="0"/>
              <a:t>Pri tem se seveda upoštevata </a:t>
            </a:r>
            <a:r>
              <a:rPr lang="sl-SI" u="sng" dirty="0"/>
              <a:t>zadevno ozemlje in zadevna javnost (tj. potrošniki)</a:t>
            </a:r>
            <a:r>
              <a:rPr lang="sl-SI" dirty="0"/>
              <a:t>, kjer bi lahko prišlo do take zmede glede </a:t>
            </a:r>
            <a:r>
              <a:rPr lang="sl-SI" i="1" dirty="0"/>
              <a:t>izvora </a:t>
            </a:r>
            <a:r>
              <a:rPr lang="sl-SI" i="1" u="sng" dirty="0"/>
              <a:t>blaga ali storitev</a:t>
            </a:r>
            <a:r>
              <a:rPr lang="sl-SI" dirty="0"/>
              <a:t>.</a:t>
            </a:r>
            <a:br>
              <a:rPr lang="sl-SI" dirty="0"/>
            </a:br>
            <a:endParaRPr lang="sl-SI" dirty="0"/>
          </a:p>
          <a:p>
            <a:r>
              <a:rPr lang="sl-SI" dirty="0"/>
              <a:t>To pomeni, da je poleg splošnih pravil odločilen tudi </a:t>
            </a:r>
            <a:r>
              <a:rPr lang="sl-SI" u="sng" dirty="0"/>
              <a:t>kontekst posameznega primera </a:t>
            </a:r>
            <a:r>
              <a:rPr lang="sl-SI" dirty="0"/>
              <a:t>.</a:t>
            </a:r>
            <a:br>
              <a:rPr lang="sl-SI" dirty="0"/>
            </a:br>
            <a:endParaRPr lang="sl-SI" dirty="0"/>
          </a:p>
          <a:p>
            <a:pPr marL="0" indent="0">
              <a:buNone/>
            </a:pPr>
            <a:br>
              <a:rPr lang="sl-SI" dirty="0"/>
            </a:br>
            <a:endParaRPr lang="sl-SI" dirty="0"/>
          </a:p>
          <a:p>
            <a:endParaRPr lang="en-US" dirty="0"/>
          </a:p>
        </p:txBody>
      </p:sp>
      <p:pic>
        <p:nvPicPr>
          <p:cNvPr id="4" name="Picture 4" descr="https://www.sodnapraksa.si/mma_bin.php?static_id=20180719095128&amp;src=org&amp;m=1531986686">
            <a:extLst>
              <a:ext uri="{FF2B5EF4-FFF2-40B4-BE49-F238E27FC236}">
                <a16:creationId xmlns:a16="http://schemas.microsoft.com/office/drawing/2014/main" id="{2177301D-9AAE-5A24-0910-54F34FCFAB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2563" y="58737"/>
            <a:ext cx="180022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s://www.sodnapraksa.si/mma_bin.php?static_id=20180719095126&amp;src=org&amp;m=1531986686">
            <a:extLst>
              <a:ext uri="{FF2B5EF4-FFF2-40B4-BE49-F238E27FC236}">
                <a16:creationId xmlns:a16="http://schemas.microsoft.com/office/drawing/2014/main" id="{7906D6AC-3145-5FA5-C614-DB36C46E5B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0335" y="0"/>
            <a:ext cx="194945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74492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A2B46F-A2B0-3FE8-49E8-716A6184DBE6}"/>
              </a:ext>
            </a:extLst>
          </p:cNvPr>
          <p:cNvSpPr>
            <a:spLocks noGrp="1"/>
          </p:cNvSpPr>
          <p:nvPr>
            <p:ph type="title"/>
          </p:nvPr>
        </p:nvSpPr>
        <p:spPr/>
        <p:txBody>
          <a:bodyPr/>
          <a:lstStyle/>
          <a:p>
            <a:r>
              <a:rPr lang="sl-SI" dirty="0"/>
              <a:t>SLO UIL v. sodišča</a:t>
            </a:r>
            <a:endParaRPr lang="en-US" dirty="0"/>
          </a:p>
        </p:txBody>
      </p:sp>
      <p:sp>
        <p:nvSpPr>
          <p:cNvPr id="3" name="Označba mesta vsebine 2">
            <a:extLst>
              <a:ext uri="{FF2B5EF4-FFF2-40B4-BE49-F238E27FC236}">
                <a16:creationId xmlns:a16="http://schemas.microsoft.com/office/drawing/2014/main" id="{DE60003F-272A-7A53-2850-86677A30A0E8}"/>
              </a:ext>
            </a:extLst>
          </p:cNvPr>
          <p:cNvSpPr>
            <a:spLocks noGrp="1"/>
          </p:cNvSpPr>
          <p:nvPr>
            <p:ph idx="1"/>
          </p:nvPr>
        </p:nvSpPr>
        <p:spPr/>
        <p:txBody>
          <a:bodyPr/>
          <a:lstStyle/>
          <a:p>
            <a:r>
              <a:rPr lang="sl-SI" b="1" dirty="0"/>
              <a:t>UIL - NI PODOBNOSTI!</a:t>
            </a:r>
          </a:p>
          <a:p>
            <a:endParaRPr lang="sl-SI" dirty="0"/>
          </a:p>
          <a:p>
            <a:r>
              <a:rPr lang="sl-SI" dirty="0"/>
              <a:t>Vizualno (prevladujoče) - različne podobe (oseba, ki nosi gorečo ponev v. ponev s plameni; različne besede)</a:t>
            </a:r>
          </a:p>
          <a:p>
            <a:endParaRPr lang="sl-SI" dirty="0"/>
          </a:p>
          <a:p>
            <a:r>
              <a:rPr lang="sl-SI" dirty="0"/>
              <a:t>Zvočni (fonetični) - različni - 2 v. 3 zlogi</a:t>
            </a:r>
          </a:p>
          <a:p>
            <a:endParaRPr lang="sl-SI" dirty="0"/>
          </a:p>
          <a:p>
            <a:r>
              <a:rPr lang="sl-SI" dirty="0"/>
              <a:t>Pojmovni - majhna razlika, vendar ima drugi širši pomen (besedna igra)</a:t>
            </a:r>
            <a:endParaRPr lang="en-US" dirty="0"/>
          </a:p>
        </p:txBody>
      </p:sp>
    </p:spTree>
    <p:extLst>
      <p:ext uri="{BB962C8B-B14F-4D97-AF65-F5344CB8AC3E}">
        <p14:creationId xmlns:p14="http://schemas.microsoft.com/office/powerpoint/2010/main" val="2597944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1AC2BD2-3289-4FA8-03C1-BCE4154EB2F9}"/>
              </a:ext>
            </a:extLst>
          </p:cNvPr>
          <p:cNvSpPr>
            <a:spLocks noGrp="1"/>
          </p:cNvSpPr>
          <p:nvPr>
            <p:ph type="title"/>
          </p:nvPr>
        </p:nvSpPr>
        <p:spPr/>
        <p:txBody>
          <a:bodyPr/>
          <a:lstStyle/>
          <a:p>
            <a:endParaRPr lang="en-US"/>
          </a:p>
        </p:txBody>
      </p:sp>
      <p:sp>
        <p:nvSpPr>
          <p:cNvPr id="3" name="Označba mesta vsebine 2">
            <a:extLst>
              <a:ext uri="{FF2B5EF4-FFF2-40B4-BE49-F238E27FC236}">
                <a16:creationId xmlns:a16="http://schemas.microsoft.com/office/drawing/2014/main" id="{35976291-C67C-7B77-C6CB-8B98A29E26C3}"/>
              </a:ext>
            </a:extLst>
          </p:cNvPr>
          <p:cNvSpPr>
            <a:spLocks noGrp="1"/>
          </p:cNvSpPr>
          <p:nvPr>
            <p:ph idx="1"/>
          </p:nvPr>
        </p:nvSpPr>
        <p:spPr/>
        <p:txBody>
          <a:bodyPr>
            <a:normAutofit lnSpcReduction="10000"/>
          </a:bodyPr>
          <a:lstStyle/>
          <a:p>
            <a:r>
              <a:rPr lang="sl-SI" b="1" u="sng" dirty="0"/>
              <a:t>Sodišča - podobnost!</a:t>
            </a:r>
            <a:br>
              <a:rPr lang="sl-SI" b="1" u="sng" dirty="0"/>
            </a:br>
            <a:endParaRPr lang="sl-SI" b="1" u="sng" dirty="0"/>
          </a:p>
          <a:p>
            <a:r>
              <a:rPr lang="sl-SI" u="sng" dirty="0"/>
              <a:t>Vizualno</a:t>
            </a:r>
            <a:r>
              <a:rPr lang="sl-SI" dirty="0"/>
              <a:t> - besede </a:t>
            </a:r>
            <a:r>
              <a:rPr lang="sl-SI" dirty="0" err="1"/>
              <a:t>Wok</a:t>
            </a:r>
            <a:r>
              <a:rPr lang="sl-SI" dirty="0"/>
              <a:t>; oranžno-bela kombinacija</a:t>
            </a:r>
            <a:br>
              <a:rPr lang="sl-SI" dirty="0"/>
            </a:br>
            <a:endParaRPr lang="sl-SI" dirty="0"/>
          </a:p>
          <a:p>
            <a:r>
              <a:rPr lang="sl-SI" u="sng" dirty="0"/>
              <a:t>Pojmovno</a:t>
            </a:r>
            <a:r>
              <a:rPr lang="sl-SI" dirty="0"/>
              <a:t> - podobne storitve; kvadrat z oranžno barvo; beli grafični in besedni elementi</a:t>
            </a:r>
            <a:br>
              <a:rPr lang="sl-SI" dirty="0"/>
            </a:br>
            <a:endParaRPr lang="sl-SI" dirty="0"/>
          </a:p>
          <a:p>
            <a:r>
              <a:rPr lang="sl-SI" u="sng" dirty="0"/>
              <a:t>Zvočno</a:t>
            </a:r>
            <a:r>
              <a:rPr lang="sl-SI" dirty="0"/>
              <a:t> - Ne!</a:t>
            </a:r>
            <a:br>
              <a:rPr lang="sl-SI" dirty="0"/>
            </a:br>
            <a:br>
              <a:rPr lang="sl-SI" dirty="0"/>
            </a:br>
            <a:endParaRPr lang="sl-SI" dirty="0"/>
          </a:p>
          <a:p>
            <a:r>
              <a:rPr lang="sl-SI" b="1" dirty="0"/>
              <a:t>Zakaj</a:t>
            </a:r>
            <a:r>
              <a:rPr lang="sl-SI" dirty="0"/>
              <a:t> </a:t>
            </a:r>
            <a:r>
              <a:rPr lang="sl-SI" b="1" dirty="0"/>
              <a:t>so videli drugače?</a:t>
            </a:r>
            <a:br>
              <a:rPr lang="sl-SI" dirty="0"/>
            </a:br>
            <a:endParaRPr lang="sl-SI" dirty="0"/>
          </a:p>
        </p:txBody>
      </p:sp>
    </p:spTree>
    <p:extLst>
      <p:ext uri="{BB962C8B-B14F-4D97-AF65-F5344CB8AC3E}">
        <p14:creationId xmlns:p14="http://schemas.microsoft.com/office/powerpoint/2010/main" val="4196975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Chat GPT?</a:t>
            </a:r>
            <a:endParaRPr lang="en-US" dirty="0"/>
          </a:p>
        </p:txBody>
      </p:sp>
      <p:sp>
        <p:nvSpPr>
          <p:cNvPr id="3" name="Označba mesta vsebine 2"/>
          <p:cNvSpPr>
            <a:spLocks noGrp="1"/>
          </p:cNvSpPr>
          <p:nvPr>
            <p:ph idx="1"/>
          </p:nvPr>
        </p:nvSpPr>
        <p:spPr/>
        <p:txBody>
          <a:bodyPr/>
          <a:lstStyle/>
          <a:p>
            <a:r>
              <a:rPr lang="sl-SI" dirty="0" err="1"/>
              <a:t>Sabel</a:t>
            </a:r>
            <a:r>
              <a:rPr lang="sl-SI" dirty="0"/>
              <a:t> v. Puma – poslal v presojo le znaka…</a:t>
            </a:r>
          </a:p>
          <a:p>
            <a:r>
              <a:rPr lang="sl-SI" dirty="0"/>
              <a:t>Ti dve blagovni znamki imata nekaj podobnosti, vendar obstajajo tudi pomembne razlike, ki lahko vplivajo na oceno njune podobnosti. Tukaj je podrobnejša analiza:</a:t>
            </a:r>
          </a:p>
          <a:p>
            <a:r>
              <a:rPr lang="sl-SI" b="1" dirty="0"/>
              <a:t>Podobnosti:</a:t>
            </a:r>
          </a:p>
          <a:p>
            <a:pPr lvl="1"/>
            <a:r>
              <a:rPr lang="sl-SI" b="1" dirty="0"/>
              <a:t>Živalski motiv</a:t>
            </a:r>
            <a:r>
              <a:rPr lang="sl-SI" dirty="0"/>
              <a:t>: Obe znamki uporabljata podobo geparda ali podobne hitre mačke. To nakazuje na skupno simboliko hitrosti ali agilnosti.</a:t>
            </a:r>
          </a:p>
          <a:p>
            <a:pPr lvl="1"/>
            <a:r>
              <a:rPr lang="sl-SI" b="1" dirty="0"/>
              <a:t>Postavitev</a:t>
            </a:r>
            <a:r>
              <a:rPr lang="sl-SI" dirty="0"/>
              <a:t>: Obe podobi prikazujeta žival v teku, kar še dodatno poudarja podobno sporočilo in dinamiko.</a:t>
            </a:r>
          </a:p>
          <a:p>
            <a:pPr lvl="1"/>
            <a:r>
              <a:rPr lang="sl-SI" b="1" dirty="0"/>
              <a:t>Splošna oblika</a:t>
            </a:r>
            <a:r>
              <a:rPr lang="sl-SI" dirty="0"/>
              <a:t>: Obe logotipa imata minimalističen slog z osrednjim poudarkom na figuri živali.</a:t>
            </a:r>
          </a:p>
          <a:p>
            <a:endParaRPr lang="en-US" dirty="0"/>
          </a:p>
        </p:txBody>
      </p:sp>
    </p:spTree>
    <p:extLst>
      <p:ext uri="{BB962C8B-B14F-4D97-AF65-F5344CB8AC3E}">
        <p14:creationId xmlns:p14="http://schemas.microsoft.com/office/powerpoint/2010/main" val="3416644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85000" lnSpcReduction="20000"/>
          </a:bodyPr>
          <a:lstStyle/>
          <a:p>
            <a:r>
              <a:rPr lang="sl-SI" b="1" dirty="0"/>
              <a:t>Razlike:</a:t>
            </a:r>
          </a:p>
          <a:p>
            <a:pPr lvl="1"/>
            <a:r>
              <a:rPr lang="sl-SI" b="1" dirty="0"/>
              <a:t>Stil oblikovanja</a:t>
            </a:r>
            <a:r>
              <a:rPr lang="sl-SI" dirty="0"/>
              <a:t>: Zgornji logotip prikazuje silhueto črne mačke, medtem ko spodnji logotip vključuje bolj podrobno upodobitev geparda s pikami, kar mu daje bolj realistično obliko.</a:t>
            </a:r>
          </a:p>
          <a:p>
            <a:pPr lvl="1"/>
            <a:r>
              <a:rPr lang="sl-SI" b="1" dirty="0"/>
              <a:t>Besedilo</a:t>
            </a:r>
            <a:r>
              <a:rPr lang="sl-SI" dirty="0"/>
              <a:t>: Spodnji logotip vsebuje ime "</a:t>
            </a:r>
            <a:r>
              <a:rPr lang="sl-SI" dirty="0" err="1"/>
              <a:t>Sabel</a:t>
            </a:r>
            <a:r>
              <a:rPr lang="sl-SI" dirty="0"/>
              <a:t>", kar jasno označuje blagovno znamko, medtem ko zgornji logotip nima nobenega besedila.</a:t>
            </a:r>
          </a:p>
          <a:p>
            <a:pPr lvl="1"/>
            <a:r>
              <a:rPr lang="sl-SI" b="1" dirty="0"/>
              <a:t>Grafični elementi</a:t>
            </a:r>
            <a:r>
              <a:rPr lang="sl-SI" dirty="0"/>
              <a:t>: Spodnji logotip vsebuje ovalni okvir okoli geparda, kar mu daje drugačno vizualno strukturo v primerjavi z zgornjim logotipom, ki je popolnoma brez okvirja.</a:t>
            </a:r>
          </a:p>
          <a:p>
            <a:r>
              <a:rPr lang="sl-SI" b="1" dirty="0"/>
              <a:t>Možnost zmede:</a:t>
            </a:r>
          </a:p>
          <a:p>
            <a:r>
              <a:rPr lang="sl-SI" dirty="0"/>
              <a:t>V kontekstu blagovne znamke se podobnost ocenjuje glede na verjetnost zmede med potrošniki. Ker oba logotipa uporabljata podobno žival in sporočata podobno idejo hitrosti, bi to lahko povzročilo nekaj stopnje zmede, še posebej, če delujeta v istem sektorju. Vendar pa razlike v oblikovanju in vključitev imena "</a:t>
            </a:r>
            <a:r>
              <a:rPr lang="sl-SI" dirty="0" err="1"/>
              <a:t>Sabel</a:t>
            </a:r>
            <a:r>
              <a:rPr lang="sl-SI" dirty="0"/>
              <a:t>" v spodnjem logotipu lahko pomagajo razlikovati blagovni znamki.</a:t>
            </a:r>
          </a:p>
          <a:p>
            <a:r>
              <a:rPr lang="sl-SI" dirty="0"/>
              <a:t>Če blagovni znamki delujeta v podobnih panogah, bi bilo pametno pridobiti pravno mnenje strokovnjaka za blagovne znamke glede morebitnih kršitev ali podobnosti.</a:t>
            </a:r>
          </a:p>
          <a:p>
            <a:endParaRPr lang="en-US" dirty="0"/>
          </a:p>
        </p:txBody>
      </p:sp>
    </p:spTree>
    <p:extLst>
      <p:ext uri="{BB962C8B-B14F-4D97-AF65-F5344CB8AC3E}">
        <p14:creationId xmlns:p14="http://schemas.microsoft.com/office/powerpoint/2010/main" val="1838254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t>Pravo industrijske lastnine</a:t>
            </a:r>
            <a:r>
              <a:rPr lang="sl-SI" dirty="0"/>
              <a:t> – poseg v obstoječo pravico</a:t>
            </a:r>
            <a:endParaRPr lang="en-US" dirty="0"/>
          </a:p>
        </p:txBody>
      </p:sp>
      <p:sp>
        <p:nvSpPr>
          <p:cNvPr id="3" name="Označba mesta vsebine 2"/>
          <p:cNvSpPr>
            <a:spLocks noGrp="1"/>
          </p:cNvSpPr>
          <p:nvPr>
            <p:ph idx="1"/>
          </p:nvPr>
        </p:nvSpPr>
        <p:spPr/>
        <p:txBody>
          <a:bodyPr/>
          <a:lstStyle/>
          <a:p>
            <a:r>
              <a:rPr lang="sl-SI" b="1" dirty="0"/>
              <a:t>Pravo blagovnih znamk</a:t>
            </a:r>
          </a:p>
          <a:p>
            <a:pPr lvl="1"/>
            <a:r>
              <a:rPr lang="sl-SI" dirty="0"/>
              <a:t>Vrste znamk EUIPO – tradicionalne + </a:t>
            </a:r>
            <a:r>
              <a:rPr lang="sl-SI" dirty="0" err="1"/>
              <a:t>netradicionalne</a:t>
            </a:r>
            <a:endParaRPr lang="sl-SI" dirty="0"/>
          </a:p>
          <a:p>
            <a:pPr lvl="1"/>
            <a:r>
              <a:rPr lang="sl-SI" dirty="0"/>
              <a:t>Globalni test</a:t>
            </a:r>
          </a:p>
          <a:p>
            <a:pPr lvl="1"/>
            <a:r>
              <a:rPr lang="sl-SI" dirty="0"/>
              <a:t>Smernice EUIPO</a:t>
            </a:r>
            <a:endParaRPr lang="en-US" dirty="0"/>
          </a:p>
        </p:txBody>
      </p:sp>
    </p:spTree>
    <p:extLst>
      <p:ext uri="{BB962C8B-B14F-4D97-AF65-F5344CB8AC3E}">
        <p14:creationId xmlns:p14="http://schemas.microsoft.com/office/powerpoint/2010/main" val="2590844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Zakaj nisi uporabil globalnega testa?</a:t>
            </a:r>
            <a:endParaRPr lang="en-US" dirty="0"/>
          </a:p>
        </p:txBody>
      </p:sp>
      <p:sp>
        <p:nvSpPr>
          <p:cNvPr id="3" name="Označba mesta vsebine 2"/>
          <p:cNvSpPr>
            <a:spLocks noGrp="1"/>
          </p:cNvSpPr>
          <p:nvPr>
            <p:ph idx="1"/>
          </p:nvPr>
        </p:nvSpPr>
        <p:spPr/>
        <p:txBody>
          <a:bodyPr>
            <a:normAutofit fontScale="85000" lnSpcReduction="10000"/>
          </a:bodyPr>
          <a:lstStyle/>
          <a:p>
            <a:r>
              <a:rPr lang="sl-SI" dirty="0"/>
              <a:t>V tvojem prejšnjem vprašanju nisem izrecno uporabil </a:t>
            </a:r>
            <a:r>
              <a:rPr lang="sl-SI" b="1" dirty="0"/>
              <a:t>globalnega testa</a:t>
            </a:r>
            <a:r>
              <a:rPr lang="sl-SI" dirty="0"/>
              <a:t>, ker je bil odgovor osredotočen na splošno vizualno primerjavo logotipov. Primer </a:t>
            </a:r>
            <a:r>
              <a:rPr lang="sl-SI" b="1" dirty="0" err="1"/>
              <a:t>Sabel</a:t>
            </a:r>
            <a:r>
              <a:rPr lang="sl-SI" b="1" dirty="0"/>
              <a:t> proti Puma</a:t>
            </a:r>
            <a:r>
              <a:rPr lang="sl-SI" dirty="0"/>
              <a:t> pa je pomemben, ker vključuje globlji pravni standard, ki se uporablja za oceno podobnosti med blagovnimi znamkami, znan kot </a:t>
            </a:r>
            <a:r>
              <a:rPr lang="sl-SI" b="1" dirty="0"/>
              <a:t>globalni test za presojo verjetnosti zmede</a:t>
            </a:r>
            <a:r>
              <a:rPr lang="sl-SI" dirty="0"/>
              <a:t>.</a:t>
            </a:r>
          </a:p>
          <a:p>
            <a:r>
              <a:rPr lang="sl-SI" dirty="0"/>
              <a:t>Ta test vključuje celovito presojo vseh vidikov, ne le posameznih elementov, kar pomeni, da sodišča presojajo:</a:t>
            </a:r>
          </a:p>
          <a:p>
            <a:r>
              <a:rPr lang="sl-SI" b="1" dirty="0"/>
              <a:t>Splošen vtis</a:t>
            </a:r>
            <a:r>
              <a:rPr lang="sl-SI" dirty="0"/>
              <a:t>, ki ga logotipi naredijo na povprečnega potrošnika. Ne gre le za vizualno podobnost, ampak za splošen občutek, ki ga blagovni znamki ustvarita.</a:t>
            </a:r>
          </a:p>
          <a:p>
            <a:r>
              <a:rPr lang="sl-SI" b="1" dirty="0"/>
              <a:t>Stopnja razlikovanja</a:t>
            </a:r>
            <a:r>
              <a:rPr lang="sl-SI" dirty="0"/>
              <a:t>, ki vključuje posebnost ali prepoznavnost elementov blagovne znamke. V primeru </a:t>
            </a:r>
            <a:r>
              <a:rPr lang="sl-SI" b="1" dirty="0" err="1"/>
              <a:t>Sabel</a:t>
            </a:r>
            <a:r>
              <a:rPr lang="sl-SI" b="1" dirty="0"/>
              <a:t> proti Puma</a:t>
            </a:r>
            <a:r>
              <a:rPr lang="sl-SI" dirty="0"/>
              <a:t> je bilo odločeno, da morajo biti blagovne znamke ocenjene v celoti, pri čemer je treba upoštevati tudi prepoznavnost prejšnje blagovne znamke (v tem primeru Puma) in asociacije, ki jih lahko izzove.</a:t>
            </a:r>
          </a:p>
          <a:p>
            <a:r>
              <a:rPr lang="sl-SI" b="1" dirty="0"/>
              <a:t>Verjetnost zmede med povprečnimi potrošniki</a:t>
            </a:r>
            <a:r>
              <a:rPr lang="sl-SI" dirty="0"/>
              <a:t>, ki vključuje psihološko zaznavanje potrošnikov, zlasti glede na to, kako natančno ali površno zaznavajo razlike med blagovnimi znamkami v realnem svetu.</a:t>
            </a:r>
          </a:p>
          <a:p>
            <a:endParaRPr lang="en-US" dirty="0"/>
          </a:p>
        </p:txBody>
      </p:sp>
    </p:spTree>
    <p:extLst>
      <p:ext uri="{BB962C8B-B14F-4D97-AF65-F5344CB8AC3E}">
        <p14:creationId xmlns:p14="http://schemas.microsoft.com/office/powerpoint/2010/main" val="2503118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92500"/>
          </a:bodyPr>
          <a:lstStyle/>
          <a:p>
            <a:r>
              <a:rPr lang="sl-SI" dirty="0"/>
              <a:t>Če bi uporabil globalni test, bi to pomenilo oceno vseh naslednjih dejavnikov:</a:t>
            </a:r>
          </a:p>
          <a:p>
            <a:r>
              <a:rPr lang="sl-SI" b="1" dirty="0"/>
              <a:t>Vpliv vizualnih in konceptualnih podobnosti</a:t>
            </a:r>
            <a:r>
              <a:rPr lang="sl-SI" dirty="0"/>
              <a:t>: Čeprav so razlike v slogu (npr. silhueta mačke proti realistični upodobitvi geparda), živalski motivi (hitrost in moč) ostajajo podobni, kar bi lahko ustvarilo zmedo.</a:t>
            </a:r>
          </a:p>
          <a:p>
            <a:r>
              <a:rPr lang="sl-SI" b="1" dirty="0"/>
              <a:t>Prepoznavnost prejšnje blagovne znamke</a:t>
            </a:r>
            <a:r>
              <a:rPr lang="sl-SI" dirty="0"/>
              <a:t>: Puma je zelo prepoznavna blagovna znamka, kar pomeni, da bi celo manjša podobnost lahko vplivala na odločitev, saj potrošniki običajno povežejo določene simbole (kot je gepard ali mačka) z blagovno znamko Puma.</a:t>
            </a:r>
          </a:p>
          <a:p>
            <a:r>
              <a:rPr lang="sl-SI" b="1" dirty="0"/>
              <a:t>Panoga in ciljni trg</a:t>
            </a:r>
            <a:r>
              <a:rPr lang="sl-SI" dirty="0"/>
              <a:t>: Če blagovni znamki delujeta v podobnem sektorju (npr. športna oblačila), je verjetnost zmede večja.</a:t>
            </a:r>
          </a:p>
          <a:p>
            <a:r>
              <a:rPr lang="sl-SI" b="1" dirty="0"/>
              <a:t>Konceptualna podobnost</a:t>
            </a:r>
            <a:r>
              <a:rPr lang="sl-SI" dirty="0"/>
              <a:t>: Uporaba podobne ideje (npr. hitrost, moč) lahko dodatno prispeva k verjetnosti zmede.</a:t>
            </a:r>
            <a:endParaRPr lang="en-US" dirty="0"/>
          </a:p>
        </p:txBody>
      </p:sp>
    </p:spTree>
    <p:extLst>
      <p:ext uri="{BB962C8B-B14F-4D97-AF65-F5344CB8AC3E}">
        <p14:creationId xmlns:p14="http://schemas.microsoft.com/office/powerpoint/2010/main" val="34845683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dirty="0"/>
              <a:t>Torej, čeprav sem v prvem odgovoru obravnaval vizualne in tekstualne razlike, bi bilo po tem testu treba upoštevati tudi širši kontekst in splošen vtis, ki ga blagovni znamki pustita pri potrošnikih, kar bi lahko vplivalo na presojo o tem, ali obstaja možnost zmede.</a:t>
            </a:r>
          </a:p>
          <a:p>
            <a:r>
              <a:rPr lang="sl-SI" dirty="0"/>
              <a:t>Bi želel, da nadalje podrobneje analiziramo ta globalni test v tvojem specifičnem primeru?</a:t>
            </a:r>
          </a:p>
          <a:p>
            <a:endParaRPr lang="en-US" dirty="0"/>
          </a:p>
        </p:txBody>
      </p:sp>
    </p:spTree>
    <p:extLst>
      <p:ext uri="{BB962C8B-B14F-4D97-AF65-F5344CB8AC3E}">
        <p14:creationId xmlns:p14="http://schemas.microsoft.com/office/powerpoint/2010/main" val="102961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0CAB589-C60C-4892-9B71-250CDBF500ED}"/>
              </a:ext>
            </a:extLst>
          </p:cNvPr>
          <p:cNvSpPr>
            <a:spLocks noGrp="1"/>
          </p:cNvSpPr>
          <p:nvPr>
            <p:ph type="title"/>
          </p:nvPr>
        </p:nvSpPr>
        <p:spPr/>
        <p:txBody>
          <a:bodyPr/>
          <a:lstStyle/>
          <a:p>
            <a:r>
              <a:rPr lang="pl-PL" dirty="0"/>
              <a:t>Podobnost - relativni razlogi za zavrnitev</a:t>
            </a:r>
            <a:endParaRPr lang="sl-SI" dirty="0"/>
          </a:p>
        </p:txBody>
      </p:sp>
      <p:sp>
        <p:nvSpPr>
          <p:cNvPr id="3" name="Označba mesta vsebine 2">
            <a:extLst>
              <a:ext uri="{FF2B5EF4-FFF2-40B4-BE49-F238E27FC236}">
                <a16:creationId xmlns:a16="http://schemas.microsoft.com/office/drawing/2014/main" id="{443C67B6-81BB-4927-A23C-8724C3D0F4B3}"/>
              </a:ext>
            </a:extLst>
          </p:cNvPr>
          <p:cNvSpPr>
            <a:spLocks noGrp="1"/>
          </p:cNvSpPr>
          <p:nvPr>
            <p:ph idx="1"/>
          </p:nvPr>
        </p:nvSpPr>
        <p:spPr/>
        <p:txBody>
          <a:bodyPr>
            <a:normAutofit fontScale="85000" lnSpcReduction="10000"/>
          </a:bodyPr>
          <a:lstStyle/>
          <a:p>
            <a:r>
              <a:rPr lang="sl-SI" b="1" dirty="0"/>
              <a:t>Uredba EU o blagovnih znamkah 2017</a:t>
            </a:r>
          </a:p>
          <a:p>
            <a:endParaRPr lang="sl-SI" dirty="0"/>
          </a:p>
          <a:p>
            <a:r>
              <a:rPr lang="sl-SI" dirty="0"/>
              <a:t>´Na </a:t>
            </a:r>
            <a:r>
              <a:rPr lang="sl-SI" u="sng" dirty="0"/>
              <a:t>ugovor imetnika</a:t>
            </a:r>
            <a:r>
              <a:rPr lang="sl-SI" dirty="0"/>
              <a:t> prejšnje blagovne znamke se prijavljena blagovna znamka ne registrira:</a:t>
            </a:r>
            <a:br>
              <a:rPr lang="sl-SI" dirty="0"/>
            </a:br>
            <a:endParaRPr lang="sl-SI" dirty="0"/>
          </a:p>
          <a:p>
            <a:r>
              <a:rPr lang="sl-SI" dirty="0"/>
              <a:t>(a) če je </a:t>
            </a:r>
            <a:r>
              <a:rPr lang="sl-SI" b="1" u="sng" dirty="0"/>
              <a:t>enaka</a:t>
            </a:r>
            <a:r>
              <a:rPr lang="sl-SI" dirty="0"/>
              <a:t> prejšnji </a:t>
            </a:r>
            <a:r>
              <a:rPr lang="sl-SI" u="sng" dirty="0"/>
              <a:t>blagovni znamki in so blago ali storitve,</a:t>
            </a:r>
            <a:r>
              <a:rPr lang="sl-SI" dirty="0"/>
              <a:t> za katere se zahteva registracija, </a:t>
            </a:r>
            <a:r>
              <a:rPr lang="sl-SI" u="sng" dirty="0"/>
              <a:t>enaki blagu ali storitvam,</a:t>
            </a:r>
            <a:r>
              <a:rPr lang="sl-SI" dirty="0"/>
              <a:t> za katere je zaščitena prejšnja blagovna znamka;</a:t>
            </a:r>
            <a:br>
              <a:rPr lang="sl-SI" dirty="0"/>
            </a:br>
            <a:endParaRPr lang="sl-SI" dirty="0"/>
          </a:p>
          <a:p>
            <a:r>
              <a:rPr lang="sl-SI" dirty="0"/>
              <a:t>´(b) če zaradi njene istovetnosti ali </a:t>
            </a:r>
            <a:r>
              <a:rPr lang="sl-SI" b="1" u="sng" dirty="0"/>
              <a:t>podobnosti</a:t>
            </a:r>
            <a:r>
              <a:rPr lang="sl-SI" dirty="0"/>
              <a:t> s prejšnjo blagovno znamko in istovetnosti ali podobnosti </a:t>
            </a:r>
            <a:r>
              <a:rPr lang="sl-SI" u="sng" dirty="0"/>
              <a:t>blaga ali storitev</a:t>
            </a:r>
            <a:r>
              <a:rPr lang="sl-SI" dirty="0"/>
              <a:t>, ki jih zajemata blagovni znamki, obstaja </a:t>
            </a:r>
            <a:r>
              <a:rPr lang="sl-SI" b="1" u="sng" dirty="0"/>
              <a:t>verjetnost zmede v javnosti</a:t>
            </a:r>
            <a:r>
              <a:rPr lang="sl-SI" dirty="0"/>
              <a:t> na </a:t>
            </a:r>
            <a:r>
              <a:rPr lang="sl-SI" u="sng" dirty="0"/>
              <a:t>ozemlju,</a:t>
            </a:r>
            <a:r>
              <a:rPr lang="sl-SI" dirty="0"/>
              <a:t> na katerem je prejšnja blagovna znamka zaščitena; verjetnost zmede vključuje </a:t>
            </a:r>
            <a:r>
              <a:rPr lang="sl-SI" u="sng" dirty="0"/>
              <a:t>verjetnost povezovanja</a:t>
            </a:r>
            <a:r>
              <a:rPr lang="sl-SI" dirty="0"/>
              <a:t> s prejšnjo blagovno znamko.</a:t>
            </a:r>
          </a:p>
          <a:p>
            <a:br>
              <a:rPr lang="sl-SI" dirty="0"/>
            </a:br>
            <a:endParaRPr lang="sl-SI" dirty="0"/>
          </a:p>
        </p:txBody>
      </p:sp>
    </p:spTree>
    <p:extLst>
      <p:ext uri="{BB962C8B-B14F-4D97-AF65-F5344CB8AC3E}">
        <p14:creationId xmlns:p14="http://schemas.microsoft.com/office/powerpoint/2010/main" val="3999222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FF780C-30B4-4208-BFC2-4CDCD7D2AF9A}"/>
              </a:ext>
            </a:extLst>
          </p:cNvPr>
          <p:cNvSpPr>
            <a:spLocks noGrp="1"/>
          </p:cNvSpPr>
          <p:nvPr>
            <p:ph type="title"/>
          </p:nvPr>
        </p:nvSpPr>
        <p:spPr/>
        <p:txBody>
          <a:bodyPr/>
          <a:lstStyle/>
          <a:p>
            <a:r>
              <a:rPr lang="sl-SI" dirty="0"/>
              <a:t>GLOBALNI TEST SEU</a:t>
            </a:r>
            <a:br>
              <a:rPr lang="sl-SI" dirty="0"/>
            </a:br>
            <a:r>
              <a:rPr lang="sl-SI" dirty="0" err="1"/>
              <a:t>Sabel</a:t>
            </a:r>
            <a:r>
              <a:rPr lang="sl-SI" dirty="0"/>
              <a:t> v. Puma 1997</a:t>
            </a:r>
          </a:p>
        </p:txBody>
      </p:sp>
      <p:pic>
        <p:nvPicPr>
          <p:cNvPr id="1026" name="Picture 2" descr="https://th.bing.com/th/id/OIP.64MXSduZhj5jmaq9RkcTDQHaHE?rs=1&amp;pid=ImgDetMain">
            <a:extLst>
              <a:ext uri="{FF2B5EF4-FFF2-40B4-BE49-F238E27FC236}">
                <a16:creationId xmlns:a16="http://schemas.microsoft.com/office/drawing/2014/main" id="{702EF3D3-C6D7-46E6-897C-0F79643E1C1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83026" y="2538158"/>
            <a:ext cx="3286125" cy="3133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4243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5589AF2-2C4E-465F-85F3-C1A622C4E917}"/>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F0AA6551-579C-451C-950C-A6F98F01EF29}"/>
              </a:ext>
            </a:extLst>
          </p:cNvPr>
          <p:cNvSpPr>
            <a:spLocks noGrp="1"/>
          </p:cNvSpPr>
          <p:nvPr>
            <p:ph idx="1"/>
          </p:nvPr>
        </p:nvSpPr>
        <p:spPr/>
        <p:txBody>
          <a:bodyPr>
            <a:normAutofit/>
          </a:bodyPr>
          <a:lstStyle/>
          <a:p>
            <a:r>
              <a:rPr lang="sl-SI" dirty="0"/>
              <a:t>V tem primeru je nizozemski imetnik znamke spodnjega perila (</a:t>
            </a:r>
            <a:r>
              <a:rPr lang="sl-SI" dirty="0" err="1"/>
              <a:t>Sabel</a:t>
            </a:r>
            <a:r>
              <a:rPr lang="sl-SI" dirty="0"/>
              <a:t>) zahteval registracijo svoje znamke v razredih 18 (usnje in imitacija usnja, torbice itd.) in 25 (oblačila, obutev itd.) </a:t>
            </a:r>
            <a:r>
              <a:rPr lang="sl-SI" dirty="0" err="1"/>
              <a:t>Nicejske</a:t>
            </a:r>
            <a:r>
              <a:rPr lang="sl-SI" dirty="0"/>
              <a:t> klasifikacije, čemur je nasprotovalo nemško podjetje Puma (zgornja znamka).</a:t>
            </a:r>
            <a:br>
              <a:rPr lang="sl-SI" dirty="0"/>
            </a:br>
            <a:endParaRPr lang="sl-SI" dirty="0"/>
          </a:p>
          <a:p>
            <a:r>
              <a:rPr lang="sl-SI" b="1" u="sng" dirty="0"/>
              <a:t>Nemški urad za intelektualno lastnino</a:t>
            </a:r>
            <a:r>
              <a:rPr lang="sl-SI" dirty="0"/>
              <a:t> je ugotovil, da </a:t>
            </a:r>
            <a:r>
              <a:rPr lang="sl-SI" u="sng" dirty="0"/>
              <a:t>ni pretirane podobnosti</a:t>
            </a:r>
            <a:r>
              <a:rPr lang="sl-SI" dirty="0"/>
              <a:t> (in verjetnosti zmede), ter registriral novo znamko. Sledila je pritožba na </a:t>
            </a:r>
            <a:r>
              <a:rPr lang="sl-SI" b="1" u="sng" dirty="0"/>
              <a:t>Zvezno sodišče,</a:t>
            </a:r>
            <a:r>
              <a:rPr lang="sl-SI" dirty="0"/>
              <a:t> ki je sprva menilo, da ima urad prav, ker pa je v nacionalni zakonodaji obstajala tudi </a:t>
            </a:r>
            <a:r>
              <a:rPr lang="sl-SI" u="sng" dirty="0"/>
              <a:t>implementirana direktiva EU</a:t>
            </a:r>
            <a:r>
              <a:rPr lang="sl-SI" dirty="0"/>
              <a:t>, se je odločilo, da bo o tem, kako je treba razlagati pravo EU, </a:t>
            </a:r>
            <a:r>
              <a:rPr lang="sl-SI" u="sng" dirty="0"/>
              <a:t>povprašalo Sodišče EU</a:t>
            </a:r>
            <a:r>
              <a:rPr lang="sl-SI" dirty="0"/>
              <a:t>.</a:t>
            </a:r>
          </a:p>
          <a:p>
            <a:endParaRPr lang="sl-SI" dirty="0"/>
          </a:p>
        </p:txBody>
      </p:sp>
    </p:spTree>
    <p:extLst>
      <p:ext uri="{BB962C8B-B14F-4D97-AF65-F5344CB8AC3E}">
        <p14:creationId xmlns:p14="http://schemas.microsoft.com/office/powerpoint/2010/main" val="593011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1C24491-44AA-4BF2-9AC6-5878828C1C11}"/>
              </a:ext>
            </a:extLst>
          </p:cNvPr>
          <p:cNvSpPr>
            <a:spLocks noGrp="1"/>
          </p:cNvSpPr>
          <p:nvPr>
            <p:ph type="title"/>
          </p:nvPr>
        </p:nvSpPr>
        <p:spPr/>
        <p:txBody>
          <a:bodyPr/>
          <a:lstStyle/>
          <a:p>
            <a:r>
              <a:rPr lang="sl-SI" dirty="0"/>
              <a:t>Razvoj testa za ocenjevanje podobnosti med znamkami</a:t>
            </a:r>
          </a:p>
        </p:txBody>
      </p:sp>
      <p:sp>
        <p:nvSpPr>
          <p:cNvPr id="3" name="Označba mesta vsebine 2">
            <a:extLst>
              <a:ext uri="{FF2B5EF4-FFF2-40B4-BE49-F238E27FC236}">
                <a16:creationId xmlns:a16="http://schemas.microsoft.com/office/drawing/2014/main" id="{FAE3CE6F-FFF4-4288-A3FC-D197C55DD4DE}"/>
              </a:ext>
            </a:extLst>
          </p:cNvPr>
          <p:cNvSpPr>
            <a:spLocks noGrp="1"/>
          </p:cNvSpPr>
          <p:nvPr>
            <p:ph idx="1"/>
          </p:nvPr>
        </p:nvSpPr>
        <p:spPr/>
        <p:txBody>
          <a:bodyPr>
            <a:normAutofit lnSpcReduction="10000"/>
          </a:bodyPr>
          <a:lstStyle/>
          <a:p>
            <a:r>
              <a:rPr lang="sl-SI" dirty="0"/>
              <a:t>Pri ocenjevanju je treba upoštevati </a:t>
            </a:r>
            <a:r>
              <a:rPr lang="sl-SI" b="1" dirty="0"/>
              <a:t>globalno podobo</a:t>
            </a:r>
            <a:r>
              <a:rPr lang="sl-SI" dirty="0"/>
              <a:t> znamke</a:t>
            </a:r>
            <a:br>
              <a:rPr lang="sl-SI" dirty="0"/>
            </a:br>
            <a:endParaRPr lang="sl-SI" dirty="0"/>
          </a:p>
          <a:p>
            <a:r>
              <a:rPr lang="sl-SI" dirty="0"/>
              <a:t>v smislu (1) </a:t>
            </a:r>
            <a:r>
              <a:rPr lang="sl-SI" b="1" dirty="0"/>
              <a:t>vizualnega</a:t>
            </a:r>
            <a:r>
              <a:rPr lang="sl-SI" dirty="0"/>
              <a:t>, (2) </a:t>
            </a:r>
            <a:r>
              <a:rPr lang="sl-SI" b="1" dirty="0"/>
              <a:t>zvočnega</a:t>
            </a:r>
            <a:r>
              <a:rPr lang="sl-SI" dirty="0"/>
              <a:t> ali (3) </a:t>
            </a:r>
            <a:r>
              <a:rPr lang="sl-SI" b="1" dirty="0"/>
              <a:t>konceptualnega </a:t>
            </a:r>
            <a:r>
              <a:rPr lang="sl-SI" dirty="0"/>
              <a:t>videza (tj. semantične vsebine),</a:t>
            </a:r>
            <a:br>
              <a:rPr lang="sl-SI" dirty="0"/>
            </a:br>
            <a:endParaRPr lang="sl-SI" dirty="0"/>
          </a:p>
          <a:p>
            <a:r>
              <a:rPr lang="sl-SI" dirty="0"/>
              <a:t>ki mora temeljiti na </a:t>
            </a:r>
            <a:r>
              <a:rPr lang="sl-SI" u="sng" dirty="0"/>
              <a:t>splošnem vtisu</a:t>
            </a:r>
            <a:r>
              <a:rPr lang="sl-SI" dirty="0"/>
              <a:t> o znamki,</a:t>
            </a:r>
            <a:br>
              <a:rPr lang="sl-SI" dirty="0"/>
            </a:br>
            <a:endParaRPr lang="sl-SI" dirty="0"/>
          </a:p>
          <a:p>
            <a:r>
              <a:rPr lang="sl-SI" dirty="0"/>
              <a:t>pri čemer je treba upoštevati zlasti tiste elemente, ki so (5) </a:t>
            </a:r>
            <a:r>
              <a:rPr lang="sl-SI" b="1" dirty="0"/>
              <a:t>razlikovalni</a:t>
            </a:r>
            <a:br>
              <a:rPr lang="sl-SI" dirty="0"/>
            </a:br>
            <a:endParaRPr lang="sl-SI" dirty="0"/>
          </a:p>
          <a:p>
            <a:r>
              <a:rPr lang="sl-SI" dirty="0"/>
              <a:t>in (5) </a:t>
            </a:r>
            <a:r>
              <a:rPr lang="sl-SI" b="1" dirty="0"/>
              <a:t>prevladujoči</a:t>
            </a:r>
            <a:r>
              <a:rPr lang="sl-SI" dirty="0"/>
              <a:t>.</a:t>
            </a:r>
            <a:br>
              <a:rPr lang="sl-SI" dirty="0"/>
            </a:br>
            <a:endParaRPr lang="sl-SI" dirty="0"/>
          </a:p>
          <a:p>
            <a:r>
              <a:rPr lang="sl-SI" dirty="0"/>
              <a:t>Odločilna je percepcija </a:t>
            </a:r>
            <a:r>
              <a:rPr lang="sl-SI" b="1" u="sng" dirty="0"/>
              <a:t>povprečnega potrošnika!</a:t>
            </a:r>
            <a:endParaRPr lang="sl-SI" dirty="0"/>
          </a:p>
        </p:txBody>
      </p:sp>
    </p:spTree>
    <p:extLst>
      <p:ext uri="{BB962C8B-B14F-4D97-AF65-F5344CB8AC3E}">
        <p14:creationId xmlns:p14="http://schemas.microsoft.com/office/powerpoint/2010/main" val="363354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65BC116-CD9C-446B-9F78-987BD9A5BB5A}"/>
              </a:ext>
            </a:extLst>
          </p:cNvPr>
          <p:cNvSpPr>
            <a:spLocks noGrp="1"/>
          </p:cNvSpPr>
          <p:nvPr>
            <p:ph type="title"/>
          </p:nvPr>
        </p:nvSpPr>
        <p:spPr/>
        <p:txBody>
          <a:bodyPr>
            <a:normAutofit/>
          </a:bodyPr>
          <a:lstStyle/>
          <a:p>
            <a:r>
              <a:rPr lang="sl-SI" dirty="0"/>
              <a:t>Nadaljnji razvoj v praksi EU sodišč</a:t>
            </a:r>
          </a:p>
        </p:txBody>
      </p:sp>
      <p:sp>
        <p:nvSpPr>
          <p:cNvPr id="3" name="Označba mesta vsebine 2">
            <a:extLst>
              <a:ext uri="{FF2B5EF4-FFF2-40B4-BE49-F238E27FC236}">
                <a16:creationId xmlns:a16="http://schemas.microsoft.com/office/drawing/2014/main" id="{FFEBC552-2894-4110-B73F-0563565850A1}"/>
              </a:ext>
            </a:extLst>
          </p:cNvPr>
          <p:cNvSpPr>
            <a:spLocks noGrp="1"/>
          </p:cNvSpPr>
          <p:nvPr>
            <p:ph idx="1"/>
          </p:nvPr>
        </p:nvSpPr>
        <p:spPr/>
        <p:txBody>
          <a:bodyPr>
            <a:normAutofit/>
          </a:bodyPr>
          <a:lstStyle/>
          <a:p>
            <a:r>
              <a:rPr lang="sl-SI" dirty="0"/>
              <a:t>Ni standarda, </a:t>
            </a:r>
            <a:r>
              <a:rPr lang="sl-SI" b="1" dirty="0"/>
              <a:t>v kolikšni meri morajo biti prisotne vse tri dimenzije,</a:t>
            </a:r>
            <a:r>
              <a:rPr lang="sl-SI" dirty="0"/>
              <a:t> da bi bila vidna enakost.</a:t>
            </a:r>
            <a:br>
              <a:rPr lang="sl-SI" dirty="0"/>
            </a:br>
            <a:endParaRPr lang="sl-SI" dirty="0"/>
          </a:p>
          <a:p>
            <a:r>
              <a:rPr lang="sl-SI" b="1" dirty="0"/>
              <a:t>Pomembnost vsake od teh dimenzij </a:t>
            </a:r>
            <a:r>
              <a:rPr lang="sl-SI" dirty="0"/>
              <a:t>bo temeljila tudi na</a:t>
            </a:r>
            <a:br>
              <a:rPr lang="sl-SI" dirty="0"/>
            </a:br>
            <a:endParaRPr lang="sl-SI" dirty="0"/>
          </a:p>
          <a:p>
            <a:pPr lvl="1"/>
            <a:r>
              <a:rPr lang="sl-SI" b="1" u="sng" dirty="0"/>
              <a:t>vrsti blaga ali storitev</a:t>
            </a:r>
            <a:r>
              <a:rPr lang="sl-SI" b="1" dirty="0"/>
              <a:t>,</a:t>
            </a:r>
            <a:r>
              <a:rPr lang="sl-SI" dirty="0"/>
              <a:t> na katere se znak nanaša,</a:t>
            </a:r>
            <a:br>
              <a:rPr lang="sl-SI" dirty="0"/>
            </a:br>
            <a:endParaRPr lang="sl-SI" dirty="0"/>
          </a:p>
          <a:p>
            <a:pPr lvl="1"/>
            <a:r>
              <a:rPr lang="sl-SI" dirty="0"/>
              <a:t>saj je to odvisno od </a:t>
            </a:r>
            <a:r>
              <a:rPr lang="sl-SI" b="1" u="sng" dirty="0"/>
              <a:t>narave znaka</a:t>
            </a:r>
            <a:br>
              <a:rPr lang="sl-SI" dirty="0"/>
            </a:br>
            <a:endParaRPr lang="sl-SI" dirty="0"/>
          </a:p>
          <a:p>
            <a:pPr lvl="1"/>
            <a:r>
              <a:rPr lang="sl-SI" dirty="0"/>
              <a:t>in tudi od </a:t>
            </a:r>
            <a:r>
              <a:rPr lang="sl-SI" b="1" u="sng" dirty="0"/>
              <a:t>konteksta nakupa</a:t>
            </a:r>
            <a:r>
              <a:rPr lang="sl-SI" dirty="0"/>
              <a:t> določenega izdelka.</a:t>
            </a:r>
          </a:p>
          <a:p>
            <a:pPr lvl="2"/>
            <a:endParaRPr lang="sl-SI" dirty="0"/>
          </a:p>
          <a:p>
            <a:pPr lvl="2"/>
            <a:endParaRPr lang="sl-SI" dirty="0"/>
          </a:p>
        </p:txBody>
      </p:sp>
    </p:spTree>
    <p:extLst>
      <p:ext uri="{BB962C8B-B14F-4D97-AF65-F5344CB8AC3E}">
        <p14:creationId xmlns:p14="http://schemas.microsoft.com/office/powerpoint/2010/main" val="3219429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dirty="0"/>
          </a:p>
        </p:txBody>
      </p:sp>
      <p:sp>
        <p:nvSpPr>
          <p:cNvPr id="3" name="Označba mesta vsebine 2"/>
          <p:cNvSpPr>
            <a:spLocks noGrp="1"/>
          </p:cNvSpPr>
          <p:nvPr>
            <p:ph idx="1"/>
          </p:nvPr>
        </p:nvSpPr>
        <p:spPr/>
        <p:txBody>
          <a:bodyPr>
            <a:normAutofit fontScale="92500" lnSpcReduction="20000"/>
          </a:bodyPr>
          <a:lstStyle/>
          <a:p>
            <a:endParaRPr lang="sl-SI" b="1" dirty="0"/>
          </a:p>
          <a:p>
            <a:r>
              <a:rPr lang="sl-SI" dirty="0"/>
              <a:t>Ni </a:t>
            </a:r>
            <a:r>
              <a:rPr lang="sl-SI" b="1" dirty="0"/>
              <a:t>hierarhije podobnosti</a:t>
            </a:r>
            <a:r>
              <a:rPr lang="sl-SI" dirty="0"/>
              <a:t> med tremi dimenzijami globalnega testa.</a:t>
            </a:r>
            <a:br>
              <a:rPr lang="sl-SI" dirty="0"/>
            </a:br>
            <a:endParaRPr lang="sl-SI" dirty="0"/>
          </a:p>
          <a:p>
            <a:r>
              <a:rPr lang="sl-SI" dirty="0"/>
              <a:t>Ni nujno, da </a:t>
            </a:r>
            <a:r>
              <a:rPr lang="sl-SI" b="1" dirty="0"/>
              <a:t>so v vsakem primeru prisotne vse tri</a:t>
            </a:r>
            <a:r>
              <a:rPr lang="sl-SI" dirty="0"/>
              <a:t> (na primer, lahko obstaja samo slušna podobnost).</a:t>
            </a:r>
            <a:br>
              <a:rPr lang="sl-SI" dirty="0"/>
            </a:br>
            <a:endParaRPr lang="sl-SI" dirty="0"/>
          </a:p>
          <a:p>
            <a:r>
              <a:rPr lang="sl-SI" b="1" dirty="0"/>
              <a:t>Nižja stopnja prisotnosti ene</a:t>
            </a:r>
            <a:r>
              <a:rPr lang="sl-SI" dirty="0"/>
              <a:t> dimenzije se lahko nadomesti z </a:t>
            </a:r>
            <a:r>
              <a:rPr lang="sl-SI" b="1" dirty="0"/>
              <a:t>večjo prisotnostjo druge</a:t>
            </a:r>
            <a:r>
              <a:rPr lang="sl-SI" dirty="0"/>
              <a:t> dimenzije.</a:t>
            </a:r>
            <a:br>
              <a:rPr lang="sl-SI" dirty="0"/>
            </a:br>
            <a:endParaRPr lang="sl-SI" dirty="0"/>
          </a:p>
          <a:p>
            <a:r>
              <a:rPr lang="sl-SI" dirty="0"/>
              <a:t>Ni </a:t>
            </a:r>
            <a:r>
              <a:rPr lang="sl-SI" b="1" u="sng" dirty="0"/>
              <a:t>predhodnega abstraktno dodatno </a:t>
            </a:r>
            <a:r>
              <a:rPr lang="sl-SI" b="1" u="sng" dirty="0" err="1"/>
              <a:t>razčljenjenega</a:t>
            </a:r>
            <a:r>
              <a:rPr lang="sl-SI" b="1" u="sng" dirty="0"/>
              <a:t> modela</a:t>
            </a:r>
            <a:r>
              <a:rPr lang="sl-SI" dirty="0"/>
              <a:t> </a:t>
            </a:r>
            <a:r>
              <a:rPr lang="sl-SI" dirty="0" err="1"/>
              <a:t>Sabelovih</a:t>
            </a:r>
            <a:r>
              <a:rPr lang="sl-SI" dirty="0"/>
              <a:t> elementov vrednotenja, ki bi ga bilo mogoče uporabiti kot pravilo.</a:t>
            </a:r>
            <a:br>
              <a:rPr lang="sl-SI" dirty="0"/>
            </a:br>
            <a:endParaRPr lang="sl-SI" dirty="0"/>
          </a:p>
          <a:p>
            <a:r>
              <a:rPr lang="sl-SI" b="1" u="sng" dirty="0" err="1"/>
              <a:t>Kazuistični</a:t>
            </a:r>
            <a:r>
              <a:rPr lang="sl-SI" dirty="0"/>
              <a:t> </a:t>
            </a:r>
            <a:r>
              <a:rPr lang="sl-SI" b="1" u="sng" dirty="0"/>
              <a:t>pristop!</a:t>
            </a:r>
            <a:r>
              <a:rPr lang="sl-SI" dirty="0"/>
              <a:t> – </a:t>
            </a:r>
            <a:r>
              <a:rPr lang="sl-SI" u="sng" dirty="0"/>
              <a:t>analiza vsakega primera posebej na</a:t>
            </a:r>
            <a:r>
              <a:rPr lang="sl-SI" dirty="0"/>
              <a:t> </a:t>
            </a:r>
            <a:r>
              <a:rPr lang="sl-SI" u="sng" dirty="0"/>
              <a:t>podlagi analogije</a:t>
            </a:r>
            <a:r>
              <a:rPr lang="sl-SI" dirty="0"/>
              <a:t> </a:t>
            </a:r>
            <a:r>
              <a:rPr lang="sl-SI" u="sng" dirty="0"/>
              <a:t>s</a:t>
            </a:r>
            <a:r>
              <a:rPr lang="sl-SI" dirty="0"/>
              <a:t> </a:t>
            </a:r>
            <a:r>
              <a:rPr lang="sl-SI" u="sng" dirty="0"/>
              <a:t>prejšnjimi</a:t>
            </a:r>
            <a:r>
              <a:rPr lang="sl-SI" dirty="0"/>
              <a:t> </a:t>
            </a:r>
            <a:r>
              <a:rPr lang="sl-SI" u="sng" dirty="0"/>
              <a:t>primeri</a:t>
            </a:r>
            <a:r>
              <a:rPr lang="sl-SI" dirty="0"/>
              <a:t> </a:t>
            </a:r>
            <a:r>
              <a:rPr lang="sl-SI" u="sng" dirty="0"/>
              <a:t>(precedensi</a:t>
            </a:r>
            <a:r>
              <a:rPr lang="sl-SI" dirty="0"/>
              <a:t> </a:t>
            </a:r>
            <a:r>
              <a:rPr lang="sl-SI" u="sng" dirty="0"/>
              <a:t>Sodišča EU/Splošnega sodišča)</a:t>
            </a:r>
            <a:endParaRPr lang="sl-SI" dirty="0"/>
          </a:p>
        </p:txBody>
      </p:sp>
    </p:spTree>
    <p:extLst>
      <p:ext uri="{BB962C8B-B14F-4D97-AF65-F5344CB8AC3E}">
        <p14:creationId xmlns:p14="http://schemas.microsoft.com/office/powerpoint/2010/main" val="799786501"/>
      </p:ext>
    </p:extLst>
  </p:cSld>
  <p:clrMapOvr>
    <a:masterClrMapping/>
  </p:clrMapOvr>
</p:sld>
</file>

<file path=ppt/theme/theme1.xml><?xml version="1.0" encoding="utf-8"?>
<a:theme xmlns:a="http://schemas.openxmlformats.org/drawingml/2006/main" name="Šelest">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203</TotalTime>
  <Words>2549</Words>
  <Application>Microsoft Office PowerPoint</Application>
  <PresentationFormat>Širokozaslonsko</PresentationFormat>
  <Paragraphs>165</Paragraphs>
  <Slides>32</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32</vt:i4>
      </vt:variant>
    </vt:vector>
  </HeadingPairs>
  <TitlesOfParts>
    <vt:vector size="36" baseType="lpstr">
      <vt:lpstr>Arial</vt:lpstr>
      <vt:lpstr>Century Gothic</vt:lpstr>
      <vt:lpstr>Wingdings 3</vt:lpstr>
      <vt:lpstr>Šelest</vt:lpstr>
      <vt:lpstr>PRAVNA ARGUMENTACIJA GLEDE MULTIMODALNIH PRAVIC INTELEKTUALNE LASTNINE</vt:lpstr>
      <vt:lpstr>Neverbalni elementi v pravni argumentaciji</vt:lpstr>
      <vt:lpstr>Pravo industrijske lastnine – poseg v obstoječo pravico</vt:lpstr>
      <vt:lpstr>Podobnost - relativni razlogi za zavrnitev</vt:lpstr>
      <vt:lpstr>GLOBALNI TEST SEU Sabel v. Puma 1997</vt:lpstr>
      <vt:lpstr>PowerPointova predstavitev</vt:lpstr>
      <vt:lpstr>Razvoj testa za ocenjevanje podobnosti med znamkami</vt:lpstr>
      <vt:lpstr>Nadaljnji razvoj v praksi EU sodišč</vt:lpstr>
      <vt:lpstr>PowerPointova predstavitev</vt:lpstr>
      <vt:lpstr>Sodna praksa</vt:lpstr>
      <vt:lpstr>Smernice EUIPO (metodologija) Sodna praksa + hipotetični primeri</vt:lpstr>
      <vt:lpstr>PowerPointova predstavitev</vt:lpstr>
      <vt:lpstr>Vizualna primerjava</vt:lpstr>
      <vt:lpstr>PowerPointova predstavitev</vt:lpstr>
      <vt:lpstr>Predstavitvene možnosti digitalnega načina</vt:lpstr>
      <vt:lpstr>Zvočna primerjava</vt:lpstr>
      <vt:lpstr>Vrste zvokov</vt:lpstr>
      <vt:lpstr>PowerPointova predstavitev</vt:lpstr>
      <vt:lpstr>E-linki dodani besedilu!</vt:lpstr>
      <vt:lpstr>Pojmovna primerjava</vt:lpstr>
      <vt:lpstr>Nadalje se ugotavlja</vt:lpstr>
      <vt:lpstr>Sestavljeni znaki</vt:lpstr>
      <vt:lpstr>Problem </vt:lpstr>
      <vt:lpstr>Wok To Walk v. The Wok</vt:lpstr>
      <vt:lpstr>Repeat   Metodologija EUIPO </vt:lpstr>
      <vt:lpstr>SLO UIL v. sodišča</vt:lpstr>
      <vt:lpstr>PowerPointova predstavitev</vt:lpstr>
      <vt:lpstr>Chat GPT?</vt:lpstr>
      <vt:lpstr>PowerPointova predstavitev</vt:lpstr>
      <vt:lpstr>Zakaj nisi uporabil globalnega testa?</vt:lpstr>
      <vt:lpstr>PowerPointova predstavitev</vt:lpstr>
      <vt:lpstr>PowerPointova predstavitev</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PRAVNA ARGUMENTACIJA GLEDE MULTIMODALNIH PRAVIC INTELEKTUALNE LASTNINE</dc:title>
  <dc:creator>HP</dc:creator>
  <cp:lastModifiedBy>Marko Novak</cp:lastModifiedBy>
  <cp:revision>25</cp:revision>
  <dcterms:created xsi:type="dcterms:W3CDTF">2024-11-08T09:26:59Z</dcterms:created>
  <dcterms:modified xsi:type="dcterms:W3CDTF">2026-02-04T13:30:21Z</dcterms:modified>
</cp:coreProperties>
</file>