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0"/>
  </p:notesMasterIdLst>
  <p:sldIdLst>
    <p:sldId id="260" r:id="rId3"/>
    <p:sldId id="405" r:id="rId4"/>
    <p:sldId id="407" r:id="rId5"/>
    <p:sldId id="408" r:id="rId6"/>
    <p:sldId id="409" r:id="rId7"/>
    <p:sldId id="410" r:id="rId8"/>
    <p:sldId id="406" r:id="rId9"/>
    <p:sldId id="411" r:id="rId10"/>
    <p:sldId id="412" r:id="rId11"/>
    <p:sldId id="413" r:id="rId12"/>
    <p:sldId id="414" r:id="rId13"/>
    <p:sldId id="415" r:id="rId14"/>
    <p:sldId id="416" r:id="rId15"/>
    <p:sldId id="417" r:id="rId16"/>
    <p:sldId id="418" r:id="rId17"/>
    <p:sldId id="419" r:id="rId18"/>
    <p:sldId id="420" r:id="rId19"/>
    <p:sldId id="421" r:id="rId20"/>
    <p:sldId id="422" r:id="rId21"/>
    <p:sldId id="423" r:id="rId22"/>
    <p:sldId id="424" r:id="rId23"/>
    <p:sldId id="425" r:id="rId24"/>
    <p:sldId id="426" r:id="rId25"/>
    <p:sldId id="427" r:id="rId26"/>
    <p:sldId id="428" r:id="rId27"/>
    <p:sldId id="429" r:id="rId28"/>
    <p:sldId id="430" r:id="rId29"/>
    <p:sldId id="431" r:id="rId30"/>
    <p:sldId id="432" r:id="rId31"/>
    <p:sldId id="433" r:id="rId32"/>
    <p:sldId id="434" r:id="rId33"/>
    <p:sldId id="436" r:id="rId34"/>
    <p:sldId id="435" r:id="rId35"/>
    <p:sldId id="437" r:id="rId36"/>
    <p:sldId id="438" r:id="rId37"/>
    <p:sldId id="439" r:id="rId38"/>
    <p:sldId id="448" r:id="rId39"/>
    <p:sldId id="440" r:id="rId40"/>
    <p:sldId id="446" r:id="rId41"/>
    <p:sldId id="447" r:id="rId42"/>
    <p:sldId id="441" r:id="rId43"/>
    <p:sldId id="442" r:id="rId44"/>
    <p:sldId id="443" r:id="rId45"/>
    <p:sldId id="444" r:id="rId46"/>
    <p:sldId id="445" r:id="rId47"/>
    <p:sldId id="404" r:id="rId48"/>
    <p:sldId id="258" r:id="rId49"/>
  </p:sldIdLst>
  <p:sldSz cx="9144000" cy="6858000" type="screen4x3"/>
  <p:notesSz cx="6797675" cy="9872663"/>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167B"/>
    <a:srgbClr val="147FB3"/>
    <a:srgbClr val="035A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09" d="100"/>
          <a:sy n="109" d="100"/>
        </p:scale>
        <p:origin x="691"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C2582259-F2D7-47D9-A649-E529B8F093FB}" type="datetimeFigureOut">
              <a:rPr lang="sl-SI" smtClean="0"/>
              <a:t>26. 03. 2026</a:t>
            </a:fld>
            <a:endParaRPr lang="sl-SI"/>
          </a:p>
        </p:txBody>
      </p:sp>
      <p:sp>
        <p:nvSpPr>
          <p:cNvPr id="4" name="Označba mesta stranske slike 3"/>
          <p:cNvSpPr>
            <a:spLocks noGrp="1" noRot="1" noChangeAspect="1"/>
          </p:cNvSpPr>
          <p:nvPr>
            <p:ph type="sldImg" idx="2"/>
          </p:nvPr>
        </p:nvSpPr>
        <p:spPr>
          <a:xfrm>
            <a:off x="1177925" y="1233488"/>
            <a:ext cx="4441825" cy="3332162"/>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BB00AB20-1DEB-4944-A633-3FDFDE5ED27E}" type="slidenum">
              <a:rPr lang="sl-SI" smtClean="0"/>
              <a:t>‹#›</a:t>
            </a:fld>
            <a:endParaRPr lang="sl-SI"/>
          </a:p>
        </p:txBody>
      </p:sp>
    </p:spTree>
    <p:extLst>
      <p:ext uri="{BB962C8B-B14F-4D97-AF65-F5344CB8AC3E}">
        <p14:creationId xmlns:p14="http://schemas.microsoft.com/office/powerpoint/2010/main" val="4004009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1844825"/>
            <a:ext cx="7772400" cy="1755626"/>
          </a:xfrm>
        </p:spPr>
        <p:txBody>
          <a:bodyPr anchor="b" anchorCtr="1"/>
          <a:lstStyle>
            <a:lvl1pPr algn="ctr">
              <a:defRPr/>
            </a:lvl1pPr>
          </a:lstStyle>
          <a:p>
            <a:r>
              <a:rPr lang="sl-SI"/>
              <a:t>Uredite slog naslova matrice</a:t>
            </a:r>
          </a:p>
        </p:txBody>
      </p:sp>
      <p:sp>
        <p:nvSpPr>
          <p:cNvPr id="3" name="Podnaslov 2"/>
          <p:cNvSpPr>
            <a:spLocks noGrp="1"/>
          </p:cNvSpPr>
          <p:nvPr>
            <p:ph type="subTitle" idx="1"/>
          </p:nvPr>
        </p:nvSpPr>
        <p:spPr>
          <a:xfrm>
            <a:off x="1371600" y="3645024"/>
            <a:ext cx="6400800" cy="199377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Uredite slog podnaslova matrice</a:t>
            </a:r>
          </a:p>
        </p:txBody>
      </p:sp>
      <p:sp>
        <p:nvSpPr>
          <p:cNvPr id="7" name="Pravokotnik 6"/>
          <p:cNvSpPr/>
          <p:nvPr userDrawn="1"/>
        </p:nvSpPr>
        <p:spPr>
          <a:xfrm>
            <a:off x="0" y="6605972"/>
            <a:ext cx="9144000" cy="25202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800" dirty="0">
                <a:latin typeface="Segoe UI" pitchFamily="34" charset="0"/>
                <a:ea typeface="Segoe UI" pitchFamily="34" charset="0"/>
                <a:cs typeface="Segoe UI" pitchFamily="34" charset="0"/>
              </a:rPr>
              <a:t>© Visoka šola za poslovne vede</a:t>
            </a:r>
          </a:p>
        </p:txBody>
      </p:sp>
      <p:sp>
        <p:nvSpPr>
          <p:cNvPr id="8" name="Pravokotnik 7"/>
          <p:cNvSpPr/>
          <p:nvPr userDrawn="1"/>
        </p:nvSpPr>
        <p:spPr>
          <a:xfrm>
            <a:off x="0" y="360000"/>
            <a:ext cx="9144000" cy="6926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9" name="Pravokotnik 8"/>
          <p:cNvSpPr/>
          <p:nvPr userDrawn="1"/>
        </p:nvSpPr>
        <p:spPr>
          <a:xfrm>
            <a:off x="0" y="0"/>
            <a:ext cx="9144000" cy="360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pic>
        <p:nvPicPr>
          <p:cNvPr id="12" name="Slika 11">
            <a:extLst>
              <a:ext uri="{FF2B5EF4-FFF2-40B4-BE49-F238E27FC236}">
                <a16:creationId xmlns:a16="http://schemas.microsoft.com/office/drawing/2014/main" id="{71A9B0E7-4932-E41D-1246-B6659E7E0B4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92000" y="396000"/>
            <a:ext cx="2160000" cy="604669"/>
          </a:xfrm>
          <a:prstGeom prst="rect">
            <a:avLst/>
          </a:prstGeom>
        </p:spPr>
      </p:pic>
    </p:spTree>
    <p:extLst>
      <p:ext uri="{BB962C8B-B14F-4D97-AF65-F5344CB8AC3E}">
        <p14:creationId xmlns:p14="http://schemas.microsoft.com/office/powerpoint/2010/main" val="1172430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534A2C33-64D5-4D32-A7FD-E29AF5C95150}" type="datetimeFigureOut">
              <a:rPr lang="sl-SI" smtClean="0"/>
              <a:t>26. 03. 2026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2195443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a:t>Uredite slog naslova matrice</a:t>
            </a:r>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534A2C33-64D5-4D32-A7FD-E29AF5C95150}" type="datetimeFigureOut">
              <a:rPr lang="sl-SI" smtClean="0"/>
              <a:t>26. 03. 2026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2458185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143000" y="1122363"/>
            <a:ext cx="6858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Uredite slog podnaslova matrice</a:t>
            </a:r>
          </a:p>
        </p:txBody>
      </p:sp>
      <p:sp>
        <p:nvSpPr>
          <p:cNvPr id="4" name="Označba mesta datuma 3"/>
          <p:cNvSpPr>
            <a:spLocks noGrp="1"/>
          </p:cNvSpPr>
          <p:nvPr>
            <p:ph type="dt" sz="half" idx="10"/>
          </p:nvPr>
        </p:nvSpPr>
        <p:spPr/>
        <p:txBody>
          <a:bodyPr/>
          <a:lstStyle/>
          <a:p>
            <a:fld id="{83B630A4-DBD7-4166-BA86-27CA81A5F9B7}" type="datetimeFigureOut">
              <a:rPr lang="sl-SI" smtClean="0"/>
              <a:t>26. 03. 2026</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3642971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83B630A4-DBD7-4166-BA86-27CA81A5F9B7}" type="datetimeFigureOut">
              <a:rPr lang="sl-SI" smtClean="0"/>
              <a:t>26. 03. 2026</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1247660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623888" y="1709738"/>
            <a:ext cx="78867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83B630A4-DBD7-4166-BA86-27CA81A5F9B7}" type="datetimeFigureOut">
              <a:rPr lang="sl-SI" smtClean="0"/>
              <a:t>26. 03. 2026</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4181772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628650" y="1825625"/>
            <a:ext cx="386715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4648200" y="1825625"/>
            <a:ext cx="386715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83B630A4-DBD7-4166-BA86-27CA81A5F9B7}" type="datetimeFigureOut">
              <a:rPr lang="sl-SI" smtClean="0"/>
              <a:t>26. 03. 2026</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532583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630238" y="365125"/>
            <a:ext cx="7886700" cy="1325563"/>
          </a:xfrm>
        </p:spPr>
        <p:txBody>
          <a:bodyPr/>
          <a:lstStyle/>
          <a:p>
            <a:r>
              <a:rPr lang="sl-SI"/>
              <a:t>Uredite slog naslova matrice</a:t>
            </a:r>
          </a:p>
        </p:txBody>
      </p:sp>
      <p:sp>
        <p:nvSpPr>
          <p:cNvPr id="3" name="Označba mesta besedila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630238" y="2505075"/>
            <a:ext cx="386873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4629150" y="2505075"/>
            <a:ext cx="38877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83B630A4-DBD7-4166-BA86-27CA81A5F9B7}" type="datetimeFigureOut">
              <a:rPr lang="sl-SI" smtClean="0"/>
              <a:t>26. 03. 2026</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27431355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83B630A4-DBD7-4166-BA86-27CA81A5F9B7}" type="datetimeFigureOut">
              <a:rPr lang="sl-SI" smtClean="0"/>
              <a:t>26. 03. 2026</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13538389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83B630A4-DBD7-4166-BA86-27CA81A5F9B7}" type="datetimeFigureOut">
              <a:rPr lang="sl-SI" smtClean="0"/>
              <a:t>26. 03. 2026</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21422556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83B630A4-DBD7-4166-BA86-27CA81A5F9B7}" type="datetimeFigureOut">
              <a:rPr lang="sl-SI" smtClean="0"/>
              <a:t>26. 03. 2026</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1998335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Uredite slog naslova matrice</a:t>
            </a:r>
          </a:p>
        </p:txBody>
      </p:sp>
      <p:sp>
        <p:nvSpPr>
          <p:cNvPr id="3" name="Ograda vsebine 2"/>
          <p:cNvSpPr>
            <a:spLocks noGrp="1"/>
          </p:cNvSpPr>
          <p:nvPr>
            <p:ph idx="1"/>
          </p:nvPr>
        </p:nvSpPr>
        <p:spPr/>
        <p:txBody>
          <a:bodyPr/>
          <a:lstStyle>
            <a:lvl1pPr>
              <a:buClr>
                <a:srgbClr val="DE167B"/>
              </a:buClr>
              <a:defRPr/>
            </a:lvl1pPr>
            <a:lvl2pPr>
              <a:buClr>
                <a:srgbClr val="F062A9"/>
              </a:buClr>
              <a:defRPr/>
            </a:lvl2pPr>
            <a:lvl3pPr>
              <a:buClr>
                <a:srgbClr val="F595C5"/>
              </a:buClr>
              <a:defRPr/>
            </a:lvl3p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grada datuma 3"/>
          <p:cNvSpPr>
            <a:spLocks noGrp="1"/>
          </p:cNvSpPr>
          <p:nvPr>
            <p:ph type="dt" sz="half" idx="10"/>
          </p:nvPr>
        </p:nvSpPr>
        <p:spPr/>
        <p:txBody>
          <a:bodyPr/>
          <a:lstStyle/>
          <a:p>
            <a:fld id="{534A2C33-64D5-4D32-A7FD-E29AF5C95150}" type="datetimeFigureOut">
              <a:rPr lang="sl-SI" smtClean="0"/>
              <a:t>26. 03. 2026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4019083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83B630A4-DBD7-4166-BA86-27CA81A5F9B7}" type="datetimeFigureOut">
              <a:rPr lang="sl-SI" smtClean="0"/>
              <a:t>26. 03. 2026</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6592215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83B630A4-DBD7-4166-BA86-27CA81A5F9B7}" type="datetimeFigureOut">
              <a:rPr lang="sl-SI" smtClean="0"/>
              <a:t>26. 03. 2026</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14901964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543675" y="365125"/>
            <a:ext cx="1971675"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628650" y="365125"/>
            <a:ext cx="5762625"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83B630A4-DBD7-4166-BA86-27CA81A5F9B7}" type="datetimeFigureOut">
              <a:rPr lang="sl-SI" smtClean="0"/>
              <a:t>26. 03. 2026</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2823655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0" cap="all"/>
            </a:lvl1pPr>
          </a:lstStyle>
          <a:p>
            <a:r>
              <a:rPr lang="sl-SI"/>
              <a:t>Uredite slog naslova matrice</a:t>
            </a:r>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Ograda datuma 3"/>
          <p:cNvSpPr>
            <a:spLocks noGrp="1"/>
          </p:cNvSpPr>
          <p:nvPr>
            <p:ph type="dt" sz="half" idx="10"/>
          </p:nvPr>
        </p:nvSpPr>
        <p:spPr/>
        <p:txBody>
          <a:bodyPr/>
          <a:lstStyle/>
          <a:p>
            <a:fld id="{534A2C33-64D5-4D32-A7FD-E29AF5C95150}" type="datetimeFigureOut">
              <a:rPr lang="sl-SI" smtClean="0"/>
              <a:t>26. 03. 2026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1651637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datuma 4"/>
          <p:cNvSpPr>
            <a:spLocks noGrp="1"/>
          </p:cNvSpPr>
          <p:nvPr>
            <p:ph type="dt" sz="half" idx="10"/>
          </p:nvPr>
        </p:nvSpPr>
        <p:spPr/>
        <p:txBody>
          <a:bodyPr/>
          <a:lstStyle/>
          <a:p>
            <a:fld id="{534A2C33-64D5-4D32-A7FD-E29AF5C95150}" type="datetimeFigureOut">
              <a:rPr lang="sl-SI" smtClean="0"/>
              <a:t>26. 03. 2026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2037213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a:t>Uredite slog naslova matrice</a:t>
            </a:r>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grada datuma 6"/>
          <p:cNvSpPr>
            <a:spLocks noGrp="1"/>
          </p:cNvSpPr>
          <p:nvPr>
            <p:ph type="dt" sz="half" idx="10"/>
          </p:nvPr>
        </p:nvSpPr>
        <p:spPr/>
        <p:txBody>
          <a:bodyPr/>
          <a:lstStyle/>
          <a:p>
            <a:fld id="{534A2C33-64D5-4D32-A7FD-E29AF5C95150}" type="datetimeFigureOut">
              <a:rPr lang="sl-SI" smtClean="0"/>
              <a:t>26. 03. 2026</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159001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datuma 2"/>
          <p:cNvSpPr>
            <a:spLocks noGrp="1"/>
          </p:cNvSpPr>
          <p:nvPr>
            <p:ph type="dt" sz="half" idx="10"/>
          </p:nvPr>
        </p:nvSpPr>
        <p:spPr/>
        <p:txBody>
          <a:bodyPr/>
          <a:lstStyle/>
          <a:p>
            <a:fld id="{534A2C33-64D5-4D32-A7FD-E29AF5C95150}" type="datetimeFigureOut">
              <a:rPr lang="sl-SI" smtClean="0"/>
              <a:t>26. 03. 2026</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1092139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534A2C33-64D5-4D32-A7FD-E29AF5C95150}" type="datetimeFigureOut">
              <a:rPr lang="sl-SI" smtClean="0"/>
              <a:t>26. 03. 2026</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763422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a:t>Uredite slog naslova matrice</a:t>
            </a:r>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Ograda datuma 4"/>
          <p:cNvSpPr>
            <a:spLocks noGrp="1"/>
          </p:cNvSpPr>
          <p:nvPr>
            <p:ph type="dt" sz="half" idx="10"/>
          </p:nvPr>
        </p:nvSpPr>
        <p:spPr/>
        <p:txBody>
          <a:bodyPr/>
          <a:lstStyle/>
          <a:p>
            <a:fld id="{534A2C33-64D5-4D32-A7FD-E29AF5C95150}" type="datetimeFigureOut">
              <a:rPr lang="sl-SI" smtClean="0"/>
              <a:t>26. 03. 2026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2654162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a:t>Uredite slog naslova matrice</a:t>
            </a:r>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Ograda datuma 4"/>
          <p:cNvSpPr>
            <a:spLocks noGrp="1"/>
          </p:cNvSpPr>
          <p:nvPr>
            <p:ph type="dt" sz="half" idx="10"/>
          </p:nvPr>
        </p:nvSpPr>
        <p:spPr/>
        <p:txBody>
          <a:bodyPr/>
          <a:lstStyle/>
          <a:p>
            <a:fld id="{534A2C33-64D5-4D32-A7FD-E29AF5C95150}" type="datetimeFigureOut">
              <a:rPr lang="sl-SI" smtClean="0"/>
              <a:t>26. 03. 2026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2309795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41275" y="764704"/>
            <a:ext cx="8229600" cy="940966"/>
          </a:xfrm>
          <a:prstGeom prst="rect">
            <a:avLst/>
          </a:prstGeom>
        </p:spPr>
        <p:txBody>
          <a:bodyPr vert="horz" lIns="91440" tIns="45720" rIns="91440" bIns="45720" rtlCol="0" anchor="ctr">
            <a:normAutofit/>
          </a:bodyPr>
          <a:lstStyle/>
          <a:p>
            <a:r>
              <a:rPr lang="sl-SI" dirty="0"/>
              <a:t>Uredite slog naslova matrice</a:t>
            </a:r>
          </a:p>
        </p:txBody>
      </p:sp>
      <p:sp>
        <p:nvSpPr>
          <p:cNvPr id="3" name="Ograda besedila 2"/>
          <p:cNvSpPr>
            <a:spLocks noGrp="1"/>
          </p:cNvSpPr>
          <p:nvPr>
            <p:ph type="body" idx="1"/>
          </p:nvPr>
        </p:nvSpPr>
        <p:spPr>
          <a:xfrm>
            <a:off x="457200" y="1775256"/>
            <a:ext cx="8229600" cy="4462055"/>
          </a:xfrm>
          <a:prstGeom prst="rect">
            <a:avLst/>
          </a:prstGeom>
        </p:spPr>
        <p:txBody>
          <a:bodyPr vert="horz" lIns="91440" tIns="45720" rIns="91440" bIns="45720" rtlCol="0">
            <a:normAutofit/>
          </a:body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grada datuma 3"/>
          <p:cNvSpPr>
            <a:spLocks noGrp="1"/>
          </p:cNvSpPr>
          <p:nvPr>
            <p:ph type="dt" sz="half" idx="2"/>
          </p:nvPr>
        </p:nvSpPr>
        <p:spPr>
          <a:xfrm>
            <a:off x="457200" y="6356351"/>
            <a:ext cx="2133600" cy="249622"/>
          </a:xfrm>
          <a:prstGeom prst="rect">
            <a:avLst/>
          </a:prstGeom>
        </p:spPr>
        <p:txBody>
          <a:bodyPr vert="horz" lIns="91440" tIns="45720" rIns="91440" bIns="45720" rtlCol="0" anchor="ctr"/>
          <a:lstStyle>
            <a:lvl1pPr algn="l">
              <a:defRPr sz="1050">
                <a:solidFill>
                  <a:schemeClr val="tx1">
                    <a:tint val="75000"/>
                  </a:schemeClr>
                </a:solidFill>
              </a:defRPr>
            </a:lvl1pPr>
          </a:lstStyle>
          <a:p>
            <a:fld id="{534A2C33-64D5-4D32-A7FD-E29AF5C95150}" type="datetimeFigureOut">
              <a:rPr lang="sl-SI" smtClean="0"/>
              <a:pPr/>
              <a:t>26. 03. 2026</a:t>
            </a:fld>
            <a:endParaRPr lang="sl-SI"/>
          </a:p>
        </p:txBody>
      </p:sp>
      <p:sp>
        <p:nvSpPr>
          <p:cNvPr id="5" name="Ograda noge 4"/>
          <p:cNvSpPr>
            <a:spLocks noGrp="1"/>
          </p:cNvSpPr>
          <p:nvPr>
            <p:ph type="ftr" sz="quarter" idx="3"/>
          </p:nvPr>
        </p:nvSpPr>
        <p:spPr>
          <a:xfrm>
            <a:off x="3124200" y="6356351"/>
            <a:ext cx="2895600" cy="249622"/>
          </a:xfrm>
          <a:prstGeom prst="rect">
            <a:avLst/>
          </a:prstGeom>
        </p:spPr>
        <p:txBody>
          <a:bodyPr vert="horz" lIns="91440" tIns="45720" rIns="91440" bIns="45720" rtlCol="0" anchor="ctr"/>
          <a:lstStyle>
            <a:lvl1pPr algn="ctr">
              <a:defRPr sz="105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1"/>
            <a:ext cx="2133600" cy="249622"/>
          </a:xfrm>
          <a:prstGeom prst="rect">
            <a:avLst/>
          </a:prstGeom>
        </p:spPr>
        <p:txBody>
          <a:bodyPr vert="horz" lIns="91440" tIns="45720" rIns="91440" bIns="45720" rtlCol="0" anchor="ctr"/>
          <a:lstStyle>
            <a:lvl1pPr algn="r">
              <a:defRPr sz="1050">
                <a:solidFill>
                  <a:schemeClr val="tx1">
                    <a:tint val="75000"/>
                  </a:schemeClr>
                </a:solidFill>
              </a:defRPr>
            </a:lvl1pPr>
          </a:lstStyle>
          <a:p>
            <a:fld id="{5FC22584-9D01-4706-A7B6-DD8C585163C2}" type="slidenum">
              <a:rPr lang="sl-SI" smtClean="0"/>
              <a:pPr/>
              <a:t>‹#›</a:t>
            </a:fld>
            <a:endParaRPr lang="sl-SI"/>
          </a:p>
        </p:txBody>
      </p:sp>
      <p:sp>
        <p:nvSpPr>
          <p:cNvPr id="7" name="Pravokotnik 6"/>
          <p:cNvSpPr/>
          <p:nvPr userDrawn="1"/>
        </p:nvSpPr>
        <p:spPr>
          <a:xfrm>
            <a:off x="0" y="6605972"/>
            <a:ext cx="9144000" cy="25202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800" dirty="0">
                <a:solidFill>
                  <a:schemeClr val="tx1"/>
                </a:solidFill>
                <a:latin typeface="Segoe UI" pitchFamily="34" charset="0"/>
                <a:ea typeface="Segoe UI" pitchFamily="34" charset="0"/>
                <a:cs typeface="Segoe UI" pitchFamily="34" charset="0"/>
              </a:rPr>
              <a:t>© Visoka šola za poslovne vede</a:t>
            </a:r>
          </a:p>
        </p:txBody>
      </p:sp>
      <p:sp>
        <p:nvSpPr>
          <p:cNvPr id="8" name="Pravokotnik 7"/>
          <p:cNvSpPr/>
          <p:nvPr userDrawn="1"/>
        </p:nvSpPr>
        <p:spPr>
          <a:xfrm>
            <a:off x="0" y="18"/>
            <a:ext cx="9144000" cy="7646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9" name="Pravokotnik 8"/>
          <p:cNvSpPr/>
          <p:nvPr userDrawn="1"/>
        </p:nvSpPr>
        <p:spPr>
          <a:xfrm>
            <a:off x="0" y="0"/>
            <a:ext cx="9144000" cy="9357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pic>
        <p:nvPicPr>
          <p:cNvPr id="12" name="Slika 11" descr="Slika, ki vsebuje besede besedilo, pisava, grafika, grafično oblikovanje&#10;&#10;Opis je samodejno ustvarjen">
            <a:extLst>
              <a:ext uri="{FF2B5EF4-FFF2-40B4-BE49-F238E27FC236}">
                <a16:creationId xmlns:a16="http://schemas.microsoft.com/office/drawing/2014/main" id="{FF6EA06F-27E3-C488-D539-B05CCB39E42F}"/>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79512" y="235700"/>
            <a:ext cx="1260000" cy="352723"/>
          </a:xfrm>
          <a:prstGeom prst="rect">
            <a:avLst/>
          </a:prstGeom>
        </p:spPr>
      </p:pic>
    </p:spTree>
    <p:extLst>
      <p:ext uri="{BB962C8B-B14F-4D97-AF65-F5344CB8AC3E}">
        <p14:creationId xmlns:p14="http://schemas.microsoft.com/office/powerpoint/2010/main" val="965522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3600" kern="1200" cap="all" baseline="0">
          <a:solidFill>
            <a:schemeClr val="tx1"/>
          </a:solidFill>
          <a:latin typeface="Segoe UI" pitchFamily="34" charset="0"/>
          <a:ea typeface="Segoe UI" pitchFamily="34" charset="0"/>
          <a:cs typeface="Segoe UI" pitchFamily="34" charset="0"/>
        </a:defRPr>
      </a:lvl1pPr>
    </p:titleStyle>
    <p:bodyStyle>
      <a:lvl1pPr marL="342900" indent="-342900" algn="l" defTabSz="914400" rtl="0" eaLnBrk="1" latinLnBrk="0" hangingPunct="1">
        <a:spcBef>
          <a:spcPct val="20000"/>
        </a:spcBef>
        <a:buClr>
          <a:srgbClr val="035A84"/>
        </a:buClr>
        <a:buFont typeface="Wingdings" pitchFamily="2" charset="2"/>
        <a:buChar char="§"/>
        <a:defRPr sz="32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Clr>
          <a:srgbClr val="147FB3"/>
        </a:buClr>
        <a:buFont typeface="Wingdings" pitchFamily="2" charset="2"/>
        <a:buChar char="§"/>
        <a:defRPr sz="2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Clr>
          <a:srgbClr val="147FB3"/>
        </a:buClr>
        <a:buFont typeface="Wingdings" pitchFamily="2" charset="2"/>
        <a:buChar char="§"/>
        <a:defRPr sz="24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630A4-DBD7-4166-BA86-27CA81A5F9B7}" type="datetimeFigureOut">
              <a:rPr lang="sl-SI" smtClean="0"/>
              <a:t>26. 03. 2026</a:t>
            </a:fld>
            <a:endParaRPr lang="sl-SI"/>
          </a:p>
        </p:txBody>
      </p:sp>
      <p:sp>
        <p:nvSpPr>
          <p:cNvPr id="5" name="Označba mesta noge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A02AB-30D1-4286-9D0C-EF123E02E4E4}" type="slidenum">
              <a:rPr lang="sl-SI" smtClean="0"/>
              <a:t>‹#›</a:t>
            </a:fld>
            <a:endParaRPr lang="sl-SI"/>
          </a:p>
        </p:txBody>
      </p:sp>
    </p:spTree>
    <p:extLst>
      <p:ext uri="{BB962C8B-B14F-4D97-AF65-F5344CB8AC3E}">
        <p14:creationId xmlns:p14="http://schemas.microsoft.com/office/powerpoint/2010/main" val="22528959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en-GB" b="1" dirty="0"/>
              <a:t>intellectual property law OF THE EUROPEAN UNION</a:t>
            </a:r>
            <a:r>
              <a:rPr lang="sl-SI" b="1" dirty="0"/>
              <a:t> – part 2</a:t>
            </a:r>
            <a:br>
              <a:rPr lang="sl-SI" b="1" dirty="0"/>
            </a:br>
            <a:r>
              <a:rPr lang="sl-SI" b="1" dirty="0"/>
              <a:t>24th </a:t>
            </a:r>
            <a:r>
              <a:rPr lang="sl-SI" b="1" dirty="0" err="1"/>
              <a:t>march</a:t>
            </a:r>
            <a:r>
              <a:rPr lang="sl-SI" b="1"/>
              <a:t> 2026</a:t>
            </a:r>
            <a:endParaRPr lang="sl-SI" b="1" dirty="0"/>
          </a:p>
        </p:txBody>
      </p:sp>
      <p:sp>
        <p:nvSpPr>
          <p:cNvPr id="3" name="Podnaslov 2"/>
          <p:cNvSpPr>
            <a:spLocks noGrp="1"/>
          </p:cNvSpPr>
          <p:nvPr>
            <p:ph type="subTitle" idx="1"/>
          </p:nvPr>
        </p:nvSpPr>
        <p:spPr/>
        <p:txBody>
          <a:bodyPr>
            <a:normAutofit fontScale="70000" lnSpcReduction="20000"/>
          </a:bodyPr>
          <a:lstStyle/>
          <a:p>
            <a:endParaRPr lang="fr-BE" dirty="0"/>
          </a:p>
          <a:p>
            <a:r>
              <a:rPr lang="fr-BE" dirty="0"/>
              <a:t>Dr. </a:t>
            </a:r>
            <a:r>
              <a:rPr lang="fr-BE" dirty="0" err="1"/>
              <a:t>Saša</a:t>
            </a:r>
            <a:r>
              <a:rPr lang="fr-BE" dirty="0"/>
              <a:t> Sever</a:t>
            </a:r>
          </a:p>
          <a:p>
            <a:r>
              <a:rPr lang="fr-BE" dirty="0" err="1"/>
              <a:t>Legal</a:t>
            </a:r>
            <a:r>
              <a:rPr lang="fr-BE" dirty="0"/>
              <a:t> consultant at the </a:t>
            </a:r>
            <a:r>
              <a:rPr lang="fr-BE" dirty="0" err="1"/>
              <a:t>European</a:t>
            </a:r>
            <a:r>
              <a:rPr lang="fr-BE" dirty="0"/>
              <a:t> Court of Justice in Luxembourg and </a:t>
            </a:r>
            <a:r>
              <a:rPr lang="fr-BE" dirty="0" err="1"/>
              <a:t>Teaching</a:t>
            </a:r>
            <a:r>
              <a:rPr lang="fr-BE" dirty="0"/>
              <a:t> assistant at the </a:t>
            </a:r>
            <a:r>
              <a:rPr lang="fr-BE" dirty="0" err="1"/>
              <a:t>Visoka</a:t>
            </a:r>
            <a:r>
              <a:rPr lang="fr-BE" dirty="0"/>
              <a:t> </a:t>
            </a:r>
            <a:r>
              <a:rPr lang="fr-BE" dirty="0" err="1"/>
              <a:t>šola</a:t>
            </a:r>
            <a:r>
              <a:rPr lang="fr-BE" dirty="0"/>
              <a:t> </a:t>
            </a:r>
            <a:r>
              <a:rPr lang="fr-BE" dirty="0" err="1"/>
              <a:t>za</a:t>
            </a:r>
            <a:r>
              <a:rPr lang="fr-BE" dirty="0"/>
              <a:t> </a:t>
            </a:r>
            <a:r>
              <a:rPr lang="fr-BE" dirty="0" err="1"/>
              <a:t>poslovne</a:t>
            </a:r>
            <a:r>
              <a:rPr lang="fr-BE" dirty="0"/>
              <a:t> </a:t>
            </a:r>
            <a:r>
              <a:rPr lang="fr-BE" dirty="0" err="1"/>
              <a:t>vede</a:t>
            </a:r>
            <a:endParaRPr lang="sl-SI" dirty="0"/>
          </a:p>
        </p:txBody>
      </p:sp>
    </p:spTree>
    <p:extLst>
      <p:ext uri="{BB962C8B-B14F-4D97-AF65-F5344CB8AC3E}">
        <p14:creationId xmlns:p14="http://schemas.microsoft.com/office/powerpoint/2010/main" val="1398876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Genuine use of the earlier trade mark</a:t>
            </a:r>
            <a:endParaRPr lang="fr-BE" dirty="0"/>
          </a:p>
        </p:txBody>
      </p:sp>
      <p:sp>
        <p:nvSpPr>
          <p:cNvPr id="3" name="Content Placeholder 2"/>
          <p:cNvSpPr>
            <a:spLocks noGrp="1"/>
          </p:cNvSpPr>
          <p:nvPr>
            <p:ph idx="1"/>
          </p:nvPr>
        </p:nvSpPr>
        <p:spPr/>
        <p:txBody>
          <a:bodyPr>
            <a:normAutofit fontScale="85000" lnSpcReduction="20000"/>
          </a:bodyPr>
          <a:lstStyle/>
          <a:p>
            <a:r>
              <a:rPr lang="en-US" dirty="0"/>
              <a:t>Case </a:t>
            </a:r>
            <a:r>
              <a:rPr lang="en-US" dirty="0" err="1"/>
              <a:t>Sunrider</a:t>
            </a:r>
            <a:r>
              <a:rPr lang="en-US" dirty="0"/>
              <a:t>/OHMI – </a:t>
            </a:r>
            <a:r>
              <a:rPr lang="en-US" dirty="0" err="1"/>
              <a:t>Espadafor</a:t>
            </a:r>
            <a:r>
              <a:rPr lang="en-US" dirty="0"/>
              <a:t> (VITAFRUIT), T-203/02</a:t>
            </a:r>
          </a:p>
          <a:p>
            <a:endParaRPr lang="en-US" dirty="0"/>
          </a:p>
          <a:p>
            <a:pPr algn="just"/>
            <a:r>
              <a:rPr lang="en-US" dirty="0"/>
              <a:t>the mark for which registration was sought is the word mark VITAFRUIT in respect of products falling within classes 5, 29 and 32 of the Nice Agreement </a:t>
            </a:r>
          </a:p>
          <a:p>
            <a:pPr algn="just"/>
            <a:endParaRPr lang="en-US" dirty="0"/>
          </a:p>
          <a:p>
            <a:pPr algn="just"/>
            <a:r>
              <a:rPr lang="en-US" dirty="0"/>
              <a:t>the earlier trade mark consists of the word mark VITAFRUT and was registered in respect of products falling within classes 30 and 32 of the Nice Agreement</a:t>
            </a:r>
            <a:endParaRPr lang="fr-BE" dirty="0"/>
          </a:p>
        </p:txBody>
      </p:sp>
    </p:spTree>
    <p:extLst>
      <p:ext uri="{BB962C8B-B14F-4D97-AF65-F5344CB8AC3E}">
        <p14:creationId xmlns:p14="http://schemas.microsoft.com/office/powerpoint/2010/main" val="1211851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br>
            <a:r>
              <a:rPr lang="en-US" dirty="0"/>
              <a:t>Case </a:t>
            </a:r>
            <a:r>
              <a:rPr lang="en-US" dirty="0" err="1"/>
              <a:t>Sunrider</a:t>
            </a:r>
            <a:r>
              <a:rPr lang="en-US" dirty="0"/>
              <a:t>/OHMI – </a:t>
            </a:r>
            <a:r>
              <a:rPr lang="en-US" dirty="0" err="1"/>
              <a:t>Espadafor</a:t>
            </a:r>
            <a:r>
              <a:rPr lang="en-US" dirty="0"/>
              <a:t> (VITAFRUIT), T-203/02</a:t>
            </a:r>
            <a:br>
              <a:rPr lang="en-US" dirty="0"/>
            </a:br>
            <a:endParaRPr lang="fr-BE" dirty="0"/>
          </a:p>
        </p:txBody>
      </p:sp>
      <p:sp>
        <p:nvSpPr>
          <p:cNvPr id="3" name="Content Placeholder 2"/>
          <p:cNvSpPr>
            <a:spLocks noGrp="1"/>
          </p:cNvSpPr>
          <p:nvPr>
            <p:ph idx="1"/>
          </p:nvPr>
        </p:nvSpPr>
        <p:spPr/>
        <p:txBody>
          <a:bodyPr>
            <a:normAutofit fontScale="92500" lnSpcReduction="20000"/>
          </a:bodyPr>
          <a:lstStyle/>
          <a:p>
            <a:pPr algn="just"/>
            <a:r>
              <a:rPr lang="en-US" dirty="0"/>
              <a:t>the opposition was based on the fact that a trade mark had already been registered in Spain, the date of priority for which was 19 October 1960</a:t>
            </a:r>
          </a:p>
          <a:p>
            <a:pPr algn="just"/>
            <a:endParaRPr lang="en-US" dirty="0"/>
          </a:p>
          <a:p>
            <a:pPr algn="just"/>
            <a:r>
              <a:rPr lang="en-US" dirty="0"/>
              <a:t>the EUIPO requested that the other party should furnish proof that during </a:t>
            </a:r>
            <a:r>
              <a:rPr lang="en-US" u="sng" dirty="0"/>
              <a:t>the period of five years preceding the date of publication of the EU trade-mark application</a:t>
            </a:r>
            <a:r>
              <a:rPr lang="en-US" dirty="0"/>
              <a:t>, the earlier trade mark had been put to genuine use in the Member State in which it was protected</a:t>
            </a:r>
            <a:endParaRPr lang="fr-BE" dirty="0"/>
          </a:p>
        </p:txBody>
      </p:sp>
    </p:spTree>
    <p:extLst>
      <p:ext uri="{BB962C8B-B14F-4D97-AF65-F5344CB8AC3E}">
        <p14:creationId xmlns:p14="http://schemas.microsoft.com/office/powerpoint/2010/main" val="1613813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Case </a:t>
            </a:r>
            <a:r>
              <a:rPr lang="en-US" dirty="0" err="1"/>
              <a:t>Sunrider</a:t>
            </a:r>
            <a:r>
              <a:rPr lang="en-US" dirty="0"/>
              <a:t>/OHMI – </a:t>
            </a:r>
            <a:r>
              <a:rPr lang="en-US" dirty="0" err="1"/>
              <a:t>Espadafor</a:t>
            </a:r>
            <a:r>
              <a:rPr lang="en-US" dirty="0"/>
              <a:t> (VITAFRUIT), T-203/02</a:t>
            </a:r>
            <a:endParaRPr lang="fr-BE" dirty="0"/>
          </a:p>
        </p:txBody>
      </p:sp>
      <p:sp>
        <p:nvSpPr>
          <p:cNvPr id="3" name="Content Placeholder 2"/>
          <p:cNvSpPr>
            <a:spLocks noGrp="1"/>
          </p:cNvSpPr>
          <p:nvPr>
            <p:ph idx="1"/>
          </p:nvPr>
        </p:nvSpPr>
        <p:spPr/>
        <p:txBody>
          <a:bodyPr>
            <a:normAutofit fontScale="77500" lnSpcReduction="20000"/>
          </a:bodyPr>
          <a:lstStyle/>
          <a:p>
            <a:pPr algn="just"/>
            <a:r>
              <a:rPr lang="en-US" dirty="0"/>
              <a:t>the </a:t>
            </a:r>
            <a:r>
              <a:rPr lang="en-US" u="sng" dirty="0"/>
              <a:t>Opposition Division</a:t>
            </a:r>
            <a:r>
              <a:rPr lang="en-US" dirty="0"/>
              <a:t> showed that the earlier trade mark had been put to genuine use in respect of ‘fruit and vegetable juices without fermentation, lemonades, orangeades’</a:t>
            </a:r>
          </a:p>
          <a:p>
            <a:pPr algn="just"/>
            <a:endParaRPr lang="en-US" dirty="0"/>
          </a:p>
          <a:p>
            <a:pPr algn="just"/>
            <a:r>
              <a:rPr lang="en-US" dirty="0"/>
              <a:t>it took the view that those </a:t>
            </a:r>
            <a:r>
              <a:rPr lang="en-US" u="sng" dirty="0"/>
              <a:t>products were in part identical with, and in part similar</a:t>
            </a:r>
            <a:r>
              <a:rPr lang="en-US" dirty="0"/>
              <a:t> to, the products identified as ‘mineral and aerated waters and other non-alcoholic drinks; fruit and vegetable drinks, fruit juices; syrups and other preparations for making beverages; herbal and vitamin beverages’, referred to in the trade-mark application, and that there was a </a:t>
            </a:r>
            <a:r>
              <a:rPr lang="en-US" u="sng" dirty="0"/>
              <a:t>likelihood of confusion</a:t>
            </a:r>
            <a:r>
              <a:rPr lang="en-US" dirty="0"/>
              <a:t> between the signs in question </a:t>
            </a:r>
            <a:endParaRPr lang="fr-BE" dirty="0"/>
          </a:p>
        </p:txBody>
      </p:sp>
    </p:spTree>
    <p:extLst>
      <p:ext uri="{BB962C8B-B14F-4D97-AF65-F5344CB8AC3E}">
        <p14:creationId xmlns:p14="http://schemas.microsoft.com/office/powerpoint/2010/main" val="3538222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Case </a:t>
            </a:r>
            <a:r>
              <a:rPr lang="en-US" dirty="0" err="1"/>
              <a:t>Sunrider</a:t>
            </a:r>
            <a:r>
              <a:rPr lang="en-US" dirty="0"/>
              <a:t>/OHMI – </a:t>
            </a:r>
            <a:r>
              <a:rPr lang="en-US" dirty="0" err="1"/>
              <a:t>Espadafor</a:t>
            </a:r>
            <a:r>
              <a:rPr lang="en-US" dirty="0"/>
              <a:t> (VITAFRUIT), T-203/02</a:t>
            </a:r>
            <a:endParaRPr lang="fr-BE" dirty="0"/>
          </a:p>
        </p:txBody>
      </p:sp>
      <p:sp>
        <p:nvSpPr>
          <p:cNvPr id="3" name="Content Placeholder 2"/>
          <p:cNvSpPr>
            <a:spLocks noGrp="1"/>
          </p:cNvSpPr>
          <p:nvPr>
            <p:ph idx="1"/>
          </p:nvPr>
        </p:nvSpPr>
        <p:spPr/>
        <p:txBody>
          <a:bodyPr>
            <a:normAutofit fontScale="77500" lnSpcReduction="20000"/>
          </a:bodyPr>
          <a:lstStyle/>
          <a:p>
            <a:pPr algn="just"/>
            <a:r>
              <a:rPr lang="en-US" dirty="0"/>
              <a:t>the </a:t>
            </a:r>
            <a:r>
              <a:rPr lang="en-US" u="sng" dirty="0"/>
              <a:t>Board of Appeal</a:t>
            </a:r>
            <a:r>
              <a:rPr lang="en-US" dirty="0"/>
              <a:t> dismissed the appeal. In substance, it upheld the findings made by the Opposition Division in its decision, pointing out, however, that use of the earlier trade mark had been proven only for products identified as ‘juice concentrates’</a:t>
            </a:r>
          </a:p>
          <a:p>
            <a:pPr algn="just"/>
            <a:endParaRPr lang="en-US" dirty="0"/>
          </a:p>
          <a:p>
            <a:pPr algn="just"/>
            <a:r>
              <a:rPr lang="en-US" dirty="0"/>
              <a:t>the </a:t>
            </a:r>
            <a:r>
              <a:rPr lang="en-US" u="sng" dirty="0"/>
              <a:t>General Court</a:t>
            </a:r>
            <a:r>
              <a:rPr lang="en-US" dirty="0"/>
              <a:t> observed that is apparent from the invoices submitted that sales of products under the earlier trade mark were made by </a:t>
            </a:r>
            <a:r>
              <a:rPr lang="en-US" dirty="0" err="1"/>
              <a:t>Industrias</a:t>
            </a:r>
            <a:r>
              <a:rPr lang="en-US" dirty="0"/>
              <a:t> </a:t>
            </a:r>
            <a:r>
              <a:rPr lang="en-US" dirty="0" err="1"/>
              <a:t>Espadafor</a:t>
            </a:r>
            <a:r>
              <a:rPr lang="en-US" dirty="0"/>
              <a:t> SA rather than by the proprietor of the trade mark, although the latter’s name also features in the name of the company in question</a:t>
            </a:r>
            <a:endParaRPr lang="fr-BE" dirty="0"/>
          </a:p>
        </p:txBody>
      </p:sp>
    </p:spTree>
    <p:extLst>
      <p:ext uri="{BB962C8B-B14F-4D97-AF65-F5344CB8AC3E}">
        <p14:creationId xmlns:p14="http://schemas.microsoft.com/office/powerpoint/2010/main" val="3063986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Case </a:t>
            </a:r>
            <a:r>
              <a:rPr lang="en-US" dirty="0" err="1"/>
              <a:t>Sunrider</a:t>
            </a:r>
            <a:r>
              <a:rPr lang="en-US" dirty="0"/>
              <a:t>/OHMI – </a:t>
            </a:r>
            <a:r>
              <a:rPr lang="en-US" dirty="0" err="1"/>
              <a:t>Espadafor</a:t>
            </a:r>
            <a:r>
              <a:rPr lang="en-US" dirty="0"/>
              <a:t> (VITAFRUIT), T-203/02</a:t>
            </a:r>
            <a:endParaRPr lang="fr-BE" dirty="0"/>
          </a:p>
        </p:txBody>
      </p:sp>
      <p:sp>
        <p:nvSpPr>
          <p:cNvPr id="3" name="Content Placeholder 2"/>
          <p:cNvSpPr>
            <a:spLocks noGrp="1"/>
          </p:cNvSpPr>
          <p:nvPr>
            <p:ph idx="1"/>
          </p:nvPr>
        </p:nvSpPr>
        <p:spPr/>
        <p:txBody>
          <a:bodyPr>
            <a:normAutofit fontScale="77500" lnSpcReduction="20000"/>
          </a:bodyPr>
          <a:lstStyle/>
          <a:p>
            <a:pPr algn="just"/>
            <a:r>
              <a:rPr lang="en-US" u="sng" dirty="0"/>
              <a:t>General Court</a:t>
            </a:r>
            <a:r>
              <a:rPr lang="en-US" dirty="0"/>
              <a:t>: it seems unlikely that the proprietor of a trade mark would be in a position to submit proof that the mark had been used against his wishes</a:t>
            </a:r>
          </a:p>
          <a:p>
            <a:pPr algn="just"/>
            <a:endParaRPr lang="en-US" dirty="0"/>
          </a:p>
          <a:p>
            <a:pPr algn="just"/>
            <a:r>
              <a:rPr lang="en-US" dirty="0"/>
              <a:t>it had been used with its </a:t>
            </a:r>
            <a:r>
              <a:rPr lang="en-US" u="sng" dirty="0"/>
              <a:t>proprietor’s consent</a:t>
            </a:r>
          </a:p>
          <a:p>
            <a:pPr algn="just"/>
            <a:endParaRPr lang="en-US" dirty="0"/>
          </a:p>
          <a:p>
            <a:pPr algn="just"/>
            <a:r>
              <a:rPr lang="en-US" dirty="0"/>
              <a:t>an applicant for a Community trade mark </a:t>
            </a:r>
            <a:r>
              <a:rPr lang="en-US" u="sng" dirty="0"/>
              <a:t>may request proof that the earlier mark has been put to genuine use</a:t>
            </a:r>
            <a:r>
              <a:rPr lang="en-US" dirty="0"/>
              <a:t> in the territory where it is protected during the five years preceding the date of publication of the Community trade-mark application against which an opposition has been filed</a:t>
            </a:r>
            <a:endParaRPr lang="fr-BE" dirty="0"/>
          </a:p>
        </p:txBody>
      </p:sp>
    </p:spTree>
    <p:extLst>
      <p:ext uri="{BB962C8B-B14F-4D97-AF65-F5344CB8AC3E}">
        <p14:creationId xmlns:p14="http://schemas.microsoft.com/office/powerpoint/2010/main" val="2351462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Case </a:t>
            </a:r>
            <a:r>
              <a:rPr lang="en-US" dirty="0" err="1"/>
              <a:t>Sunrider</a:t>
            </a:r>
            <a:r>
              <a:rPr lang="en-US" dirty="0"/>
              <a:t>/OHMI – </a:t>
            </a:r>
            <a:r>
              <a:rPr lang="en-US" dirty="0" err="1"/>
              <a:t>Espadafor</a:t>
            </a:r>
            <a:r>
              <a:rPr lang="en-US" dirty="0"/>
              <a:t> (VITAFRUIT), T-203/02</a:t>
            </a:r>
            <a:endParaRPr lang="fr-BE" dirty="0"/>
          </a:p>
        </p:txBody>
      </p:sp>
      <p:sp>
        <p:nvSpPr>
          <p:cNvPr id="3" name="Content Placeholder 2"/>
          <p:cNvSpPr>
            <a:spLocks noGrp="1"/>
          </p:cNvSpPr>
          <p:nvPr>
            <p:ph idx="1"/>
          </p:nvPr>
        </p:nvSpPr>
        <p:spPr/>
        <p:txBody>
          <a:bodyPr>
            <a:normAutofit fontScale="70000" lnSpcReduction="20000"/>
          </a:bodyPr>
          <a:lstStyle/>
          <a:p>
            <a:pPr algn="just"/>
            <a:r>
              <a:rPr lang="en-US" u="sng" dirty="0"/>
              <a:t>evidence of use</a:t>
            </a:r>
            <a:r>
              <a:rPr lang="en-US" dirty="0"/>
              <a:t> must concern the place, time, extent and nature of use of the earlier trade mark. However, the opposing party is not obliged to submit an affidavit concerning the sales made under the earlier trade mark</a:t>
            </a:r>
          </a:p>
          <a:p>
            <a:pPr algn="just"/>
            <a:endParaRPr lang="en-US" dirty="0"/>
          </a:p>
          <a:p>
            <a:pPr algn="just"/>
            <a:r>
              <a:rPr lang="en-US" dirty="0"/>
              <a:t>In interpreting the </a:t>
            </a:r>
            <a:r>
              <a:rPr lang="en-US" u="sng" dirty="0"/>
              <a:t>notion of ‘genuine use’</a:t>
            </a:r>
            <a:r>
              <a:rPr lang="en-US" dirty="0"/>
              <a:t>, account must be taken of the fact that the </a:t>
            </a:r>
            <a:r>
              <a:rPr lang="en-US" dirty="0" err="1"/>
              <a:t>ratiolegis</a:t>
            </a:r>
            <a:r>
              <a:rPr lang="en-US" dirty="0"/>
              <a:t> of the provision requiring that the earlier mark must have been put to genuine use if it is to be capable of being used in opposition to a trade-mark application is to </a:t>
            </a:r>
            <a:r>
              <a:rPr lang="en-US" u="sng" dirty="0"/>
              <a:t>restrict the number of conflicts between two marks</a:t>
            </a:r>
            <a:r>
              <a:rPr lang="en-US" dirty="0"/>
              <a:t>, where there is no good commercial justification deriving from active functioning of the mark on the market</a:t>
            </a:r>
            <a:endParaRPr lang="fr-BE" dirty="0"/>
          </a:p>
        </p:txBody>
      </p:sp>
    </p:spTree>
    <p:extLst>
      <p:ext uri="{BB962C8B-B14F-4D97-AF65-F5344CB8AC3E}">
        <p14:creationId xmlns:p14="http://schemas.microsoft.com/office/powerpoint/2010/main" val="967077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Case </a:t>
            </a:r>
            <a:r>
              <a:rPr lang="en-US" dirty="0" err="1"/>
              <a:t>Sunrider</a:t>
            </a:r>
            <a:r>
              <a:rPr lang="en-US" dirty="0"/>
              <a:t>/OHMI – </a:t>
            </a:r>
            <a:r>
              <a:rPr lang="en-US" dirty="0" err="1"/>
              <a:t>Espadafor</a:t>
            </a:r>
            <a:r>
              <a:rPr lang="en-US" dirty="0"/>
              <a:t> (VITAFRUIT), T-203/02</a:t>
            </a:r>
            <a:endParaRPr lang="fr-BE" dirty="0"/>
          </a:p>
        </p:txBody>
      </p:sp>
      <p:sp>
        <p:nvSpPr>
          <p:cNvPr id="3" name="Content Placeholder 2"/>
          <p:cNvSpPr>
            <a:spLocks noGrp="1"/>
          </p:cNvSpPr>
          <p:nvPr>
            <p:ph idx="1"/>
          </p:nvPr>
        </p:nvSpPr>
        <p:spPr/>
        <p:txBody>
          <a:bodyPr>
            <a:normAutofit fontScale="85000" lnSpcReduction="10000"/>
          </a:bodyPr>
          <a:lstStyle/>
          <a:p>
            <a:pPr algn="just"/>
            <a:r>
              <a:rPr lang="en-US" dirty="0"/>
              <a:t>When assessing whether use of the trade mark is genuine, regard must be had to </a:t>
            </a:r>
            <a:r>
              <a:rPr lang="en-US" u="sng" dirty="0"/>
              <a:t>all the facts and circumstances relevant to establishing whether the commercial exploitation of the mark is real</a:t>
            </a:r>
            <a:r>
              <a:rPr lang="en-US" dirty="0"/>
              <a:t>, particularly whether such use is viewed as warranted in the economic sector concerned to maintain or create a share in the market for the products or services protected by the mark, the nature of those products or services, the characteristics of the market and the scale and frequency of use of the mark</a:t>
            </a:r>
            <a:endParaRPr lang="fr-BE" dirty="0"/>
          </a:p>
        </p:txBody>
      </p:sp>
    </p:spTree>
    <p:extLst>
      <p:ext uri="{BB962C8B-B14F-4D97-AF65-F5344CB8AC3E}">
        <p14:creationId xmlns:p14="http://schemas.microsoft.com/office/powerpoint/2010/main" val="3726877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Case </a:t>
            </a:r>
            <a:r>
              <a:rPr lang="en-US" dirty="0" err="1"/>
              <a:t>Sunrider</a:t>
            </a:r>
            <a:r>
              <a:rPr lang="en-US" dirty="0"/>
              <a:t>/OHMI – </a:t>
            </a:r>
            <a:r>
              <a:rPr lang="en-US" dirty="0" err="1"/>
              <a:t>Espadafor</a:t>
            </a:r>
            <a:r>
              <a:rPr lang="en-US" dirty="0"/>
              <a:t> (VITAFRUIT), T-203/02</a:t>
            </a:r>
            <a:endParaRPr lang="fr-BE" dirty="0"/>
          </a:p>
        </p:txBody>
      </p:sp>
      <p:sp>
        <p:nvSpPr>
          <p:cNvPr id="3" name="Content Placeholder 2"/>
          <p:cNvSpPr>
            <a:spLocks noGrp="1"/>
          </p:cNvSpPr>
          <p:nvPr>
            <p:ph idx="1"/>
          </p:nvPr>
        </p:nvSpPr>
        <p:spPr/>
        <p:txBody>
          <a:bodyPr>
            <a:normAutofit fontScale="55000" lnSpcReduction="20000"/>
          </a:bodyPr>
          <a:lstStyle/>
          <a:p>
            <a:pPr algn="just"/>
            <a:r>
              <a:rPr lang="en-US" dirty="0"/>
              <a:t>As to </a:t>
            </a:r>
            <a:r>
              <a:rPr lang="en-US" u="sng" dirty="0"/>
              <a:t>the extent of the use to which the earlier trade mark has been put</a:t>
            </a:r>
            <a:r>
              <a:rPr lang="en-US" dirty="0"/>
              <a:t>, account must be taken, in particular, of the commercial volume of the overall use, as well as of the length of the period during which the mark was used and the frequency of use</a:t>
            </a:r>
          </a:p>
          <a:p>
            <a:pPr algn="just"/>
            <a:endParaRPr lang="en-US" dirty="0"/>
          </a:p>
          <a:p>
            <a:pPr algn="just"/>
            <a:r>
              <a:rPr lang="en-US" dirty="0"/>
              <a:t>The other party to the proceedings before the Board of Appeal furnished proof that sales were made, with its consent, to a Spanish customer during the period from May 1996 to May 1997 of around 300 units of 12 items each of concentrated juices of various fruits, representing sales of approximately EUR 4 800</a:t>
            </a:r>
          </a:p>
          <a:p>
            <a:pPr algn="just"/>
            <a:endParaRPr lang="en-US" u="sng" dirty="0"/>
          </a:p>
          <a:p>
            <a:pPr algn="just"/>
            <a:r>
              <a:rPr lang="en-US" u="sng" dirty="0"/>
              <a:t>The facts and evidence put forward by the other party to the proceedings are sufficient for a finding of genuine use</a:t>
            </a:r>
            <a:r>
              <a:rPr lang="en-US" dirty="0"/>
              <a:t>. Consequently, OHIM was right to find, in the contested decision, that the earlier trade mark was put to genuine use in respect of some of the products for which it was registered, namely for fruit juices.</a:t>
            </a:r>
            <a:endParaRPr lang="fr-BE" dirty="0"/>
          </a:p>
        </p:txBody>
      </p:sp>
    </p:spTree>
    <p:extLst>
      <p:ext uri="{BB962C8B-B14F-4D97-AF65-F5344CB8AC3E}">
        <p14:creationId xmlns:p14="http://schemas.microsoft.com/office/powerpoint/2010/main" val="2258170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BE" dirty="0"/>
              <a:t>Case </a:t>
            </a:r>
            <a:r>
              <a:rPr lang="fr-BE" dirty="0" err="1"/>
              <a:t>Gözze</a:t>
            </a:r>
            <a:r>
              <a:rPr lang="fr-BE" dirty="0"/>
              <a:t> </a:t>
            </a:r>
            <a:r>
              <a:rPr lang="fr-BE" dirty="0" err="1"/>
              <a:t>Frottierweberei</a:t>
            </a:r>
            <a:r>
              <a:rPr lang="fr-BE" dirty="0"/>
              <a:t>, C-689/15 </a:t>
            </a:r>
          </a:p>
        </p:txBody>
      </p:sp>
      <p:sp>
        <p:nvSpPr>
          <p:cNvPr id="3" name="Content Placeholder 2"/>
          <p:cNvSpPr>
            <a:spLocks noGrp="1"/>
          </p:cNvSpPr>
          <p:nvPr>
            <p:ph idx="1"/>
          </p:nvPr>
        </p:nvSpPr>
        <p:spPr/>
        <p:txBody>
          <a:bodyPr>
            <a:normAutofit fontScale="85000" lnSpcReduction="10000"/>
          </a:bodyPr>
          <a:lstStyle/>
          <a:p>
            <a:pPr algn="just"/>
            <a:r>
              <a:rPr lang="en-US" dirty="0"/>
              <a:t>VBB is an association exercising various activities linked to cotton and has a registered EU trademark ‘the cotton flower mark’ (label of quality) mainly for textiles</a:t>
            </a:r>
          </a:p>
          <a:p>
            <a:pPr algn="just"/>
            <a:endParaRPr lang="en-US" dirty="0"/>
          </a:p>
          <a:p>
            <a:pPr algn="just"/>
            <a:r>
              <a:rPr lang="en-US" dirty="0"/>
              <a:t>Filing of the cotton flower sign (as an individual trade mark) by an association </a:t>
            </a:r>
          </a:p>
          <a:p>
            <a:pPr algn="just"/>
            <a:endParaRPr lang="en-US" dirty="0"/>
          </a:p>
          <a:p>
            <a:pPr algn="just"/>
            <a:r>
              <a:rPr lang="en-US" dirty="0" err="1"/>
              <a:t>Licences</a:t>
            </a:r>
            <a:r>
              <a:rPr lang="en-US" dirty="0"/>
              <a:t> to use the mark granted to cotton textile manufacturers affiliated with the association </a:t>
            </a:r>
          </a:p>
          <a:p>
            <a:endParaRPr lang="fr-BE" dirty="0"/>
          </a:p>
        </p:txBody>
      </p:sp>
    </p:spTree>
    <p:extLst>
      <p:ext uri="{BB962C8B-B14F-4D97-AF65-F5344CB8AC3E}">
        <p14:creationId xmlns:p14="http://schemas.microsoft.com/office/powerpoint/2010/main" val="1725510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BE" dirty="0"/>
              <a:t>Case </a:t>
            </a:r>
            <a:r>
              <a:rPr lang="fr-BE" dirty="0" err="1"/>
              <a:t>Gözze</a:t>
            </a:r>
            <a:r>
              <a:rPr lang="fr-BE" dirty="0"/>
              <a:t> </a:t>
            </a:r>
            <a:r>
              <a:rPr lang="fr-BE" dirty="0" err="1"/>
              <a:t>Frottierweberei</a:t>
            </a:r>
            <a:r>
              <a:rPr lang="fr-BE" dirty="0"/>
              <a:t>, C-689/15 </a:t>
            </a:r>
          </a:p>
        </p:txBody>
      </p:sp>
      <p:sp>
        <p:nvSpPr>
          <p:cNvPr id="3" name="Content Placeholder 2"/>
          <p:cNvSpPr>
            <a:spLocks noGrp="1"/>
          </p:cNvSpPr>
          <p:nvPr>
            <p:ph idx="1"/>
          </p:nvPr>
        </p:nvSpPr>
        <p:spPr/>
        <p:txBody>
          <a:bodyPr>
            <a:normAutofit fontScale="85000" lnSpcReduction="10000"/>
          </a:bodyPr>
          <a:lstStyle/>
          <a:p>
            <a:pPr algn="just"/>
            <a:r>
              <a:rPr lang="en-US" dirty="0"/>
              <a:t>for several decades preceding that registration, that figurative sign (‘the cotton flower sign’) had been used by manufacturers of textiles made from cotton </a:t>
            </a:r>
            <a:r>
              <a:rPr lang="en-US" dirty="0" err="1"/>
              <a:t>fibres</a:t>
            </a:r>
            <a:r>
              <a:rPr lang="en-US" dirty="0"/>
              <a:t> to certify the composition and the quality of their goods</a:t>
            </a:r>
          </a:p>
          <a:p>
            <a:pPr algn="just"/>
            <a:endParaRPr lang="en-US" dirty="0"/>
          </a:p>
          <a:p>
            <a:pPr algn="just"/>
            <a:r>
              <a:rPr lang="en-US" dirty="0" err="1"/>
              <a:t>Gözze</a:t>
            </a:r>
            <a:r>
              <a:rPr lang="en-US" dirty="0"/>
              <a:t>, the director of which is </a:t>
            </a:r>
            <a:r>
              <a:rPr lang="en-US" dirty="0" err="1"/>
              <a:t>Mr</a:t>
            </a:r>
            <a:r>
              <a:rPr lang="en-US" dirty="0"/>
              <a:t> </a:t>
            </a:r>
            <a:r>
              <a:rPr lang="en-US" dirty="0" err="1"/>
              <a:t>Gözze</a:t>
            </a:r>
            <a:r>
              <a:rPr lang="en-US" dirty="0"/>
              <a:t>, which is not affiliated to the VBB and has not concluded a </a:t>
            </a:r>
            <a:r>
              <a:rPr lang="en-US" dirty="0" err="1"/>
              <a:t>licence</a:t>
            </a:r>
            <a:r>
              <a:rPr lang="en-US" dirty="0"/>
              <a:t> agreement with it, manufactures textiles made from cotton </a:t>
            </a:r>
            <a:r>
              <a:rPr lang="en-US" dirty="0" err="1"/>
              <a:t>fibres</a:t>
            </a:r>
            <a:r>
              <a:rPr lang="en-US" dirty="0"/>
              <a:t> and has affixed the cotton flower sign to them for several decades</a:t>
            </a:r>
            <a:endParaRPr lang="fr-BE" dirty="0"/>
          </a:p>
        </p:txBody>
      </p:sp>
    </p:spTree>
    <p:extLst>
      <p:ext uri="{BB962C8B-B14F-4D97-AF65-F5344CB8AC3E}">
        <p14:creationId xmlns:p14="http://schemas.microsoft.com/office/powerpoint/2010/main" val="2019909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err="1"/>
              <a:t>Effects</a:t>
            </a:r>
            <a:r>
              <a:rPr lang="fr-BE" dirty="0"/>
              <a:t> of the </a:t>
            </a:r>
            <a:r>
              <a:rPr lang="fr-BE" dirty="0" err="1"/>
              <a:t>trademark</a:t>
            </a:r>
            <a:endParaRPr lang="fr-BE" dirty="0"/>
          </a:p>
        </p:txBody>
      </p:sp>
      <p:sp>
        <p:nvSpPr>
          <p:cNvPr id="3" name="Content Placeholder 2"/>
          <p:cNvSpPr>
            <a:spLocks noGrp="1"/>
          </p:cNvSpPr>
          <p:nvPr>
            <p:ph idx="1"/>
          </p:nvPr>
        </p:nvSpPr>
        <p:spPr/>
        <p:txBody>
          <a:bodyPr>
            <a:normAutofit fontScale="40000" lnSpcReduction="20000"/>
          </a:bodyPr>
          <a:lstStyle/>
          <a:p>
            <a:r>
              <a:rPr lang="fr-BE" dirty="0"/>
              <a:t>Case C-324/09, L’OREAL and the </a:t>
            </a:r>
            <a:r>
              <a:rPr lang="fr-BE" dirty="0" err="1"/>
              <a:t>Other</a:t>
            </a:r>
            <a:r>
              <a:rPr lang="fr-BE" dirty="0"/>
              <a:t> vs. eBay</a:t>
            </a:r>
          </a:p>
          <a:p>
            <a:endParaRPr lang="en-US" b="1" dirty="0"/>
          </a:p>
          <a:p>
            <a:r>
              <a:rPr lang="en-US" dirty="0"/>
              <a:t>L’Oréal brought proceedings against </a:t>
            </a:r>
            <a:r>
              <a:rPr lang="en-US" b="1" dirty="0"/>
              <a:t>eBay</a:t>
            </a:r>
            <a:r>
              <a:rPr lang="en-US" dirty="0"/>
              <a:t> and number of its users for trade mark infringement</a:t>
            </a:r>
            <a:r>
              <a:rPr lang="en-US" b="1" dirty="0"/>
              <a:t> </a:t>
            </a:r>
            <a:r>
              <a:rPr lang="fr-BE" dirty="0"/>
              <a:t>for the sale of </a:t>
            </a:r>
            <a:r>
              <a:rPr lang="fr-BE" dirty="0" err="1"/>
              <a:t>infringing</a:t>
            </a:r>
            <a:r>
              <a:rPr lang="fr-BE" dirty="0"/>
              <a:t> and </a:t>
            </a:r>
            <a:r>
              <a:rPr lang="fr-BE" dirty="0" err="1"/>
              <a:t>counterfeit</a:t>
            </a:r>
            <a:r>
              <a:rPr lang="fr-BE" dirty="0"/>
              <a:t> </a:t>
            </a:r>
            <a:r>
              <a:rPr lang="fr-BE" dirty="0" err="1"/>
              <a:t>products</a:t>
            </a:r>
            <a:r>
              <a:rPr lang="fr-BE" dirty="0"/>
              <a:t> on </a:t>
            </a:r>
            <a:r>
              <a:rPr lang="fr-BE" dirty="0" err="1"/>
              <a:t>eBay’s</a:t>
            </a:r>
            <a:r>
              <a:rPr lang="fr-BE" dirty="0"/>
              <a:t> online </a:t>
            </a:r>
            <a:r>
              <a:rPr lang="fr-BE" dirty="0" err="1"/>
              <a:t>auction</a:t>
            </a:r>
            <a:r>
              <a:rPr lang="fr-BE" dirty="0"/>
              <a:t> site</a:t>
            </a:r>
            <a:endParaRPr lang="en-US" b="1" dirty="0"/>
          </a:p>
          <a:p>
            <a:r>
              <a:rPr lang="en-US" b="1" dirty="0"/>
              <a:t> </a:t>
            </a:r>
          </a:p>
          <a:p>
            <a:r>
              <a:rPr lang="en-US" u="sng" dirty="0"/>
              <a:t>goods located in a third State</a:t>
            </a:r>
            <a:r>
              <a:rPr lang="en-US" dirty="0"/>
              <a:t> (</a:t>
            </a:r>
            <a:r>
              <a:rPr lang="en-US" u="sng" dirty="0"/>
              <a:t>bear a trade mark registered in a Member State of the EU or a EU trade mark)</a:t>
            </a:r>
          </a:p>
          <a:p>
            <a:r>
              <a:rPr lang="en-US" dirty="0"/>
              <a:t> </a:t>
            </a:r>
          </a:p>
          <a:p>
            <a:r>
              <a:rPr lang="en-US" u="sng" dirty="0"/>
              <a:t>haven’t previously been put on the market in the European Economic Area or in the EU</a:t>
            </a:r>
          </a:p>
          <a:p>
            <a:endParaRPr lang="en-US" u="sng" dirty="0"/>
          </a:p>
          <a:p>
            <a:r>
              <a:rPr lang="en-US" u="sng" dirty="0"/>
              <a:t>sold without the consent of the trade mark proprietor</a:t>
            </a:r>
            <a:r>
              <a:rPr lang="en-US" dirty="0"/>
              <a:t> to a consumer located in the territory covered by the trade mark or offered for sale or advertised on such a marketplace targeted at consumers located in that territory</a:t>
            </a:r>
          </a:p>
          <a:p>
            <a:endParaRPr lang="en-US" u="sng" dirty="0"/>
          </a:p>
          <a:p>
            <a:r>
              <a:rPr lang="en-US" u="sng" dirty="0"/>
              <a:t>ECJ: the trade mark proprietor may prevent that sale, offer for sale or advertising</a:t>
            </a:r>
          </a:p>
          <a:p>
            <a:endParaRPr lang="en-US" dirty="0"/>
          </a:p>
          <a:p>
            <a:r>
              <a:rPr lang="en-US" dirty="0"/>
              <a:t>the task of the national courts is to assess whether relevant factors exist, on the basis of which it may be concluded that an offer for sale or an advertisement displayed on an online marketplace accessible from the territory covered by the </a:t>
            </a:r>
            <a:r>
              <a:rPr lang="en-US" u="sng" dirty="0"/>
              <a:t>trade mark is targeted at consumers in that territory</a:t>
            </a:r>
            <a:endParaRPr lang="fr-BE" u="sng" dirty="0"/>
          </a:p>
        </p:txBody>
      </p:sp>
    </p:spTree>
    <p:extLst>
      <p:ext uri="{BB962C8B-B14F-4D97-AF65-F5344CB8AC3E}">
        <p14:creationId xmlns:p14="http://schemas.microsoft.com/office/powerpoint/2010/main" val="1099488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BE" dirty="0"/>
              <a:t>Case </a:t>
            </a:r>
            <a:r>
              <a:rPr lang="fr-BE" dirty="0" err="1"/>
              <a:t>Gözze</a:t>
            </a:r>
            <a:r>
              <a:rPr lang="fr-BE" dirty="0"/>
              <a:t> </a:t>
            </a:r>
            <a:r>
              <a:rPr lang="fr-BE" dirty="0" err="1"/>
              <a:t>Frottierweberei</a:t>
            </a:r>
            <a:r>
              <a:rPr lang="fr-BE" dirty="0"/>
              <a:t>, C-689/15 </a:t>
            </a:r>
          </a:p>
        </p:txBody>
      </p:sp>
      <p:sp>
        <p:nvSpPr>
          <p:cNvPr id="3" name="Content Placeholder 2"/>
          <p:cNvSpPr>
            <a:spLocks noGrp="1"/>
          </p:cNvSpPr>
          <p:nvPr>
            <p:ph idx="1"/>
          </p:nvPr>
        </p:nvSpPr>
        <p:spPr/>
        <p:txBody>
          <a:bodyPr>
            <a:normAutofit lnSpcReduction="10000"/>
          </a:bodyPr>
          <a:lstStyle/>
          <a:p>
            <a:pPr algn="just"/>
            <a:r>
              <a:rPr lang="fr-BE" dirty="0"/>
              <a:t>First question: </a:t>
            </a:r>
            <a:r>
              <a:rPr lang="en-US" dirty="0"/>
              <a:t>whether the affixing of an individual EU trade mark, by the proprietor or with his consent, on goods as a label of quality is a </a:t>
            </a:r>
            <a:r>
              <a:rPr lang="en-US" u="sng" dirty="0"/>
              <a:t>use as a trade mark that falls under the concept of ‘genuine use’</a:t>
            </a:r>
            <a:r>
              <a:rPr lang="en-US" dirty="0"/>
              <a:t> with the result that the proprietor of that mark is entitled to prevent the affixing by a third party of a similar sign on identical goods where there is a likelihood of confusion</a:t>
            </a:r>
            <a:endParaRPr lang="fr-BE" dirty="0"/>
          </a:p>
        </p:txBody>
      </p:sp>
    </p:spTree>
    <p:extLst>
      <p:ext uri="{BB962C8B-B14F-4D97-AF65-F5344CB8AC3E}">
        <p14:creationId xmlns:p14="http://schemas.microsoft.com/office/powerpoint/2010/main" val="2749767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BE" dirty="0"/>
              <a:t>Case </a:t>
            </a:r>
            <a:r>
              <a:rPr lang="fr-BE" dirty="0" err="1"/>
              <a:t>Gözze</a:t>
            </a:r>
            <a:r>
              <a:rPr lang="fr-BE" dirty="0"/>
              <a:t> </a:t>
            </a:r>
            <a:r>
              <a:rPr lang="fr-BE" dirty="0" err="1"/>
              <a:t>Frottierweberei</a:t>
            </a:r>
            <a:r>
              <a:rPr lang="fr-BE" dirty="0"/>
              <a:t>, C-689/15 </a:t>
            </a:r>
          </a:p>
        </p:txBody>
      </p:sp>
      <p:sp>
        <p:nvSpPr>
          <p:cNvPr id="3" name="Content Placeholder 2"/>
          <p:cNvSpPr>
            <a:spLocks noGrp="1"/>
          </p:cNvSpPr>
          <p:nvPr>
            <p:ph idx="1"/>
          </p:nvPr>
        </p:nvSpPr>
        <p:spPr/>
        <p:txBody>
          <a:bodyPr>
            <a:normAutofit fontScale="70000" lnSpcReduction="20000"/>
          </a:bodyPr>
          <a:lstStyle/>
          <a:p>
            <a:r>
              <a:rPr lang="en-US" u="sng" dirty="0"/>
              <a:t>High degree of similarity</a:t>
            </a:r>
            <a:r>
              <a:rPr lang="en-US" dirty="0"/>
              <a:t> between the cotton flower sign affixed to the cotton textiles offered for sale by </a:t>
            </a:r>
            <a:r>
              <a:rPr lang="en-US" dirty="0" err="1"/>
              <a:t>Gözze</a:t>
            </a:r>
            <a:r>
              <a:rPr lang="en-US" dirty="0"/>
              <a:t> and the cotton flower mark affixed to those offered for sale by the VBB’s licensees</a:t>
            </a:r>
          </a:p>
          <a:p>
            <a:endParaRPr lang="en-US" dirty="0"/>
          </a:p>
          <a:p>
            <a:r>
              <a:rPr lang="en-US" dirty="0"/>
              <a:t>There is a</a:t>
            </a:r>
            <a:r>
              <a:rPr lang="en-US" u="sng" dirty="0"/>
              <a:t> likelihood of confusion</a:t>
            </a:r>
            <a:r>
              <a:rPr lang="en-US" dirty="0"/>
              <a:t> between the sign and the mark</a:t>
            </a:r>
          </a:p>
          <a:p>
            <a:endParaRPr lang="en-US" dirty="0"/>
          </a:p>
          <a:p>
            <a:r>
              <a:rPr lang="en-US" dirty="0"/>
              <a:t>However, on account of the absence of any ‘genuine use’, the VBB may no longer rely on the mark?</a:t>
            </a:r>
          </a:p>
          <a:p>
            <a:endParaRPr lang="en-US" dirty="0"/>
          </a:p>
          <a:p>
            <a:r>
              <a:rPr lang="en-US" dirty="0"/>
              <a:t>In that case, the referring court would consider upholding the counterclaim filed by </a:t>
            </a:r>
            <a:r>
              <a:rPr lang="en-US" dirty="0" err="1"/>
              <a:t>Gözze</a:t>
            </a:r>
            <a:r>
              <a:rPr lang="en-US" dirty="0"/>
              <a:t> seeking the revocation of the cotton flower mark</a:t>
            </a:r>
            <a:endParaRPr lang="fr-BE" dirty="0"/>
          </a:p>
        </p:txBody>
      </p:sp>
    </p:spTree>
    <p:extLst>
      <p:ext uri="{BB962C8B-B14F-4D97-AF65-F5344CB8AC3E}">
        <p14:creationId xmlns:p14="http://schemas.microsoft.com/office/powerpoint/2010/main" val="3200802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BE" dirty="0"/>
              <a:t>Case </a:t>
            </a:r>
            <a:r>
              <a:rPr lang="fr-BE" dirty="0" err="1"/>
              <a:t>Gözze</a:t>
            </a:r>
            <a:r>
              <a:rPr lang="fr-BE" dirty="0"/>
              <a:t> </a:t>
            </a:r>
            <a:r>
              <a:rPr lang="fr-BE" dirty="0" err="1"/>
              <a:t>Frottierweberei</a:t>
            </a:r>
            <a:r>
              <a:rPr lang="fr-BE" dirty="0"/>
              <a:t>, C-689/15 </a:t>
            </a:r>
          </a:p>
        </p:txBody>
      </p:sp>
      <p:sp>
        <p:nvSpPr>
          <p:cNvPr id="3" name="Content Placeholder 2"/>
          <p:cNvSpPr>
            <a:spLocks noGrp="1"/>
          </p:cNvSpPr>
          <p:nvPr>
            <p:ph idx="1"/>
          </p:nvPr>
        </p:nvSpPr>
        <p:spPr/>
        <p:txBody>
          <a:bodyPr>
            <a:normAutofit fontScale="92500" lnSpcReduction="20000"/>
          </a:bodyPr>
          <a:lstStyle/>
          <a:p>
            <a:r>
              <a:rPr lang="en-US" dirty="0"/>
              <a:t>it is common ground that the affixing, by the VBB’s licensees, of the cotton flower mark on their goods is done </a:t>
            </a:r>
            <a:r>
              <a:rPr lang="en-US" u="sng" dirty="0"/>
              <a:t>in order to create or preserve an outlet for those goods</a:t>
            </a:r>
          </a:p>
          <a:p>
            <a:endParaRPr lang="en-US" dirty="0"/>
          </a:p>
          <a:p>
            <a:r>
              <a:rPr lang="en-US" dirty="0"/>
              <a:t>However, the fact that a mark is used in order to create or preserve an outlet for the goods or services for which it is registered and not for the sole purpose of preserving the rights conferred by the mark </a:t>
            </a:r>
            <a:r>
              <a:rPr lang="en-US" u="sng" dirty="0"/>
              <a:t>is not sufficient to conclude that there is a ‘genuine use’</a:t>
            </a:r>
            <a:endParaRPr lang="fr-BE" u="sng" dirty="0"/>
          </a:p>
        </p:txBody>
      </p:sp>
    </p:spTree>
    <p:extLst>
      <p:ext uri="{BB962C8B-B14F-4D97-AF65-F5344CB8AC3E}">
        <p14:creationId xmlns:p14="http://schemas.microsoft.com/office/powerpoint/2010/main" val="35451877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BE" dirty="0"/>
              <a:t>Case </a:t>
            </a:r>
            <a:r>
              <a:rPr lang="fr-BE" dirty="0" err="1"/>
              <a:t>Gözze</a:t>
            </a:r>
            <a:r>
              <a:rPr lang="fr-BE" dirty="0"/>
              <a:t> </a:t>
            </a:r>
            <a:r>
              <a:rPr lang="fr-BE" dirty="0" err="1"/>
              <a:t>Frottierweberei</a:t>
            </a:r>
            <a:r>
              <a:rPr lang="fr-BE" dirty="0"/>
              <a:t>, C-689/15 </a:t>
            </a:r>
          </a:p>
        </p:txBody>
      </p:sp>
      <p:sp>
        <p:nvSpPr>
          <p:cNvPr id="3" name="Content Placeholder 2"/>
          <p:cNvSpPr>
            <a:spLocks noGrp="1"/>
          </p:cNvSpPr>
          <p:nvPr>
            <p:ph idx="1"/>
          </p:nvPr>
        </p:nvSpPr>
        <p:spPr/>
        <p:txBody>
          <a:bodyPr>
            <a:normAutofit lnSpcReduction="10000"/>
          </a:bodyPr>
          <a:lstStyle/>
          <a:p>
            <a:r>
              <a:rPr lang="en-US" dirty="0"/>
              <a:t>the sanctions: in case a trademark </a:t>
            </a:r>
            <a:r>
              <a:rPr lang="en-US" u="sng" dirty="0"/>
              <a:t>has not been used in accordance with its essential function for an uninterrupted period of five years</a:t>
            </a:r>
            <a:r>
              <a:rPr lang="en-US" dirty="0"/>
              <a:t>, the rights of the proprietor of the mark are declared to be revoked, unless he is able to invoke proper reasons for failing to make use of the mark in a way that enables it to fulfil its essential function</a:t>
            </a:r>
            <a:endParaRPr lang="fr-BE" dirty="0"/>
          </a:p>
        </p:txBody>
      </p:sp>
    </p:spTree>
    <p:extLst>
      <p:ext uri="{BB962C8B-B14F-4D97-AF65-F5344CB8AC3E}">
        <p14:creationId xmlns:p14="http://schemas.microsoft.com/office/powerpoint/2010/main" val="16525336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BE" dirty="0"/>
              <a:t>Case </a:t>
            </a:r>
            <a:r>
              <a:rPr lang="fr-BE" dirty="0" err="1"/>
              <a:t>Gözze</a:t>
            </a:r>
            <a:r>
              <a:rPr lang="fr-BE" dirty="0"/>
              <a:t> </a:t>
            </a:r>
            <a:r>
              <a:rPr lang="fr-BE" dirty="0" err="1"/>
              <a:t>Frottierweberei</a:t>
            </a:r>
            <a:r>
              <a:rPr lang="fr-BE" dirty="0"/>
              <a:t>, C-689/15 </a:t>
            </a:r>
          </a:p>
        </p:txBody>
      </p:sp>
      <p:sp>
        <p:nvSpPr>
          <p:cNvPr id="3" name="Content Placeholder 2"/>
          <p:cNvSpPr>
            <a:spLocks noGrp="1"/>
          </p:cNvSpPr>
          <p:nvPr>
            <p:ph idx="1"/>
          </p:nvPr>
        </p:nvSpPr>
        <p:spPr/>
        <p:txBody>
          <a:bodyPr>
            <a:normAutofit fontScale="70000" lnSpcReduction="20000"/>
          </a:bodyPr>
          <a:lstStyle/>
          <a:p>
            <a:pPr algn="just"/>
            <a:r>
              <a:rPr lang="en-US" u="sng" dirty="0"/>
              <a:t>no use in accordance with the essential function of the individual mark</a:t>
            </a:r>
            <a:r>
              <a:rPr lang="en-US" dirty="0"/>
              <a:t> where it is affixed on goods for the sole purpose of being a label of quality for those goods and not that of guaranteeing, in addition, that the goods come from a single undertaking under the control of which they are manufactured and which is responsible for their quality</a:t>
            </a:r>
          </a:p>
          <a:p>
            <a:endParaRPr lang="en-US" dirty="0"/>
          </a:p>
          <a:p>
            <a:pPr algn="just"/>
            <a:r>
              <a:rPr lang="en-US" dirty="0"/>
              <a:t>the affixing of that mark</a:t>
            </a:r>
            <a:r>
              <a:rPr lang="en-US" u="sng" dirty="0"/>
              <a:t> does constitute such genuine use</a:t>
            </a:r>
            <a:r>
              <a:rPr lang="en-US" dirty="0"/>
              <a:t> if it guarantees, additionally and simultaneously, to consumers that those goods come from a single undertaking under the control of which the goods are manufactured and which is responsible for their quality. In that case, the proprietor of the mark is entitled to prevent the affixing by a third party of a similar sign on identical goods, if that affixing creates a likelihood of confusion on the part of the public</a:t>
            </a:r>
          </a:p>
          <a:p>
            <a:endParaRPr lang="fr-BE" dirty="0"/>
          </a:p>
        </p:txBody>
      </p:sp>
    </p:spTree>
    <p:extLst>
      <p:ext uri="{BB962C8B-B14F-4D97-AF65-F5344CB8AC3E}">
        <p14:creationId xmlns:p14="http://schemas.microsoft.com/office/powerpoint/2010/main" val="26083943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a:t>EU collective marks</a:t>
            </a:r>
          </a:p>
        </p:txBody>
      </p:sp>
      <p:sp>
        <p:nvSpPr>
          <p:cNvPr id="3" name="Content Placeholder 2"/>
          <p:cNvSpPr>
            <a:spLocks noGrp="1"/>
          </p:cNvSpPr>
          <p:nvPr>
            <p:ph idx="1"/>
          </p:nvPr>
        </p:nvSpPr>
        <p:spPr>
          <a:xfrm>
            <a:off x="457200" y="1700808"/>
            <a:ext cx="8229600" cy="4462055"/>
          </a:xfrm>
        </p:spPr>
        <p:txBody>
          <a:bodyPr>
            <a:normAutofit fontScale="92500" lnSpcReduction="10000"/>
          </a:bodyPr>
          <a:lstStyle/>
          <a:p>
            <a:r>
              <a:rPr lang="de-DE" dirty="0"/>
              <a:t>Case Der Grüne Punkt/EUIPO, C-143/19 P</a:t>
            </a:r>
          </a:p>
          <a:p>
            <a:pPr algn="just"/>
            <a:r>
              <a:rPr lang="en-US" dirty="0"/>
              <a:t>Mark concerning a system of collection and recovery of packaging waste </a:t>
            </a:r>
          </a:p>
          <a:p>
            <a:pPr algn="just"/>
            <a:r>
              <a:rPr lang="en-US" dirty="0"/>
              <a:t>Affixing to the packaging of goods for which the mark is registered</a:t>
            </a:r>
            <a:endParaRPr lang="de-DE" dirty="0"/>
          </a:p>
          <a:p>
            <a:pPr algn="just"/>
            <a:r>
              <a:rPr lang="en-US" dirty="0"/>
              <a:t>unlike an individual mark, a collective mark does not have the function of indicating to the consumer ‘the identity of origin’ of goods or services in respect of which it is registered</a:t>
            </a:r>
            <a:endParaRPr lang="fr-BE" dirty="0"/>
          </a:p>
        </p:txBody>
      </p:sp>
    </p:spTree>
    <p:extLst>
      <p:ext uri="{BB962C8B-B14F-4D97-AF65-F5344CB8AC3E}">
        <p14:creationId xmlns:p14="http://schemas.microsoft.com/office/powerpoint/2010/main" val="18969907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de-DE" dirty="0"/>
              <a:t>Case Der Grüne Punkt/EUIPO, C-143/19 P</a:t>
            </a:r>
            <a:endParaRPr lang="fr-BE" dirty="0"/>
          </a:p>
        </p:txBody>
      </p:sp>
      <p:sp>
        <p:nvSpPr>
          <p:cNvPr id="3" name="Content Placeholder 2"/>
          <p:cNvSpPr>
            <a:spLocks noGrp="1"/>
          </p:cNvSpPr>
          <p:nvPr>
            <p:ph idx="1"/>
          </p:nvPr>
        </p:nvSpPr>
        <p:spPr/>
        <p:txBody>
          <a:bodyPr>
            <a:normAutofit fontScale="92500" lnSpcReduction="20000"/>
          </a:bodyPr>
          <a:lstStyle/>
          <a:p>
            <a:pPr algn="just"/>
            <a:r>
              <a:rPr lang="en-US" dirty="0"/>
              <a:t>The use of collective marks must therefore, in order to be classified as ‘genuine’, in fact be </a:t>
            </a:r>
            <a:r>
              <a:rPr lang="en-US" u="sng" dirty="0"/>
              <a:t>part of the objective of the undertakings concerned to create or preserve an outlet for their goods and services</a:t>
            </a:r>
          </a:p>
          <a:p>
            <a:pPr algn="just"/>
            <a:endParaRPr lang="en-US" u="sng" dirty="0"/>
          </a:p>
          <a:p>
            <a:pPr algn="just"/>
            <a:r>
              <a:rPr lang="en-US" dirty="0"/>
              <a:t>In the present case, </a:t>
            </a:r>
            <a:r>
              <a:rPr lang="en-US" u="sng" dirty="0"/>
              <a:t>the collective mark was used in accordance with its essential function</a:t>
            </a:r>
            <a:r>
              <a:rPr lang="en-US" dirty="0"/>
              <a:t>, in view of the fact that the producer or distributor of the goods at issue was part of the appellant’s licensing system</a:t>
            </a:r>
          </a:p>
          <a:p>
            <a:endParaRPr lang="fr-BE" dirty="0"/>
          </a:p>
        </p:txBody>
      </p:sp>
    </p:spTree>
    <p:extLst>
      <p:ext uri="{BB962C8B-B14F-4D97-AF65-F5344CB8AC3E}">
        <p14:creationId xmlns:p14="http://schemas.microsoft.com/office/powerpoint/2010/main" val="9394182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de-DE" dirty="0"/>
              <a:t>Case Der Grüne Punkt/EUIPO, C-143/19 P</a:t>
            </a:r>
            <a:endParaRPr lang="fr-BE" dirty="0"/>
          </a:p>
        </p:txBody>
      </p:sp>
      <p:sp>
        <p:nvSpPr>
          <p:cNvPr id="3" name="Content Placeholder 2"/>
          <p:cNvSpPr>
            <a:spLocks noGrp="1"/>
          </p:cNvSpPr>
          <p:nvPr>
            <p:ph idx="1"/>
          </p:nvPr>
        </p:nvSpPr>
        <p:spPr/>
        <p:txBody>
          <a:bodyPr>
            <a:normAutofit/>
          </a:bodyPr>
          <a:lstStyle/>
          <a:p>
            <a:pPr algn="just"/>
            <a:r>
              <a:rPr lang="en-US" dirty="0"/>
              <a:t>The main question is whether such use is viewed as warranted in the economic sector concerned to:</a:t>
            </a:r>
          </a:p>
          <a:p>
            <a:pPr lvl="1" algn="just"/>
            <a:r>
              <a:rPr lang="en-US" u="sng" dirty="0"/>
              <a:t>maintain or create a share in the market for the goods or services protected by the mark;</a:t>
            </a:r>
          </a:p>
          <a:p>
            <a:pPr lvl="1" algn="just"/>
            <a:r>
              <a:rPr lang="en-US" u="sng" dirty="0"/>
              <a:t>the nature of those goods or services; </a:t>
            </a:r>
          </a:p>
          <a:p>
            <a:pPr lvl="1" algn="just"/>
            <a:r>
              <a:rPr lang="en-US" u="sng" dirty="0"/>
              <a:t>the characteristics of the market; and </a:t>
            </a:r>
          </a:p>
          <a:p>
            <a:pPr lvl="1" algn="just"/>
            <a:r>
              <a:rPr lang="en-US" u="sng" dirty="0"/>
              <a:t>the scale and frequency of use of the mark.</a:t>
            </a:r>
            <a:endParaRPr lang="fr-BE" u="sng" dirty="0"/>
          </a:p>
        </p:txBody>
      </p:sp>
    </p:spTree>
    <p:extLst>
      <p:ext uri="{BB962C8B-B14F-4D97-AF65-F5344CB8AC3E}">
        <p14:creationId xmlns:p14="http://schemas.microsoft.com/office/powerpoint/2010/main" val="24590978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 Individual trade mark consisting of a quality label</a:t>
            </a:r>
            <a:endParaRPr lang="fr-BE" dirty="0"/>
          </a:p>
        </p:txBody>
      </p:sp>
      <p:sp>
        <p:nvSpPr>
          <p:cNvPr id="3" name="Content Placeholder 2"/>
          <p:cNvSpPr>
            <a:spLocks noGrp="1"/>
          </p:cNvSpPr>
          <p:nvPr>
            <p:ph idx="1"/>
          </p:nvPr>
        </p:nvSpPr>
        <p:spPr/>
        <p:txBody>
          <a:bodyPr>
            <a:normAutofit fontScale="85000" lnSpcReduction="20000"/>
          </a:bodyPr>
          <a:lstStyle/>
          <a:p>
            <a:r>
              <a:rPr lang="fr-BE" dirty="0"/>
              <a:t>Case </a:t>
            </a:r>
            <a:r>
              <a:rPr lang="en-US" dirty="0"/>
              <a:t>ÖKO-Test </a:t>
            </a:r>
            <a:r>
              <a:rPr lang="en-US" dirty="0" err="1"/>
              <a:t>Verlag</a:t>
            </a:r>
            <a:r>
              <a:rPr lang="en-US" dirty="0"/>
              <a:t>, C-690/17</a:t>
            </a:r>
            <a:endParaRPr lang="fr-BE" dirty="0"/>
          </a:p>
          <a:p>
            <a:endParaRPr lang="en-US" dirty="0"/>
          </a:p>
          <a:p>
            <a:r>
              <a:rPr lang="en-US" dirty="0"/>
              <a:t>ÖKO-Test Verlag is an undertaking which evaluates products through performance and compliance tests and then informs the public of the results of those evaluations</a:t>
            </a:r>
          </a:p>
          <a:p>
            <a:endParaRPr lang="en-US" dirty="0"/>
          </a:p>
          <a:p>
            <a:pPr algn="just"/>
            <a:r>
              <a:rPr lang="en-US" dirty="0"/>
              <a:t>Since 2012, ÖKO-Test Verlag has been the proprietor of an EU trade mark, consisting of the following sign, which represents a label intended to present the results of tests to which products have been subjected (‘the quality label’)</a:t>
            </a:r>
            <a:endParaRPr lang="fr-BE" dirty="0"/>
          </a:p>
        </p:txBody>
      </p:sp>
    </p:spTree>
    <p:extLst>
      <p:ext uri="{BB962C8B-B14F-4D97-AF65-F5344CB8AC3E}">
        <p14:creationId xmlns:p14="http://schemas.microsoft.com/office/powerpoint/2010/main" val="18160120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fr-BE" dirty="0"/>
            </a:br>
            <a:r>
              <a:rPr lang="fr-BE" dirty="0"/>
              <a:t>Case </a:t>
            </a:r>
            <a:r>
              <a:rPr lang="en-US" dirty="0"/>
              <a:t>ÖKO-Test </a:t>
            </a:r>
            <a:r>
              <a:rPr lang="en-US" dirty="0" err="1"/>
              <a:t>Verlag</a:t>
            </a:r>
            <a:r>
              <a:rPr lang="en-US" dirty="0"/>
              <a:t>, C-690/17</a:t>
            </a:r>
            <a:br>
              <a:rPr lang="fr-BE" dirty="0"/>
            </a:br>
            <a:endParaRPr lang="fr-BE" dirty="0"/>
          </a:p>
        </p:txBody>
      </p:sp>
      <p:sp>
        <p:nvSpPr>
          <p:cNvPr id="3" name="Content Placeholder 2"/>
          <p:cNvSpPr>
            <a:spLocks noGrp="1"/>
          </p:cNvSpPr>
          <p:nvPr>
            <p:ph idx="1"/>
          </p:nvPr>
        </p:nvSpPr>
        <p:spPr/>
        <p:txBody>
          <a:bodyPr>
            <a:normAutofit fontScale="92500" lnSpcReduction="20000"/>
          </a:bodyPr>
          <a:lstStyle/>
          <a:p>
            <a:pPr algn="just"/>
            <a:r>
              <a:rPr lang="en-US" dirty="0"/>
              <a:t>Dr. </a:t>
            </a:r>
            <a:r>
              <a:rPr lang="en-US" dirty="0" err="1"/>
              <a:t>Liebe</a:t>
            </a:r>
            <a:r>
              <a:rPr lang="en-US" dirty="0"/>
              <a:t> is an undertaking that produces and markets toothpastes, in particular the ‘</a:t>
            </a:r>
            <a:r>
              <a:rPr lang="en-US" dirty="0" err="1"/>
              <a:t>Aminomed</a:t>
            </a:r>
            <a:r>
              <a:rPr lang="en-US" dirty="0"/>
              <a:t>’ range. Among the toothpastes in that range, the product ‘</a:t>
            </a:r>
            <a:r>
              <a:rPr lang="en-US" dirty="0" err="1"/>
              <a:t>Aminomed</a:t>
            </a:r>
            <a:r>
              <a:rPr lang="en-US" dirty="0"/>
              <a:t> </a:t>
            </a:r>
            <a:r>
              <a:rPr lang="en-US" dirty="0" err="1"/>
              <a:t>Fluorid-Kamillen-Zahncreme</a:t>
            </a:r>
            <a:r>
              <a:rPr lang="en-US" dirty="0"/>
              <a:t>’ was tested by ÖKO-Test Verlag in 2005 and was rated ‘</a:t>
            </a:r>
            <a:r>
              <a:rPr lang="en-US" dirty="0" err="1"/>
              <a:t>sehr</a:t>
            </a:r>
            <a:r>
              <a:rPr lang="en-US" dirty="0"/>
              <a:t> gut’ (‘very good’)</a:t>
            </a:r>
          </a:p>
          <a:p>
            <a:pPr algn="just"/>
            <a:endParaRPr lang="en-US" dirty="0"/>
          </a:p>
          <a:p>
            <a:pPr algn="just"/>
            <a:r>
              <a:rPr lang="en-US" dirty="0"/>
              <a:t>In 2014, ÖKO-Test </a:t>
            </a:r>
            <a:r>
              <a:rPr lang="en-US" dirty="0" err="1"/>
              <a:t>Verlag</a:t>
            </a:r>
            <a:r>
              <a:rPr lang="en-US" dirty="0"/>
              <a:t> became aware that Dr. </a:t>
            </a:r>
            <a:r>
              <a:rPr lang="en-US" dirty="0" err="1"/>
              <a:t>Liebe</a:t>
            </a:r>
            <a:r>
              <a:rPr lang="en-US" dirty="0"/>
              <a:t> was marketing one of its products with the marks ÖKO-Test </a:t>
            </a:r>
            <a:r>
              <a:rPr lang="en-US" dirty="0" err="1"/>
              <a:t>Verlag</a:t>
            </a:r>
            <a:endParaRPr lang="fr-BE" dirty="0"/>
          </a:p>
        </p:txBody>
      </p:sp>
    </p:spTree>
    <p:extLst>
      <p:ext uri="{BB962C8B-B14F-4D97-AF65-F5344CB8AC3E}">
        <p14:creationId xmlns:p14="http://schemas.microsoft.com/office/powerpoint/2010/main" val="2793543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fr-BE" dirty="0"/>
            </a:br>
            <a:r>
              <a:rPr lang="fr-BE" dirty="0"/>
              <a:t>Case C-324/09, L’OREAL and the </a:t>
            </a:r>
            <a:r>
              <a:rPr lang="fr-BE" dirty="0" err="1"/>
              <a:t>Other</a:t>
            </a:r>
            <a:r>
              <a:rPr lang="fr-BE" dirty="0"/>
              <a:t> vs. eBay</a:t>
            </a:r>
            <a:br>
              <a:rPr lang="fr-BE" dirty="0"/>
            </a:br>
            <a:endParaRPr lang="fr-BE" dirty="0"/>
          </a:p>
        </p:txBody>
      </p:sp>
      <p:sp>
        <p:nvSpPr>
          <p:cNvPr id="3" name="Content Placeholder 2"/>
          <p:cNvSpPr>
            <a:spLocks noGrp="1"/>
          </p:cNvSpPr>
          <p:nvPr>
            <p:ph idx="1"/>
          </p:nvPr>
        </p:nvSpPr>
        <p:spPr/>
        <p:txBody>
          <a:bodyPr>
            <a:normAutofit fontScale="85000" lnSpcReduction="10000"/>
          </a:bodyPr>
          <a:lstStyle/>
          <a:p>
            <a:r>
              <a:rPr lang="en-US" dirty="0"/>
              <a:t>the proprietor of a trade mark supplies to its </a:t>
            </a:r>
            <a:r>
              <a:rPr lang="en-US" dirty="0" err="1"/>
              <a:t>authorised</a:t>
            </a:r>
            <a:r>
              <a:rPr lang="en-US" dirty="0"/>
              <a:t> distributors </a:t>
            </a:r>
          </a:p>
          <a:p>
            <a:pPr lvl="1"/>
            <a:endParaRPr lang="en-US" u="sng" dirty="0"/>
          </a:p>
          <a:p>
            <a:pPr lvl="1"/>
            <a:r>
              <a:rPr lang="en-US" u="sng" dirty="0"/>
              <a:t>items</a:t>
            </a:r>
            <a:r>
              <a:rPr lang="en-US" dirty="0"/>
              <a:t> bearing that mark</a:t>
            </a:r>
            <a:r>
              <a:rPr lang="en-US" u="sng" dirty="0"/>
              <a:t>, intended for demonstration to consumers in </a:t>
            </a:r>
            <a:r>
              <a:rPr lang="en-US" u="sng" dirty="0" err="1"/>
              <a:t>authorised</a:t>
            </a:r>
            <a:r>
              <a:rPr lang="en-US" u="sng" dirty="0"/>
              <a:t> retail outlets and </a:t>
            </a:r>
          </a:p>
          <a:p>
            <a:pPr lvl="1"/>
            <a:r>
              <a:rPr lang="en-US" u="sng" dirty="0"/>
              <a:t>bottles</a:t>
            </a:r>
            <a:r>
              <a:rPr lang="en-US" dirty="0"/>
              <a:t> bearing the mark from which small quantities can be taken for supply to consumers as </a:t>
            </a:r>
            <a:r>
              <a:rPr lang="en-US" u="sng" dirty="0"/>
              <a:t>free samples</a:t>
            </a:r>
            <a:r>
              <a:rPr lang="en-US" dirty="0"/>
              <a:t> </a:t>
            </a:r>
          </a:p>
          <a:p>
            <a:pPr algn="just"/>
            <a:endParaRPr lang="en-US" dirty="0"/>
          </a:p>
          <a:p>
            <a:pPr algn="just"/>
            <a:r>
              <a:rPr lang="en-US" dirty="0"/>
              <a:t>ECJ: those goods, in the absence of any evidence to the contrary, </a:t>
            </a:r>
            <a:r>
              <a:rPr lang="en-US" b="1" u="sng" dirty="0"/>
              <a:t>are not put on the market</a:t>
            </a:r>
            <a:endParaRPr lang="fr-BE" b="1" dirty="0"/>
          </a:p>
        </p:txBody>
      </p:sp>
    </p:spTree>
    <p:extLst>
      <p:ext uri="{BB962C8B-B14F-4D97-AF65-F5344CB8AC3E}">
        <p14:creationId xmlns:p14="http://schemas.microsoft.com/office/powerpoint/2010/main" val="9875733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fr-BE" dirty="0"/>
            </a:br>
            <a:r>
              <a:rPr lang="fr-BE" dirty="0"/>
              <a:t>Case </a:t>
            </a:r>
            <a:r>
              <a:rPr lang="en-US" dirty="0"/>
              <a:t>ÖKO-Test </a:t>
            </a:r>
            <a:r>
              <a:rPr lang="en-US" dirty="0" err="1"/>
              <a:t>Verlag</a:t>
            </a:r>
            <a:r>
              <a:rPr lang="en-US" dirty="0"/>
              <a:t>, C-690/17</a:t>
            </a:r>
            <a:br>
              <a:rPr lang="fr-BE" dirty="0"/>
            </a:br>
            <a:endParaRPr lang="fr-BE" dirty="0"/>
          </a:p>
        </p:txBody>
      </p:sp>
      <p:sp>
        <p:nvSpPr>
          <p:cNvPr id="3" name="Content Placeholder 2"/>
          <p:cNvSpPr>
            <a:spLocks noGrp="1"/>
          </p:cNvSpPr>
          <p:nvPr>
            <p:ph idx="1"/>
          </p:nvPr>
        </p:nvSpPr>
        <p:spPr/>
        <p:txBody>
          <a:bodyPr/>
          <a:lstStyle/>
          <a:p>
            <a:pPr algn="just"/>
            <a:r>
              <a:rPr lang="fr-BE" u="sng" dirty="0" err="1"/>
              <a:t>Does</a:t>
            </a:r>
            <a:r>
              <a:rPr lang="fr-BE" u="sng" dirty="0"/>
              <a:t> EUTMR </a:t>
            </a:r>
            <a:r>
              <a:rPr lang="fr-BE" u="sng" dirty="0" err="1"/>
              <a:t>entitle</a:t>
            </a:r>
            <a:r>
              <a:rPr lang="fr-BE" u="sng" dirty="0"/>
              <a:t> </a:t>
            </a:r>
            <a:r>
              <a:rPr lang="en-US" u="sng" dirty="0"/>
              <a:t>the proprietor of an individual trade mark consisting of a quality label to oppose the affixing</a:t>
            </a:r>
            <a:r>
              <a:rPr lang="en-US" dirty="0"/>
              <a:t>, by a third party, of a sign identical with, or similar to, that mark to products that are neither identical with, nor similar to, the goods or services for which that mark is registered?</a:t>
            </a:r>
            <a:endParaRPr lang="fr-BE" dirty="0"/>
          </a:p>
        </p:txBody>
      </p:sp>
    </p:spTree>
    <p:extLst>
      <p:ext uri="{BB962C8B-B14F-4D97-AF65-F5344CB8AC3E}">
        <p14:creationId xmlns:p14="http://schemas.microsoft.com/office/powerpoint/2010/main" val="2805184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fr-BE" dirty="0"/>
            </a:br>
            <a:r>
              <a:rPr lang="fr-BE" dirty="0"/>
              <a:t>Case </a:t>
            </a:r>
            <a:r>
              <a:rPr lang="en-US" dirty="0"/>
              <a:t>ÖKO-Test </a:t>
            </a:r>
            <a:r>
              <a:rPr lang="en-US" dirty="0" err="1"/>
              <a:t>Verlag</a:t>
            </a:r>
            <a:r>
              <a:rPr lang="en-US" dirty="0"/>
              <a:t>, C-690/17</a:t>
            </a:r>
            <a:br>
              <a:rPr lang="fr-BE" dirty="0"/>
            </a:br>
            <a:endParaRPr lang="fr-BE" dirty="0"/>
          </a:p>
        </p:txBody>
      </p:sp>
      <p:sp>
        <p:nvSpPr>
          <p:cNvPr id="3" name="Content Placeholder 2"/>
          <p:cNvSpPr>
            <a:spLocks noGrp="1"/>
          </p:cNvSpPr>
          <p:nvPr>
            <p:ph idx="1"/>
          </p:nvPr>
        </p:nvSpPr>
        <p:spPr/>
        <p:txBody>
          <a:bodyPr>
            <a:normAutofit/>
          </a:bodyPr>
          <a:lstStyle/>
          <a:p>
            <a:pPr algn="just"/>
            <a:r>
              <a:rPr lang="en-US" dirty="0"/>
              <a:t>EUTMR </a:t>
            </a:r>
            <a:r>
              <a:rPr lang="en-US" u="sng" dirty="0"/>
              <a:t>does not entitle</a:t>
            </a:r>
            <a:r>
              <a:rPr lang="en-US" dirty="0"/>
              <a:t> the proprietor of an individual trade mark consisting of a quality label to oppose the affixing, by a third party, of a sign identical with, or similar to, that mark to products that are neither identical with, nor similar to, the goods or services for which that mark is registered</a:t>
            </a:r>
          </a:p>
        </p:txBody>
      </p:sp>
    </p:spTree>
    <p:extLst>
      <p:ext uri="{BB962C8B-B14F-4D97-AF65-F5344CB8AC3E}">
        <p14:creationId xmlns:p14="http://schemas.microsoft.com/office/powerpoint/2010/main" val="24173511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fr-BE" dirty="0"/>
            </a:br>
            <a:r>
              <a:rPr lang="fr-BE" dirty="0"/>
              <a:t>Case </a:t>
            </a:r>
            <a:r>
              <a:rPr lang="en-US" dirty="0"/>
              <a:t>ÖKO-Test </a:t>
            </a:r>
            <a:r>
              <a:rPr lang="en-US" dirty="0" err="1"/>
              <a:t>Verlag</a:t>
            </a:r>
            <a:r>
              <a:rPr lang="en-US" dirty="0"/>
              <a:t>, C-690/17</a:t>
            </a:r>
            <a:br>
              <a:rPr lang="fr-BE" dirty="0"/>
            </a:br>
            <a:endParaRPr lang="fr-BE" dirty="0"/>
          </a:p>
        </p:txBody>
      </p:sp>
      <p:sp>
        <p:nvSpPr>
          <p:cNvPr id="3" name="Content Placeholder 2"/>
          <p:cNvSpPr>
            <a:spLocks noGrp="1"/>
          </p:cNvSpPr>
          <p:nvPr>
            <p:ph idx="1"/>
          </p:nvPr>
        </p:nvSpPr>
        <p:spPr/>
        <p:txBody>
          <a:bodyPr>
            <a:normAutofit fontScale="70000" lnSpcReduction="20000"/>
          </a:bodyPr>
          <a:lstStyle/>
          <a:p>
            <a:pPr algn="just"/>
            <a:r>
              <a:rPr lang="fr-BE" dirty="0"/>
              <a:t>EUTMR </a:t>
            </a:r>
            <a:r>
              <a:rPr lang="en-US" dirty="0"/>
              <a:t> </a:t>
            </a:r>
            <a:r>
              <a:rPr lang="en-US" u="sng" dirty="0"/>
              <a:t>entitle the proprietor of an individual trade mark with a reputation</a:t>
            </a:r>
            <a:r>
              <a:rPr lang="en-US" dirty="0"/>
              <a:t>, consisting of a quality label, to oppose the affixing, by a third party, of a sign identical with, or similar to, that mark to products that are neither identical with, nor similar to, the goods or services for which that mark is registered</a:t>
            </a:r>
          </a:p>
          <a:p>
            <a:pPr algn="just"/>
            <a:endParaRPr lang="en-US" dirty="0"/>
          </a:p>
          <a:p>
            <a:pPr algn="just"/>
            <a:r>
              <a:rPr lang="en-US" u="sng" dirty="0"/>
              <a:t>Condition</a:t>
            </a:r>
            <a:r>
              <a:rPr lang="en-US" dirty="0"/>
              <a:t> - provided that it is established that, by that affixing, the third party takes unfair advantage of the distinctive character or the reputation of the mark concerned or causes detriment to that distinctive character or reputation and provided that, in that case, the third party has not established the existence of a ‘due cause’, within the meaning of those provisions, in support of such affixing.</a:t>
            </a:r>
            <a:endParaRPr lang="fr-BE" dirty="0"/>
          </a:p>
        </p:txBody>
      </p:sp>
    </p:spTree>
    <p:extLst>
      <p:ext uri="{BB962C8B-B14F-4D97-AF65-F5344CB8AC3E}">
        <p14:creationId xmlns:p14="http://schemas.microsoft.com/office/powerpoint/2010/main" val="24081137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a:t>Designs</a:t>
            </a:r>
          </a:p>
        </p:txBody>
      </p:sp>
      <p:sp>
        <p:nvSpPr>
          <p:cNvPr id="3" name="Content Placeholder 2"/>
          <p:cNvSpPr>
            <a:spLocks noGrp="1"/>
          </p:cNvSpPr>
          <p:nvPr>
            <p:ph idx="1"/>
          </p:nvPr>
        </p:nvSpPr>
        <p:spPr/>
        <p:txBody>
          <a:bodyPr/>
          <a:lstStyle/>
          <a:p>
            <a:pPr algn="just"/>
            <a:r>
              <a:rPr lang="en-US" dirty="0"/>
              <a:t>Pursuant to Article 4(1) CDR (6/2002) a design shall be protected by a Community design to the extent that it is </a:t>
            </a:r>
            <a:r>
              <a:rPr lang="en-US" u="sng" dirty="0"/>
              <a:t>new</a:t>
            </a:r>
            <a:r>
              <a:rPr lang="en-US" dirty="0"/>
              <a:t> and has </a:t>
            </a:r>
            <a:r>
              <a:rPr lang="en-US" u="sng" dirty="0"/>
              <a:t>individual character</a:t>
            </a:r>
          </a:p>
          <a:p>
            <a:pPr algn="just"/>
            <a:r>
              <a:rPr lang="en-US" dirty="0"/>
              <a:t>A design is considered to be </a:t>
            </a:r>
            <a:r>
              <a:rPr lang="en-US" u="sng" dirty="0"/>
              <a:t>new</a:t>
            </a:r>
            <a:r>
              <a:rPr lang="en-US" dirty="0"/>
              <a:t> if no identical design has been made available to the public (different regime for registered and unregistered designs)</a:t>
            </a:r>
          </a:p>
          <a:p>
            <a:endParaRPr lang="en-US" dirty="0"/>
          </a:p>
          <a:p>
            <a:endParaRPr lang="fr-BE" u="sng" dirty="0"/>
          </a:p>
        </p:txBody>
      </p:sp>
    </p:spTree>
    <p:extLst>
      <p:ext uri="{BB962C8B-B14F-4D97-AF65-F5344CB8AC3E}">
        <p14:creationId xmlns:p14="http://schemas.microsoft.com/office/powerpoint/2010/main" val="42674785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BE"/>
          </a:p>
        </p:txBody>
      </p:sp>
      <p:sp>
        <p:nvSpPr>
          <p:cNvPr id="3" name="Content Placeholder 2"/>
          <p:cNvSpPr>
            <a:spLocks noGrp="1"/>
          </p:cNvSpPr>
          <p:nvPr>
            <p:ph idx="1"/>
          </p:nvPr>
        </p:nvSpPr>
        <p:spPr/>
        <p:txBody>
          <a:bodyPr/>
          <a:lstStyle/>
          <a:p>
            <a:pPr algn="just"/>
            <a:r>
              <a:rPr lang="en-US" dirty="0"/>
              <a:t>a design shall be considered to have </a:t>
            </a:r>
            <a:r>
              <a:rPr lang="en-US" u="sng" dirty="0"/>
              <a:t>individual character</a:t>
            </a:r>
            <a:r>
              <a:rPr lang="en-US" dirty="0"/>
              <a:t> if the overall impression it produces on the informed user viewing the design differs from the overall impression produced on such a user by any design which has been made available to the public</a:t>
            </a:r>
          </a:p>
          <a:p>
            <a:r>
              <a:rPr lang="en-US" dirty="0"/>
              <a:t>Protection is </a:t>
            </a:r>
            <a:r>
              <a:rPr lang="en-US" u="sng" dirty="0"/>
              <a:t>limited in time</a:t>
            </a:r>
            <a:endParaRPr lang="fr-BE" u="sng" dirty="0"/>
          </a:p>
        </p:txBody>
      </p:sp>
    </p:spTree>
    <p:extLst>
      <p:ext uri="{BB962C8B-B14F-4D97-AF65-F5344CB8AC3E}">
        <p14:creationId xmlns:p14="http://schemas.microsoft.com/office/powerpoint/2010/main" val="33381628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a:t>Plant </a:t>
            </a:r>
            <a:r>
              <a:rPr lang="fr-BE" dirty="0" err="1"/>
              <a:t>variety</a:t>
            </a:r>
            <a:r>
              <a:rPr lang="fr-BE" dirty="0"/>
              <a:t> </a:t>
            </a:r>
            <a:r>
              <a:rPr lang="fr-BE" dirty="0" err="1"/>
              <a:t>rights</a:t>
            </a:r>
            <a:endParaRPr lang="fr-BE" dirty="0"/>
          </a:p>
        </p:txBody>
      </p:sp>
      <p:sp>
        <p:nvSpPr>
          <p:cNvPr id="3" name="Content Placeholder 2"/>
          <p:cNvSpPr>
            <a:spLocks noGrp="1"/>
          </p:cNvSpPr>
          <p:nvPr>
            <p:ph idx="1"/>
          </p:nvPr>
        </p:nvSpPr>
        <p:spPr/>
        <p:txBody>
          <a:bodyPr/>
          <a:lstStyle/>
          <a:p>
            <a:r>
              <a:rPr lang="en-US" dirty="0"/>
              <a:t>Regulation 2100/94</a:t>
            </a:r>
          </a:p>
          <a:p>
            <a:endParaRPr lang="en-US" dirty="0"/>
          </a:p>
          <a:p>
            <a:r>
              <a:rPr lang="en-US" dirty="0"/>
              <a:t>The person(s) who bred, or discovered and developed the variety, or his/her/their successor(s) in title, shall </a:t>
            </a:r>
            <a:r>
              <a:rPr lang="en-US" u="sng" dirty="0"/>
              <a:t>be entitled to the Community plant variety right</a:t>
            </a:r>
          </a:p>
          <a:p>
            <a:endParaRPr lang="en-US" u="sng" dirty="0"/>
          </a:p>
          <a:p>
            <a:endParaRPr lang="fr-BE" dirty="0"/>
          </a:p>
        </p:txBody>
      </p:sp>
    </p:spTree>
    <p:extLst>
      <p:ext uri="{BB962C8B-B14F-4D97-AF65-F5344CB8AC3E}">
        <p14:creationId xmlns:p14="http://schemas.microsoft.com/office/powerpoint/2010/main" val="551469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BE"/>
          </a:p>
        </p:txBody>
      </p:sp>
      <p:sp>
        <p:nvSpPr>
          <p:cNvPr id="3" name="Content Placeholder 2"/>
          <p:cNvSpPr>
            <a:spLocks noGrp="1"/>
          </p:cNvSpPr>
          <p:nvPr>
            <p:ph idx="1"/>
          </p:nvPr>
        </p:nvSpPr>
        <p:spPr/>
        <p:txBody>
          <a:bodyPr>
            <a:normAutofit lnSpcReduction="10000"/>
          </a:bodyPr>
          <a:lstStyle/>
          <a:p>
            <a:r>
              <a:rPr lang="en-US" dirty="0"/>
              <a:t>Plant variety rights shall be granted for varieties that are:</a:t>
            </a:r>
          </a:p>
          <a:p>
            <a:pPr lvl="1"/>
            <a:r>
              <a:rPr lang="en-US" dirty="0"/>
              <a:t>distinct, </a:t>
            </a:r>
          </a:p>
          <a:p>
            <a:pPr lvl="1"/>
            <a:r>
              <a:rPr lang="en-US" dirty="0"/>
              <a:t>uniform, </a:t>
            </a:r>
          </a:p>
          <a:p>
            <a:pPr lvl="1"/>
            <a:r>
              <a:rPr lang="en-US" dirty="0"/>
              <a:t>stable, </a:t>
            </a:r>
          </a:p>
          <a:p>
            <a:pPr lvl="1"/>
            <a:r>
              <a:rPr lang="en-US" dirty="0"/>
              <a:t>new, and</a:t>
            </a:r>
          </a:p>
          <a:p>
            <a:pPr lvl="1"/>
            <a:r>
              <a:rPr lang="en-US" dirty="0"/>
              <a:t>the variety must be designated by a suitable denomination.</a:t>
            </a:r>
          </a:p>
          <a:p>
            <a:pPr lvl="1"/>
            <a:r>
              <a:rPr lang="en-US" dirty="0"/>
              <a:t>Protection is limited in time</a:t>
            </a:r>
            <a:endParaRPr lang="fr-BE" dirty="0"/>
          </a:p>
        </p:txBody>
      </p:sp>
    </p:spTree>
    <p:extLst>
      <p:ext uri="{BB962C8B-B14F-4D97-AF65-F5344CB8AC3E}">
        <p14:creationId xmlns:p14="http://schemas.microsoft.com/office/powerpoint/2010/main" val="27842317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Case </a:t>
            </a:r>
            <a:r>
              <a:rPr lang="fr-BE" dirty="0" err="1"/>
              <a:t>Kanzi</a:t>
            </a:r>
            <a:r>
              <a:rPr lang="fr-BE" dirty="0"/>
              <a:t>, C-140/10 (</a:t>
            </a:r>
            <a:r>
              <a:rPr lang="fr-BE" dirty="0" err="1"/>
              <a:t>greenstar</a:t>
            </a:r>
            <a:r>
              <a:rPr lang="fr-BE" dirty="0"/>
              <a:t>)</a:t>
            </a:r>
          </a:p>
        </p:txBody>
      </p:sp>
      <p:sp>
        <p:nvSpPr>
          <p:cNvPr id="3" name="Content Placeholder 2"/>
          <p:cNvSpPr>
            <a:spLocks noGrp="1"/>
          </p:cNvSpPr>
          <p:nvPr>
            <p:ph idx="1"/>
          </p:nvPr>
        </p:nvSpPr>
        <p:spPr/>
        <p:txBody>
          <a:bodyPr>
            <a:normAutofit fontScale="47500" lnSpcReduction="20000"/>
          </a:bodyPr>
          <a:lstStyle/>
          <a:p>
            <a:r>
              <a:rPr lang="en-US" dirty="0" err="1"/>
              <a:t>Nicolaï</a:t>
            </a:r>
            <a:r>
              <a:rPr lang="en-US" dirty="0"/>
              <a:t> NV is the ‘breeder’ of a new variety of apple trees, namely the </a:t>
            </a:r>
            <a:r>
              <a:rPr lang="en-US" dirty="0" err="1"/>
              <a:t>Nicoter</a:t>
            </a:r>
            <a:r>
              <a:rPr lang="en-US" dirty="0"/>
              <a:t> variety</a:t>
            </a:r>
          </a:p>
          <a:p>
            <a:endParaRPr lang="en-US" dirty="0"/>
          </a:p>
          <a:p>
            <a:r>
              <a:rPr lang="en-US" dirty="0"/>
              <a:t>Better3fruit is the holder of the Community plant variety right granted for trees of the </a:t>
            </a:r>
            <a:r>
              <a:rPr lang="en-US" dirty="0" err="1"/>
              <a:t>Nicoter</a:t>
            </a:r>
            <a:r>
              <a:rPr lang="en-US" dirty="0"/>
              <a:t> variety and is also the proprietor of the trade mark for </a:t>
            </a:r>
            <a:r>
              <a:rPr lang="en-US" dirty="0" err="1"/>
              <a:t>Kanzi</a:t>
            </a:r>
            <a:r>
              <a:rPr lang="en-US" dirty="0"/>
              <a:t> apples</a:t>
            </a:r>
          </a:p>
          <a:p>
            <a:endParaRPr lang="en-US" dirty="0"/>
          </a:p>
          <a:p>
            <a:r>
              <a:rPr lang="en-US" dirty="0"/>
              <a:t>They concluded a </a:t>
            </a:r>
            <a:r>
              <a:rPr lang="en-US" dirty="0" err="1"/>
              <a:t>licencing</a:t>
            </a:r>
            <a:r>
              <a:rPr lang="en-US" dirty="0"/>
              <a:t> agreement which was terminated</a:t>
            </a:r>
          </a:p>
          <a:p>
            <a:endParaRPr lang="en-US" dirty="0"/>
          </a:p>
          <a:p>
            <a:r>
              <a:rPr lang="en-US" dirty="0" err="1"/>
              <a:t>Mr</a:t>
            </a:r>
            <a:r>
              <a:rPr lang="en-US" dirty="0"/>
              <a:t> </a:t>
            </a:r>
            <a:r>
              <a:rPr lang="en-US" dirty="0" err="1"/>
              <a:t>Goossens</a:t>
            </a:r>
            <a:r>
              <a:rPr lang="en-US" dirty="0"/>
              <a:t> was selling apples, supplied to him by </a:t>
            </a:r>
            <a:r>
              <a:rPr lang="en-US" dirty="0" err="1"/>
              <a:t>Mr</a:t>
            </a:r>
            <a:r>
              <a:rPr lang="en-US" dirty="0"/>
              <a:t> </a:t>
            </a:r>
            <a:r>
              <a:rPr lang="en-US" dirty="0" err="1"/>
              <a:t>Hustin</a:t>
            </a:r>
            <a:r>
              <a:rPr lang="en-US" dirty="0"/>
              <a:t>, under the </a:t>
            </a:r>
            <a:r>
              <a:rPr lang="en-US" dirty="0" err="1"/>
              <a:t>Kanzi</a:t>
            </a:r>
            <a:r>
              <a:rPr lang="en-US" dirty="0"/>
              <a:t> trade mark,</a:t>
            </a:r>
          </a:p>
          <a:p>
            <a:endParaRPr lang="en-US" dirty="0"/>
          </a:p>
          <a:p>
            <a:r>
              <a:rPr lang="en-US" dirty="0"/>
              <a:t>GKE which became the person enjoying the right of exploitation in the place of </a:t>
            </a:r>
            <a:r>
              <a:rPr lang="en-US" dirty="0" err="1"/>
              <a:t>Nicolaï</a:t>
            </a:r>
            <a:r>
              <a:rPr lang="en-US" dirty="0"/>
              <a:t> brought a legal action against </a:t>
            </a:r>
            <a:r>
              <a:rPr lang="en-US" dirty="0" err="1"/>
              <a:t>Mr</a:t>
            </a:r>
            <a:r>
              <a:rPr lang="en-US" dirty="0"/>
              <a:t> </a:t>
            </a:r>
            <a:r>
              <a:rPr lang="en-US" dirty="0" err="1"/>
              <a:t>Goossens</a:t>
            </a:r>
            <a:r>
              <a:rPr lang="en-US" dirty="0"/>
              <a:t> and </a:t>
            </a:r>
            <a:r>
              <a:rPr lang="en-US" dirty="0" err="1"/>
              <a:t>Mr</a:t>
            </a:r>
            <a:r>
              <a:rPr lang="en-US" dirty="0"/>
              <a:t> </a:t>
            </a:r>
            <a:r>
              <a:rPr lang="en-US" dirty="0" err="1"/>
              <a:t>Hustin</a:t>
            </a:r>
            <a:endParaRPr lang="en-US" dirty="0"/>
          </a:p>
          <a:p>
            <a:endParaRPr lang="en-US" dirty="0"/>
          </a:p>
          <a:p>
            <a:r>
              <a:rPr lang="en-US" dirty="0"/>
              <a:t>Question: may the holder of the Community plant variety right or the person enjoying the right of exploitation sue a third party for infringement – even if that party has acquired material from another person enjoying the right of exploitation where that other person breached, in the event of the sale of the material, the licensing contract between the holder and that other person? </a:t>
            </a:r>
          </a:p>
          <a:p>
            <a:endParaRPr lang="en-US" dirty="0"/>
          </a:p>
          <a:p>
            <a:r>
              <a:rPr lang="en-US" dirty="0"/>
              <a:t>ECJ answered it positively</a:t>
            </a:r>
            <a:endParaRPr lang="fr-BE" dirty="0"/>
          </a:p>
        </p:txBody>
      </p:sp>
    </p:spTree>
    <p:extLst>
      <p:ext uri="{BB962C8B-B14F-4D97-AF65-F5344CB8AC3E}">
        <p14:creationId xmlns:p14="http://schemas.microsoft.com/office/powerpoint/2010/main" val="1758034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a:t>Copyright and </a:t>
            </a:r>
            <a:r>
              <a:rPr lang="fr-BE" dirty="0" err="1"/>
              <a:t>related</a:t>
            </a:r>
            <a:r>
              <a:rPr lang="fr-BE" dirty="0"/>
              <a:t> </a:t>
            </a:r>
            <a:r>
              <a:rPr lang="fr-BE" dirty="0" err="1"/>
              <a:t>rights</a:t>
            </a:r>
            <a:endParaRPr lang="fr-BE" dirty="0"/>
          </a:p>
        </p:txBody>
      </p:sp>
      <p:sp>
        <p:nvSpPr>
          <p:cNvPr id="3" name="Content Placeholder 2"/>
          <p:cNvSpPr>
            <a:spLocks noGrp="1"/>
          </p:cNvSpPr>
          <p:nvPr>
            <p:ph idx="1"/>
          </p:nvPr>
        </p:nvSpPr>
        <p:spPr/>
        <p:txBody>
          <a:bodyPr>
            <a:normAutofit fontScale="77500" lnSpcReduction="20000"/>
          </a:bodyPr>
          <a:lstStyle/>
          <a:p>
            <a:r>
              <a:rPr lang="fr-BE" dirty="0"/>
              <a:t>Berne Convention</a:t>
            </a:r>
          </a:p>
          <a:p>
            <a:endParaRPr lang="fr-BE" dirty="0"/>
          </a:p>
          <a:p>
            <a:r>
              <a:rPr lang="fr-BE" dirty="0"/>
              <a:t>Copyright Directive 2001/29</a:t>
            </a:r>
          </a:p>
          <a:p>
            <a:endParaRPr lang="en-US" dirty="0"/>
          </a:p>
          <a:p>
            <a:pPr algn="just"/>
            <a:r>
              <a:rPr lang="en-US" dirty="0"/>
              <a:t>Copyright is the </a:t>
            </a:r>
            <a:r>
              <a:rPr lang="en-US" u="sng" dirty="0"/>
              <a:t>exclusive right of the author of an original literary or artistic work</a:t>
            </a:r>
            <a:r>
              <a:rPr lang="en-US" dirty="0"/>
              <a:t> to </a:t>
            </a:r>
            <a:r>
              <a:rPr lang="en-US" dirty="0" err="1"/>
              <a:t>authorise</a:t>
            </a:r>
            <a:r>
              <a:rPr lang="en-US" dirty="0"/>
              <a:t> or prohibit certain acts relating to the work, such as reproduction (copying, hence the name copyright), distribution and communication to the public</a:t>
            </a:r>
          </a:p>
          <a:p>
            <a:endParaRPr lang="en-US" dirty="0"/>
          </a:p>
          <a:p>
            <a:pPr algn="just"/>
            <a:r>
              <a:rPr lang="en-US" dirty="0"/>
              <a:t>The main requirement for copyright protection is </a:t>
            </a:r>
            <a:r>
              <a:rPr lang="en-US" u="sng" dirty="0"/>
              <a:t>originality</a:t>
            </a:r>
            <a:endParaRPr lang="fr-BE" dirty="0"/>
          </a:p>
        </p:txBody>
      </p:sp>
    </p:spTree>
    <p:extLst>
      <p:ext uri="{BB962C8B-B14F-4D97-AF65-F5344CB8AC3E}">
        <p14:creationId xmlns:p14="http://schemas.microsoft.com/office/powerpoint/2010/main" val="29214010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err="1"/>
              <a:t>Like</a:t>
            </a:r>
            <a:r>
              <a:rPr lang="fr-BE" dirty="0"/>
              <a:t> </a:t>
            </a:r>
            <a:r>
              <a:rPr lang="fr-BE" dirty="0" err="1"/>
              <a:t>company</a:t>
            </a:r>
            <a:r>
              <a:rPr lang="fr-BE" dirty="0"/>
              <a:t> v. </a:t>
            </a:r>
            <a:r>
              <a:rPr lang="fr-BE" dirty="0" err="1"/>
              <a:t>google</a:t>
            </a:r>
            <a:r>
              <a:rPr lang="fr-BE" dirty="0"/>
              <a:t>, C-250/26</a:t>
            </a:r>
          </a:p>
        </p:txBody>
      </p:sp>
      <p:sp>
        <p:nvSpPr>
          <p:cNvPr id="3" name="Content Placeholder 2"/>
          <p:cNvSpPr>
            <a:spLocks noGrp="1"/>
          </p:cNvSpPr>
          <p:nvPr>
            <p:ph idx="1"/>
          </p:nvPr>
        </p:nvSpPr>
        <p:spPr/>
        <p:txBody>
          <a:bodyPr>
            <a:normAutofit fontScale="77500" lnSpcReduction="20000"/>
          </a:bodyPr>
          <a:lstStyle/>
          <a:p>
            <a:pPr algn="just"/>
            <a:r>
              <a:rPr lang="en-US" dirty="0"/>
              <a:t>The first case concerning generative AI (‘</a:t>
            </a:r>
            <a:r>
              <a:rPr lang="en-US" dirty="0" err="1"/>
              <a:t>chatbot</a:t>
            </a:r>
            <a:r>
              <a:rPr lang="en-US" dirty="0"/>
              <a:t>’, ‘large language model’, and ‘search engine’)</a:t>
            </a:r>
          </a:p>
          <a:p>
            <a:endParaRPr lang="en-US" dirty="0"/>
          </a:p>
          <a:p>
            <a:r>
              <a:rPr lang="en-US" dirty="0"/>
              <a:t>AI Act (Regulation (EU) 2024/1689)</a:t>
            </a:r>
          </a:p>
          <a:p>
            <a:endParaRPr lang="en-US" dirty="0"/>
          </a:p>
          <a:p>
            <a:pPr algn="just"/>
            <a:r>
              <a:rPr lang="en-US" dirty="0"/>
              <a:t>Do AI model training and model outputs infringe exclusive rights under copyright law? </a:t>
            </a:r>
          </a:p>
          <a:p>
            <a:endParaRPr lang="en-US" dirty="0"/>
          </a:p>
          <a:p>
            <a:pPr algn="just"/>
            <a:r>
              <a:rPr lang="en-US" dirty="0"/>
              <a:t>What kind of AI development can be undertaken and which generative AI applications can be brought to the market without seeking permission from copyright holders?</a:t>
            </a:r>
            <a:endParaRPr lang="fr-BE" dirty="0"/>
          </a:p>
        </p:txBody>
      </p:sp>
    </p:spTree>
    <p:extLst>
      <p:ext uri="{BB962C8B-B14F-4D97-AF65-F5344CB8AC3E}">
        <p14:creationId xmlns:p14="http://schemas.microsoft.com/office/powerpoint/2010/main" val="2013513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fr-BE" dirty="0"/>
            </a:br>
            <a:r>
              <a:rPr lang="fr-BE" dirty="0"/>
              <a:t>Case C-324/09, L’OREAL and the </a:t>
            </a:r>
            <a:r>
              <a:rPr lang="fr-BE" dirty="0" err="1"/>
              <a:t>Other</a:t>
            </a:r>
            <a:r>
              <a:rPr lang="fr-BE" dirty="0"/>
              <a:t> v. eBay</a:t>
            </a:r>
            <a:br>
              <a:rPr lang="fr-BE" dirty="0"/>
            </a:br>
            <a:endParaRPr lang="fr-BE" dirty="0"/>
          </a:p>
        </p:txBody>
      </p:sp>
      <p:sp>
        <p:nvSpPr>
          <p:cNvPr id="3" name="Content Placeholder 2"/>
          <p:cNvSpPr>
            <a:spLocks noGrp="1"/>
          </p:cNvSpPr>
          <p:nvPr>
            <p:ph idx="1"/>
          </p:nvPr>
        </p:nvSpPr>
        <p:spPr/>
        <p:txBody>
          <a:bodyPr>
            <a:normAutofit fontScale="62500" lnSpcReduction="20000"/>
          </a:bodyPr>
          <a:lstStyle/>
          <a:p>
            <a:pPr algn="just"/>
            <a:r>
              <a:rPr lang="en-US" dirty="0"/>
              <a:t>the person reselling the goods </a:t>
            </a:r>
            <a:r>
              <a:rPr lang="en-US" b="1" dirty="0"/>
              <a:t>has removed their packaging</a:t>
            </a:r>
            <a:r>
              <a:rPr lang="en-US" dirty="0"/>
              <a:t> (</a:t>
            </a:r>
            <a:r>
              <a:rPr lang="en-US" u="sng" dirty="0"/>
              <a:t>essential information, such as information relating to the identity of the manufacturer or the person responsible for marketing the cosmetic product, is missing)</a:t>
            </a:r>
          </a:p>
          <a:p>
            <a:endParaRPr lang="en-US" u="sng" dirty="0"/>
          </a:p>
          <a:p>
            <a:pPr lvl="1"/>
            <a:r>
              <a:rPr lang="en-US" dirty="0"/>
              <a:t>ECJ: the proprietor of a trade mark </a:t>
            </a:r>
            <a:r>
              <a:rPr lang="en-US" b="1" u="sng" dirty="0"/>
              <a:t>may oppose the resale of goods</a:t>
            </a:r>
            <a:r>
              <a:rPr lang="en-US" dirty="0"/>
              <a:t> </a:t>
            </a:r>
          </a:p>
          <a:p>
            <a:endParaRPr lang="en-US" dirty="0"/>
          </a:p>
          <a:p>
            <a:pPr algn="just"/>
            <a:r>
              <a:rPr lang="en-US" dirty="0"/>
              <a:t>where the removal of the packaging </a:t>
            </a:r>
            <a:r>
              <a:rPr lang="en-US" b="1" dirty="0"/>
              <a:t>has not resulted in the absence of that information</a:t>
            </a:r>
            <a:endParaRPr lang="en-US" dirty="0"/>
          </a:p>
          <a:p>
            <a:endParaRPr lang="en-US" dirty="0"/>
          </a:p>
          <a:p>
            <a:pPr lvl="1" algn="just"/>
            <a:r>
              <a:rPr lang="en-US" dirty="0"/>
              <a:t>ECJ: the trade mark proprietor </a:t>
            </a:r>
            <a:r>
              <a:rPr lang="en-US" u="sng" dirty="0"/>
              <a:t>may nevertheless oppose the resale</a:t>
            </a:r>
            <a:r>
              <a:rPr lang="en-US" dirty="0"/>
              <a:t> of an unboxed perfume or cosmetic product bearing his trade mark, </a:t>
            </a:r>
            <a:r>
              <a:rPr lang="en-US" u="sng" dirty="0"/>
              <a:t>if he establishes that the removal of the packaging has damaged the image of the product and, hence, the reputation of the trade mark</a:t>
            </a:r>
            <a:r>
              <a:rPr lang="en-US" dirty="0"/>
              <a:t>.</a:t>
            </a:r>
            <a:endParaRPr lang="fr-BE" dirty="0"/>
          </a:p>
        </p:txBody>
      </p:sp>
    </p:spTree>
    <p:extLst>
      <p:ext uri="{BB962C8B-B14F-4D97-AF65-F5344CB8AC3E}">
        <p14:creationId xmlns:p14="http://schemas.microsoft.com/office/powerpoint/2010/main" val="2658776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err="1"/>
              <a:t>Like</a:t>
            </a:r>
            <a:r>
              <a:rPr lang="fr-BE" dirty="0"/>
              <a:t> </a:t>
            </a:r>
            <a:r>
              <a:rPr lang="fr-BE" dirty="0" err="1"/>
              <a:t>company</a:t>
            </a:r>
            <a:r>
              <a:rPr lang="fr-BE" dirty="0"/>
              <a:t> v. </a:t>
            </a:r>
            <a:r>
              <a:rPr lang="fr-BE" dirty="0" err="1"/>
              <a:t>google</a:t>
            </a:r>
            <a:r>
              <a:rPr lang="fr-BE" dirty="0"/>
              <a:t>, C-250/26</a:t>
            </a:r>
          </a:p>
        </p:txBody>
      </p:sp>
      <p:sp>
        <p:nvSpPr>
          <p:cNvPr id="3" name="Content Placeholder 2"/>
          <p:cNvSpPr>
            <a:spLocks noGrp="1"/>
          </p:cNvSpPr>
          <p:nvPr>
            <p:ph idx="1"/>
          </p:nvPr>
        </p:nvSpPr>
        <p:spPr/>
        <p:txBody>
          <a:bodyPr>
            <a:normAutofit fontScale="92500" lnSpcReduction="20000"/>
          </a:bodyPr>
          <a:lstStyle/>
          <a:p>
            <a:pPr algn="just"/>
            <a:r>
              <a:rPr lang="en-US" dirty="0"/>
              <a:t>AI systems are offered as a service by (non-European) multinationals</a:t>
            </a:r>
            <a:endParaRPr lang="fr-BE" dirty="0"/>
          </a:p>
          <a:p>
            <a:endParaRPr lang="fr-BE" dirty="0"/>
          </a:p>
          <a:p>
            <a:pPr algn="just"/>
            <a:r>
              <a:rPr lang="en-US" dirty="0"/>
              <a:t>balance rights for private and public benefit</a:t>
            </a:r>
          </a:p>
          <a:p>
            <a:pPr algn="just"/>
            <a:endParaRPr lang="fr-BE" dirty="0"/>
          </a:p>
          <a:p>
            <a:pPr algn="just"/>
            <a:r>
              <a:rPr lang="fr-BE" dirty="0" err="1"/>
              <a:t>creator</a:t>
            </a:r>
            <a:r>
              <a:rPr lang="fr-BE" dirty="0"/>
              <a:t> consent and </a:t>
            </a:r>
            <a:r>
              <a:rPr lang="fr-BE" dirty="0" err="1"/>
              <a:t>remuneration</a:t>
            </a:r>
            <a:endParaRPr lang="fr-BE" dirty="0"/>
          </a:p>
          <a:p>
            <a:pPr algn="just"/>
            <a:endParaRPr lang="en-US" dirty="0"/>
          </a:p>
          <a:p>
            <a:pPr algn="just"/>
            <a:r>
              <a:rPr lang="en-US" dirty="0"/>
              <a:t>press publishers’ right and authors’ rights in original (reproduction and communication to the public)</a:t>
            </a:r>
          </a:p>
          <a:p>
            <a:endParaRPr lang="fr-BE" dirty="0"/>
          </a:p>
        </p:txBody>
      </p:sp>
    </p:spTree>
    <p:extLst>
      <p:ext uri="{BB962C8B-B14F-4D97-AF65-F5344CB8AC3E}">
        <p14:creationId xmlns:p14="http://schemas.microsoft.com/office/powerpoint/2010/main" val="22463622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BE" dirty="0"/>
              <a:t>Case YouTube and </a:t>
            </a:r>
            <a:r>
              <a:rPr lang="fr-BE" dirty="0" err="1"/>
              <a:t>Cyando</a:t>
            </a:r>
            <a:r>
              <a:rPr lang="fr-BE" dirty="0"/>
              <a:t>, C-682/18</a:t>
            </a:r>
            <a:br>
              <a:rPr lang="fr-BE" dirty="0"/>
            </a:br>
            <a:endParaRPr lang="fr-BE" dirty="0"/>
          </a:p>
        </p:txBody>
      </p:sp>
      <p:sp>
        <p:nvSpPr>
          <p:cNvPr id="3" name="Content Placeholder 2"/>
          <p:cNvSpPr>
            <a:spLocks noGrp="1"/>
          </p:cNvSpPr>
          <p:nvPr>
            <p:ph idx="1"/>
          </p:nvPr>
        </p:nvSpPr>
        <p:spPr/>
        <p:txBody>
          <a:bodyPr>
            <a:normAutofit fontScale="47500" lnSpcReduction="20000"/>
          </a:bodyPr>
          <a:lstStyle/>
          <a:p>
            <a:r>
              <a:rPr lang="en-US" dirty="0"/>
              <a:t>Operator of a video-sharing platform or a file‑hosting and -sharing platform </a:t>
            </a:r>
          </a:p>
          <a:p>
            <a:endParaRPr lang="en-US" dirty="0"/>
          </a:p>
          <a:p>
            <a:r>
              <a:rPr lang="en-US" dirty="0"/>
              <a:t>Users of that platform are in principle precluded of illegally making protected content available to the public</a:t>
            </a:r>
          </a:p>
          <a:p>
            <a:endParaRPr lang="en-US" dirty="0"/>
          </a:p>
          <a:p>
            <a:r>
              <a:rPr lang="en-US" dirty="0"/>
              <a:t>Liability of operators of a video-sharing platform or a file‑hosting and -sharing platform for infringements of intellectual property rights by users of its platform </a:t>
            </a:r>
          </a:p>
          <a:p>
            <a:endParaRPr lang="en-US" dirty="0"/>
          </a:p>
          <a:p>
            <a:r>
              <a:rPr lang="en-US" dirty="0"/>
              <a:t>No knowledge of specific infringements</a:t>
            </a:r>
          </a:p>
          <a:p>
            <a:endParaRPr lang="en-US" dirty="0"/>
          </a:p>
          <a:p>
            <a:r>
              <a:rPr lang="en-US" dirty="0"/>
              <a:t>Possibility for the copyright holder or the holder of a related right to obtain an injunction against the operator of an online platform </a:t>
            </a:r>
          </a:p>
          <a:p>
            <a:endParaRPr lang="en-US" dirty="0"/>
          </a:p>
          <a:p>
            <a:r>
              <a:rPr lang="en-US" dirty="0"/>
              <a:t>Platform used by a third party to infringe the right of a </a:t>
            </a:r>
            <a:r>
              <a:rPr lang="en-US" dirty="0" err="1"/>
              <a:t>rightholder</a:t>
            </a:r>
            <a:r>
              <a:rPr lang="en-US" dirty="0"/>
              <a:t> without the operator’s knowledge </a:t>
            </a:r>
          </a:p>
          <a:p>
            <a:endParaRPr lang="en-US" dirty="0"/>
          </a:p>
          <a:p>
            <a:r>
              <a:rPr lang="en-US" dirty="0"/>
              <a:t>Verification a matter for the national court</a:t>
            </a:r>
            <a:endParaRPr lang="fr-BE" dirty="0"/>
          </a:p>
        </p:txBody>
      </p:sp>
    </p:spTree>
    <p:extLst>
      <p:ext uri="{BB962C8B-B14F-4D97-AF65-F5344CB8AC3E}">
        <p14:creationId xmlns:p14="http://schemas.microsoft.com/office/powerpoint/2010/main" val="23447012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a:t>PATENTS</a:t>
            </a:r>
          </a:p>
        </p:txBody>
      </p:sp>
      <p:sp>
        <p:nvSpPr>
          <p:cNvPr id="3" name="Content Placeholder 2"/>
          <p:cNvSpPr>
            <a:spLocks noGrp="1"/>
          </p:cNvSpPr>
          <p:nvPr>
            <p:ph idx="1"/>
          </p:nvPr>
        </p:nvSpPr>
        <p:spPr/>
        <p:txBody>
          <a:bodyPr>
            <a:normAutofit lnSpcReduction="10000"/>
          </a:bodyPr>
          <a:lstStyle/>
          <a:p>
            <a:pPr algn="just"/>
            <a:r>
              <a:rPr lang="en-US" dirty="0"/>
              <a:t>The Agreement on a Unified Patent Court, signed in Brussels on 19 February 2013 (‘the UPC Agreement’)</a:t>
            </a:r>
            <a:endParaRPr lang="fr-BE" dirty="0"/>
          </a:p>
          <a:p>
            <a:endParaRPr lang="en-US" dirty="0"/>
          </a:p>
          <a:p>
            <a:r>
              <a:rPr lang="en-US" dirty="0"/>
              <a:t>Case </a:t>
            </a:r>
            <a:r>
              <a:rPr lang="en-US" dirty="0" err="1"/>
              <a:t>Dreame</a:t>
            </a:r>
            <a:r>
              <a:rPr lang="en-US" dirty="0"/>
              <a:t> International, C-196/26</a:t>
            </a:r>
          </a:p>
          <a:p>
            <a:endParaRPr lang="en-US" dirty="0"/>
          </a:p>
          <a:p>
            <a:pPr algn="just"/>
            <a:r>
              <a:rPr lang="en-US" dirty="0"/>
              <a:t>The first reference for a preliminary ruling from the Court of Appeal of the Unified Patent Court (pending case)</a:t>
            </a:r>
          </a:p>
          <a:p>
            <a:endParaRPr lang="fr-BE" dirty="0"/>
          </a:p>
        </p:txBody>
      </p:sp>
    </p:spTree>
    <p:extLst>
      <p:ext uri="{BB962C8B-B14F-4D97-AF65-F5344CB8AC3E}">
        <p14:creationId xmlns:p14="http://schemas.microsoft.com/office/powerpoint/2010/main" val="8227844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br>
            <a:r>
              <a:rPr lang="en-US" dirty="0"/>
              <a:t>Case </a:t>
            </a:r>
            <a:r>
              <a:rPr lang="en-US" dirty="0" err="1"/>
              <a:t>Dreame</a:t>
            </a:r>
            <a:r>
              <a:rPr lang="en-US" dirty="0"/>
              <a:t> International, C-196/26</a:t>
            </a:r>
            <a:br>
              <a:rPr lang="en-US" dirty="0"/>
            </a:br>
            <a:endParaRPr lang="fr-BE" dirty="0"/>
          </a:p>
        </p:txBody>
      </p:sp>
      <p:sp>
        <p:nvSpPr>
          <p:cNvPr id="3" name="Content Placeholder 2"/>
          <p:cNvSpPr>
            <a:spLocks noGrp="1"/>
          </p:cNvSpPr>
          <p:nvPr>
            <p:ph idx="1"/>
          </p:nvPr>
        </p:nvSpPr>
        <p:spPr/>
        <p:txBody>
          <a:bodyPr>
            <a:normAutofit/>
          </a:bodyPr>
          <a:lstStyle/>
          <a:p>
            <a:r>
              <a:rPr lang="en-US" u="sng" dirty="0"/>
              <a:t>I. “Irreconcilable judgments”?</a:t>
            </a:r>
            <a:r>
              <a:rPr lang="en-US" dirty="0"/>
              <a:t> </a:t>
            </a:r>
          </a:p>
          <a:p>
            <a:pPr lvl="1" algn="just"/>
            <a:r>
              <a:rPr lang="en-US" dirty="0"/>
              <a:t>the first company (</a:t>
            </a:r>
            <a:r>
              <a:rPr lang="en-US" dirty="0" err="1"/>
              <a:t>Dreame</a:t>
            </a:r>
            <a:r>
              <a:rPr lang="en-US" dirty="0"/>
              <a:t>) is </a:t>
            </a:r>
            <a:r>
              <a:rPr lang="en-US" u="sng" dirty="0"/>
              <a:t>established in </a:t>
            </a:r>
            <a:r>
              <a:rPr lang="en-US" u="sng" dirty="0" err="1"/>
              <a:t>HongKong</a:t>
            </a:r>
            <a:r>
              <a:rPr lang="en-US" dirty="0"/>
              <a:t> </a:t>
            </a:r>
          </a:p>
          <a:p>
            <a:pPr lvl="1" algn="just"/>
            <a:r>
              <a:rPr lang="en-US" dirty="0"/>
              <a:t>infringement of a European patent (Dyson </a:t>
            </a:r>
            <a:r>
              <a:rPr lang="en-US" dirty="0" err="1"/>
              <a:t>Airwrap</a:t>
            </a:r>
            <a:r>
              <a:rPr lang="en-US" dirty="0"/>
              <a:t>) which is in force in </a:t>
            </a:r>
            <a:r>
              <a:rPr lang="en-US" b="1" u="sng" dirty="0"/>
              <a:t>Spain (</a:t>
            </a:r>
            <a:r>
              <a:rPr lang="en-US" u="sng" dirty="0"/>
              <a:t>an EU Member State that is not UPC party)</a:t>
            </a:r>
          </a:p>
          <a:p>
            <a:pPr lvl="1" algn="just"/>
            <a:r>
              <a:rPr lang="en-US" dirty="0"/>
              <a:t>a second company (</a:t>
            </a:r>
            <a:r>
              <a:rPr lang="en-US" dirty="0" err="1"/>
              <a:t>Eurep</a:t>
            </a:r>
            <a:r>
              <a:rPr lang="en-US" dirty="0"/>
              <a:t>) that is </a:t>
            </a:r>
            <a:r>
              <a:rPr lang="en-US" u="sng" dirty="0"/>
              <a:t>established in Germany (</a:t>
            </a:r>
            <a:r>
              <a:rPr lang="en-US" dirty="0"/>
              <a:t>an intermediary whose services are used by the first company)</a:t>
            </a:r>
          </a:p>
        </p:txBody>
      </p:sp>
    </p:spTree>
    <p:extLst>
      <p:ext uri="{BB962C8B-B14F-4D97-AF65-F5344CB8AC3E}">
        <p14:creationId xmlns:p14="http://schemas.microsoft.com/office/powerpoint/2010/main" val="24650097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br>
            <a:r>
              <a:rPr lang="en-US" dirty="0"/>
              <a:t>Case </a:t>
            </a:r>
            <a:r>
              <a:rPr lang="en-US" dirty="0" err="1"/>
              <a:t>Dreame</a:t>
            </a:r>
            <a:r>
              <a:rPr lang="en-US" dirty="0"/>
              <a:t> International, C-196/26</a:t>
            </a:r>
            <a:br>
              <a:rPr lang="en-US" dirty="0"/>
            </a:br>
            <a:endParaRPr lang="fr-BE" dirty="0"/>
          </a:p>
        </p:txBody>
      </p:sp>
      <p:sp>
        <p:nvSpPr>
          <p:cNvPr id="3" name="Content Placeholder 2"/>
          <p:cNvSpPr>
            <a:spLocks noGrp="1"/>
          </p:cNvSpPr>
          <p:nvPr>
            <p:ph idx="1"/>
          </p:nvPr>
        </p:nvSpPr>
        <p:spPr/>
        <p:txBody>
          <a:bodyPr>
            <a:normAutofit/>
          </a:bodyPr>
          <a:lstStyle/>
          <a:p>
            <a:r>
              <a:rPr lang="en-US" u="sng" dirty="0"/>
              <a:t>II. UPS jurisdiction</a:t>
            </a:r>
            <a:r>
              <a:rPr lang="en-US" dirty="0"/>
              <a:t> </a:t>
            </a:r>
          </a:p>
          <a:p>
            <a:pPr lvl="1"/>
            <a:r>
              <a:rPr lang="en-US" dirty="0"/>
              <a:t>action for provisional measures against a company established in a third State</a:t>
            </a:r>
          </a:p>
          <a:p>
            <a:r>
              <a:rPr lang="en-US" u="sng" dirty="0"/>
              <a:t>III. Relevant circumstance: </a:t>
            </a:r>
          </a:p>
          <a:p>
            <a:pPr lvl="1"/>
            <a:r>
              <a:rPr lang="en-US" dirty="0"/>
              <a:t>Is the fact that the company uses the services of a company that is established in an EU Member State that is party to the instrument establishing the UPC relevant circumstance in answering this second question?</a:t>
            </a:r>
          </a:p>
          <a:p>
            <a:endParaRPr lang="fr-BE" dirty="0"/>
          </a:p>
        </p:txBody>
      </p:sp>
    </p:spTree>
    <p:extLst>
      <p:ext uri="{BB962C8B-B14F-4D97-AF65-F5344CB8AC3E}">
        <p14:creationId xmlns:p14="http://schemas.microsoft.com/office/powerpoint/2010/main" val="21428055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br>
            <a:r>
              <a:rPr lang="en-US" dirty="0"/>
              <a:t>Case </a:t>
            </a:r>
            <a:r>
              <a:rPr lang="en-US" dirty="0" err="1"/>
              <a:t>Dreame</a:t>
            </a:r>
            <a:r>
              <a:rPr lang="en-US" dirty="0"/>
              <a:t> International, C-196/26</a:t>
            </a:r>
            <a:br>
              <a:rPr lang="en-US" dirty="0"/>
            </a:br>
            <a:endParaRPr lang="fr-BE" dirty="0"/>
          </a:p>
        </p:txBody>
      </p:sp>
      <p:sp>
        <p:nvSpPr>
          <p:cNvPr id="3" name="Content Placeholder 2"/>
          <p:cNvSpPr>
            <a:spLocks noGrp="1"/>
          </p:cNvSpPr>
          <p:nvPr>
            <p:ph idx="1"/>
          </p:nvPr>
        </p:nvSpPr>
        <p:spPr/>
        <p:txBody>
          <a:bodyPr>
            <a:normAutofit/>
          </a:bodyPr>
          <a:lstStyle/>
          <a:p>
            <a:pPr algn="just"/>
            <a:r>
              <a:rPr lang="fr-BE" dirty="0"/>
              <a:t>IV. Power to </a:t>
            </a:r>
            <a:r>
              <a:rPr lang="fr-BE" dirty="0" err="1"/>
              <a:t>adopt</a:t>
            </a:r>
            <a:r>
              <a:rPr lang="fr-BE" dirty="0"/>
              <a:t> an </a:t>
            </a:r>
            <a:r>
              <a:rPr lang="fr-BE" dirty="0" err="1"/>
              <a:t>interlocutory</a:t>
            </a:r>
            <a:r>
              <a:rPr lang="fr-BE" dirty="0"/>
              <a:t> </a:t>
            </a:r>
            <a:r>
              <a:rPr lang="fr-BE" dirty="0" err="1"/>
              <a:t>injunction</a:t>
            </a:r>
            <a:r>
              <a:rPr lang="fr-BE" dirty="0"/>
              <a:t>:</a:t>
            </a:r>
          </a:p>
          <a:p>
            <a:pPr lvl="1" algn="just"/>
            <a:r>
              <a:rPr lang="en-US" dirty="0"/>
              <a:t>Does any provision of Union law preclude such an injunction aimed at preventing or prohibiting infringement of a patent by a third party by placing products on the market to which may be granted against an </a:t>
            </a:r>
            <a:r>
              <a:rPr lang="en-US" dirty="0" err="1"/>
              <a:t>authorised</a:t>
            </a:r>
            <a:r>
              <a:rPr lang="en-US" dirty="0"/>
              <a:t> representative that performs the tasks on behalf of the third party? </a:t>
            </a:r>
            <a:endParaRPr lang="fr-BE" dirty="0"/>
          </a:p>
        </p:txBody>
      </p:sp>
    </p:spTree>
    <p:extLst>
      <p:ext uri="{BB962C8B-B14F-4D97-AF65-F5344CB8AC3E}">
        <p14:creationId xmlns:p14="http://schemas.microsoft.com/office/powerpoint/2010/main" val="25587051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BE"/>
          </a:p>
        </p:txBody>
      </p:sp>
      <p:sp>
        <p:nvSpPr>
          <p:cNvPr id="3" name="Content Placeholder 2"/>
          <p:cNvSpPr>
            <a:spLocks noGrp="1"/>
          </p:cNvSpPr>
          <p:nvPr>
            <p:ph idx="1"/>
          </p:nvPr>
        </p:nvSpPr>
        <p:spPr/>
        <p:txBody>
          <a:bodyPr/>
          <a:lstStyle/>
          <a:p>
            <a:pPr algn="ctr"/>
            <a:endParaRPr lang="fr-BE" dirty="0"/>
          </a:p>
          <a:p>
            <a:pPr algn="ctr"/>
            <a:endParaRPr lang="fr-BE" dirty="0"/>
          </a:p>
          <a:p>
            <a:pPr algn="ctr"/>
            <a:endParaRPr lang="fr-BE" dirty="0"/>
          </a:p>
          <a:p>
            <a:pPr algn="ctr"/>
            <a:r>
              <a:rPr lang="fr-BE" dirty="0" err="1"/>
              <a:t>Thank</a:t>
            </a:r>
            <a:r>
              <a:rPr lang="fr-BE" dirty="0"/>
              <a:t> </a:t>
            </a:r>
            <a:r>
              <a:rPr lang="fr-BE" dirty="0" err="1"/>
              <a:t>you</a:t>
            </a:r>
            <a:r>
              <a:rPr lang="fr-BE" dirty="0"/>
              <a:t> for </a:t>
            </a:r>
            <a:r>
              <a:rPr lang="fr-BE" dirty="0" err="1"/>
              <a:t>your</a:t>
            </a:r>
            <a:r>
              <a:rPr lang="fr-BE" dirty="0"/>
              <a:t> attention !</a:t>
            </a:r>
          </a:p>
        </p:txBody>
      </p:sp>
    </p:spTree>
    <p:extLst>
      <p:ext uri="{BB962C8B-B14F-4D97-AF65-F5344CB8AC3E}">
        <p14:creationId xmlns:p14="http://schemas.microsoft.com/office/powerpoint/2010/main" val="26906551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0" y="6632609"/>
            <a:ext cx="9144000" cy="215444"/>
          </a:xfrm>
          <a:prstGeom prst="rect">
            <a:avLst/>
          </a:prstGeom>
          <a:solidFill>
            <a:schemeClr val="bg1">
              <a:lumMod val="85000"/>
            </a:schemeClr>
          </a:solidFill>
          <a:ln w="12700">
            <a:noFill/>
            <a:miter lim="800000"/>
            <a:headEnd type="none" w="sm" len="sm"/>
            <a:tailEnd type="none" w="sm" len="sm"/>
          </a:ln>
        </p:spPr>
        <p:txBody>
          <a:bodyPr wrap="square">
            <a:spAutoFit/>
          </a:bodyPr>
          <a:lstStyle/>
          <a:p>
            <a:pPr algn="ctr" eaLnBrk="0" hangingPunct="0"/>
            <a:r>
              <a:rPr lang="en-US" sz="800">
                <a:latin typeface="Segoe UI Light" panose="020B0502040204020203" pitchFamily="34" charset="0"/>
                <a:cs typeface="Arial" charset="0"/>
              </a:rPr>
              <a:t>.</a:t>
            </a:r>
            <a:endParaRPr lang="en-US" sz="800" dirty="0">
              <a:latin typeface="Segoe UI Light" panose="020B0502040204020203" pitchFamily="34" charset="0"/>
              <a:cs typeface="Arial" charset="0"/>
            </a:endParaRPr>
          </a:p>
        </p:txBody>
      </p:sp>
      <p:pic>
        <p:nvPicPr>
          <p:cNvPr id="5" name="Slika 4">
            <a:extLst>
              <a:ext uri="{FF2B5EF4-FFF2-40B4-BE49-F238E27FC236}">
                <a16:creationId xmlns:a16="http://schemas.microsoft.com/office/drawing/2014/main" id="{4951CE14-FD02-0B71-9148-9BF56BBA17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20800" y="1989000"/>
            <a:ext cx="3900642" cy="2880000"/>
          </a:xfrm>
          <a:prstGeom prst="rect">
            <a:avLst/>
          </a:prstGeom>
        </p:spPr>
      </p:pic>
    </p:spTree>
    <p:extLst>
      <p:ext uri="{BB962C8B-B14F-4D97-AF65-F5344CB8AC3E}">
        <p14:creationId xmlns:p14="http://schemas.microsoft.com/office/powerpoint/2010/main" val="1554592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fr-BE" dirty="0"/>
            </a:br>
            <a:r>
              <a:rPr lang="fr-BE" dirty="0"/>
              <a:t>Case C-324/09, L’OREAL and the </a:t>
            </a:r>
            <a:r>
              <a:rPr lang="fr-BE" dirty="0" err="1"/>
              <a:t>Other</a:t>
            </a:r>
            <a:r>
              <a:rPr lang="fr-BE" dirty="0"/>
              <a:t> v. eBay</a:t>
            </a:r>
            <a:br>
              <a:rPr lang="fr-BE" dirty="0"/>
            </a:br>
            <a:endParaRPr lang="fr-BE" dirty="0"/>
          </a:p>
        </p:txBody>
      </p:sp>
      <p:sp>
        <p:nvSpPr>
          <p:cNvPr id="3" name="Content Placeholder 2"/>
          <p:cNvSpPr>
            <a:spLocks noGrp="1"/>
          </p:cNvSpPr>
          <p:nvPr>
            <p:ph idx="1"/>
          </p:nvPr>
        </p:nvSpPr>
        <p:spPr/>
        <p:txBody>
          <a:bodyPr>
            <a:normAutofit fontScale="70000" lnSpcReduction="20000"/>
          </a:bodyPr>
          <a:lstStyle/>
          <a:p>
            <a:pPr algn="just"/>
            <a:r>
              <a:rPr lang="en-US" dirty="0"/>
              <a:t>ECJ: the proprietor of a trade mark is </a:t>
            </a:r>
            <a:r>
              <a:rPr lang="en-US" u="sng" dirty="0"/>
              <a:t>entitled to prevent an online marketplace operator from advertising</a:t>
            </a:r>
            <a:r>
              <a:rPr lang="en-US" dirty="0"/>
              <a:t> – on the basis of a </a:t>
            </a:r>
            <a:r>
              <a:rPr lang="en-US" b="1" dirty="0"/>
              <a:t>keyword which is identical to his trade mark and which has been selected in an internet referencing service by that operator</a:t>
            </a:r>
            <a:r>
              <a:rPr lang="en-US" dirty="0"/>
              <a:t> – goods bearing that trade mark which are offered for sale on the marketplace</a:t>
            </a:r>
          </a:p>
          <a:p>
            <a:endParaRPr lang="en-US" dirty="0"/>
          </a:p>
          <a:p>
            <a:pPr algn="just"/>
            <a:r>
              <a:rPr lang="en-US" dirty="0"/>
              <a:t>Condition: the advertising does not enable reasonably well-informed and reasonably observant internet users, or enables them only with difficulty, to ascertain whether the goods concerned </a:t>
            </a:r>
            <a:r>
              <a:rPr lang="en-US" u="sng" dirty="0"/>
              <a:t>originate from the proprietor of the trade mark or from an undertaking economically linked to that proprietor or, on the contrary, originate from a third party</a:t>
            </a:r>
            <a:r>
              <a:rPr lang="en-US" dirty="0"/>
              <a:t>.</a:t>
            </a:r>
            <a:endParaRPr lang="fr-BE" dirty="0"/>
          </a:p>
        </p:txBody>
      </p:sp>
    </p:spTree>
    <p:extLst>
      <p:ext uri="{BB962C8B-B14F-4D97-AF65-F5344CB8AC3E}">
        <p14:creationId xmlns:p14="http://schemas.microsoft.com/office/powerpoint/2010/main" val="4172005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BE" dirty="0"/>
              <a:t>Case C-324/09, L’OREAL and the </a:t>
            </a:r>
            <a:r>
              <a:rPr lang="fr-BE" dirty="0" err="1"/>
              <a:t>Other</a:t>
            </a:r>
            <a:r>
              <a:rPr lang="fr-BE" dirty="0"/>
              <a:t> v. eBay</a:t>
            </a:r>
          </a:p>
        </p:txBody>
      </p:sp>
      <p:sp>
        <p:nvSpPr>
          <p:cNvPr id="3" name="Content Placeholder 2"/>
          <p:cNvSpPr>
            <a:spLocks noGrp="1"/>
          </p:cNvSpPr>
          <p:nvPr>
            <p:ph idx="1"/>
          </p:nvPr>
        </p:nvSpPr>
        <p:spPr/>
        <p:txBody>
          <a:bodyPr>
            <a:normAutofit fontScale="70000" lnSpcReduction="20000"/>
          </a:bodyPr>
          <a:lstStyle/>
          <a:p>
            <a:pPr algn="just"/>
            <a:r>
              <a:rPr lang="en-US" dirty="0"/>
              <a:t>The operator of an online marketplace </a:t>
            </a:r>
            <a:r>
              <a:rPr lang="en-US" u="sng" dirty="0"/>
              <a:t>does not ‘use’ signs identical with or similar to trade marks which appear in offers for sale displayed on its site</a:t>
            </a:r>
            <a:r>
              <a:rPr lang="en-US" dirty="0"/>
              <a:t>.</a:t>
            </a:r>
          </a:p>
          <a:p>
            <a:endParaRPr lang="en-US" dirty="0"/>
          </a:p>
          <a:p>
            <a:pPr algn="just"/>
            <a:r>
              <a:rPr lang="en-US" dirty="0"/>
              <a:t>ECJ: Member States are required to ensure that the national courts take measures which contribute to </a:t>
            </a:r>
          </a:p>
          <a:p>
            <a:endParaRPr lang="en-US" dirty="0"/>
          </a:p>
          <a:p>
            <a:pPr lvl="1"/>
            <a:r>
              <a:rPr lang="en-US" dirty="0"/>
              <a:t>bringing to an end infringements of those rights by users of that marketplace</a:t>
            </a:r>
          </a:p>
          <a:p>
            <a:pPr marL="0" indent="0">
              <a:buNone/>
            </a:pPr>
            <a:endParaRPr lang="en-US" dirty="0"/>
          </a:p>
          <a:p>
            <a:pPr lvl="1"/>
            <a:r>
              <a:rPr lang="en-US" dirty="0"/>
              <a:t>preventing further infringements of that kind. </a:t>
            </a:r>
          </a:p>
          <a:p>
            <a:endParaRPr lang="en-US" dirty="0"/>
          </a:p>
          <a:p>
            <a:pPr algn="just"/>
            <a:r>
              <a:rPr lang="en-US" dirty="0"/>
              <a:t>Those injunctions must be effective, proportionate, and dissuasive and must not create barriers to legitimate trade.</a:t>
            </a:r>
            <a:endParaRPr lang="fr-BE" dirty="0"/>
          </a:p>
        </p:txBody>
      </p:sp>
    </p:spTree>
    <p:extLst>
      <p:ext uri="{BB962C8B-B14F-4D97-AF65-F5344CB8AC3E}">
        <p14:creationId xmlns:p14="http://schemas.microsoft.com/office/powerpoint/2010/main" val="3933113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r-BE" dirty="0"/>
              <a:t>Case Google France et Google, C-236/08 to C-238/08</a:t>
            </a:r>
          </a:p>
        </p:txBody>
      </p:sp>
      <p:sp>
        <p:nvSpPr>
          <p:cNvPr id="3" name="Content Placeholder 2"/>
          <p:cNvSpPr>
            <a:spLocks noGrp="1"/>
          </p:cNvSpPr>
          <p:nvPr>
            <p:ph idx="1"/>
          </p:nvPr>
        </p:nvSpPr>
        <p:spPr/>
        <p:txBody>
          <a:bodyPr>
            <a:normAutofit fontScale="47500" lnSpcReduction="20000"/>
          </a:bodyPr>
          <a:lstStyle/>
          <a:p>
            <a:r>
              <a:rPr lang="en-US" b="1" dirty="0"/>
              <a:t>Google</a:t>
            </a:r>
            <a:r>
              <a:rPr lang="en-US" dirty="0"/>
              <a:t>: the proprietor of a trade mark </a:t>
            </a:r>
            <a:r>
              <a:rPr lang="en-US" u="sng" dirty="0"/>
              <a:t>is entitled to prohibit an advertiser from advertising keyword identical with that trade mark</a:t>
            </a:r>
            <a:r>
              <a:rPr lang="en-US" dirty="0"/>
              <a:t> which that advertiser has, </a:t>
            </a:r>
            <a:r>
              <a:rPr lang="en-US" u="sng" dirty="0"/>
              <a:t>without the consent </a:t>
            </a:r>
            <a:r>
              <a:rPr lang="en-US" dirty="0"/>
              <a:t>of the proprietor, selected in connection with an internet referencing service, goods or services identical with those for which that mark is registered, </a:t>
            </a:r>
          </a:p>
          <a:p>
            <a:endParaRPr lang="en-US" dirty="0"/>
          </a:p>
          <a:p>
            <a:r>
              <a:rPr lang="en-US" dirty="0"/>
              <a:t>that advertisement </a:t>
            </a:r>
            <a:r>
              <a:rPr lang="en-US" u="sng" dirty="0"/>
              <a:t>does not enable an average internet user, or enables that user only with difficulty, to ascertain whether the goods or services referred to therein originate from the proprietor of the trade mark</a:t>
            </a:r>
            <a:endParaRPr lang="en-US" dirty="0"/>
          </a:p>
          <a:p>
            <a:endParaRPr lang="en-US" dirty="0"/>
          </a:p>
          <a:p>
            <a:r>
              <a:rPr lang="en-US" dirty="0"/>
              <a:t>an internet referencing service provider which stores, as a keyword, a sign identical with a trade mark and </a:t>
            </a:r>
            <a:r>
              <a:rPr lang="en-US" dirty="0" err="1"/>
              <a:t>organises</a:t>
            </a:r>
            <a:r>
              <a:rPr lang="en-US" dirty="0"/>
              <a:t> the display of advertisements on the basis of that keyword </a:t>
            </a:r>
            <a:r>
              <a:rPr lang="en-US" u="sng" dirty="0"/>
              <a:t>does not use that sign</a:t>
            </a:r>
            <a:r>
              <a:rPr lang="en-US" dirty="0"/>
              <a:t>.</a:t>
            </a:r>
          </a:p>
          <a:p>
            <a:endParaRPr lang="en-US" dirty="0"/>
          </a:p>
          <a:p>
            <a:r>
              <a:rPr lang="en-US" dirty="0"/>
              <a:t>an internet referencing service provider in the case where that service provider </a:t>
            </a:r>
            <a:r>
              <a:rPr lang="en-US" u="sng" dirty="0"/>
              <a:t>has not played an active role </a:t>
            </a:r>
            <a:r>
              <a:rPr lang="en-US" dirty="0"/>
              <a:t>of such a kind as to give it knowledge of, or control over, the data stored, it </a:t>
            </a:r>
            <a:r>
              <a:rPr lang="en-US" u="sng" dirty="0"/>
              <a:t>cannot be held liable for the data which it has stored at the request of an advertiser</a:t>
            </a:r>
          </a:p>
          <a:p>
            <a:endParaRPr lang="en-US" u="sng" dirty="0"/>
          </a:p>
          <a:p>
            <a:r>
              <a:rPr lang="en-US" dirty="0"/>
              <a:t>Exception: unless, </a:t>
            </a:r>
            <a:r>
              <a:rPr lang="en-US" u="sng" dirty="0"/>
              <a:t>having obtained knowledge of the unlawful nature of those data or of that advertiser’s activities, it failed to act expeditiously to remove or to disable access to the data concerned</a:t>
            </a:r>
            <a:r>
              <a:rPr lang="en-US" dirty="0"/>
              <a:t>.</a:t>
            </a:r>
            <a:endParaRPr lang="fr-BE" dirty="0"/>
          </a:p>
        </p:txBody>
      </p:sp>
    </p:spTree>
    <p:extLst>
      <p:ext uri="{BB962C8B-B14F-4D97-AF65-F5344CB8AC3E}">
        <p14:creationId xmlns:p14="http://schemas.microsoft.com/office/powerpoint/2010/main" val="1746070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a:t>Case </a:t>
            </a:r>
            <a:r>
              <a:rPr lang="fr-BE" dirty="0" err="1"/>
              <a:t>Louboutin</a:t>
            </a:r>
            <a:r>
              <a:rPr lang="fr-BE" dirty="0"/>
              <a:t>, C-148/21</a:t>
            </a:r>
          </a:p>
        </p:txBody>
      </p:sp>
      <p:sp>
        <p:nvSpPr>
          <p:cNvPr id="3" name="Content Placeholder 2"/>
          <p:cNvSpPr>
            <a:spLocks noGrp="1"/>
          </p:cNvSpPr>
          <p:nvPr>
            <p:ph idx="1"/>
          </p:nvPr>
        </p:nvSpPr>
        <p:spPr/>
        <p:txBody>
          <a:bodyPr>
            <a:normAutofit fontScale="55000" lnSpcReduction="20000"/>
          </a:bodyPr>
          <a:lstStyle/>
          <a:p>
            <a:r>
              <a:rPr lang="en-US" dirty="0"/>
              <a:t>operator of an online sales website</a:t>
            </a:r>
          </a:p>
          <a:p>
            <a:endParaRPr lang="en-US" dirty="0"/>
          </a:p>
          <a:p>
            <a:r>
              <a:rPr lang="en-US" dirty="0"/>
              <a:t>an online marketplace may be regarded as itself </a:t>
            </a:r>
            <a:r>
              <a:rPr lang="en-US" u="sng" dirty="0"/>
              <a:t>using a sign which is identical with an EU trade mark of another person for goods which are identical with those for which that trade mark is registered</a:t>
            </a:r>
          </a:p>
          <a:p>
            <a:endParaRPr lang="en-US" dirty="0"/>
          </a:p>
          <a:p>
            <a:r>
              <a:rPr lang="en-US" dirty="0"/>
              <a:t>where third-party sellers offer for sale, on that marketplace</a:t>
            </a:r>
          </a:p>
          <a:p>
            <a:endParaRPr lang="en-US" dirty="0"/>
          </a:p>
          <a:p>
            <a:r>
              <a:rPr lang="en-US" u="sng" dirty="0"/>
              <a:t>no consent of the proprietor of that trade mark</a:t>
            </a:r>
            <a:r>
              <a:rPr lang="en-US" dirty="0"/>
              <a:t>, such goods bearing that sign</a:t>
            </a:r>
          </a:p>
          <a:p>
            <a:endParaRPr lang="en-US" dirty="0"/>
          </a:p>
          <a:p>
            <a:r>
              <a:rPr lang="en-US" dirty="0"/>
              <a:t>if a well-informed and reasonably observant user of that site establishes a link between the services of that operator and the sign at issue</a:t>
            </a:r>
          </a:p>
          <a:p>
            <a:endParaRPr lang="en-US" dirty="0"/>
          </a:p>
          <a:p>
            <a:r>
              <a:rPr lang="en-US" dirty="0"/>
              <a:t>impression that that operator itself is marketing, in its own name and on its own account, the goods bearing that sign</a:t>
            </a:r>
          </a:p>
          <a:p>
            <a:pPr marL="0" indent="0">
              <a:buNone/>
            </a:pPr>
            <a:endParaRPr lang="fr-BE" dirty="0"/>
          </a:p>
        </p:txBody>
      </p:sp>
    </p:spTree>
    <p:extLst>
      <p:ext uri="{BB962C8B-B14F-4D97-AF65-F5344CB8AC3E}">
        <p14:creationId xmlns:p14="http://schemas.microsoft.com/office/powerpoint/2010/main" val="828453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BE" dirty="0"/>
              <a:t>Case Audi, C-334/22</a:t>
            </a:r>
          </a:p>
        </p:txBody>
      </p:sp>
      <p:sp>
        <p:nvSpPr>
          <p:cNvPr id="3" name="Content Placeholder 2"/>
          <p:cNvSpPr>
            <a:spLocks noGrp="1"/>
          </p:cNvSpPr>
          <p:nvPr>
            <p:ph idx="1"/>
          </p:nvPr>
        </p:nvSpPr>
        <p:spPr/>
        <p:txBody>
          <a:bodyPr>
            <a:normAutofit fontScale="47500" lnSpcReduction="20000"/>
          </a:bodyPr>
          <a:lstStyle/>
          <a:p>
            <a:r>
              <a:rPr lang="en-US" dirty="0"/>
              <a:t>a third party, </a:t>
            </a:r>
            <a:r>
              <a:rPr lang="en-US" u="sng" dirty="0"/>
              <a:t>without the consent</a:t>
            </a:r>
            <a:r>
              <a:rPr lang="en-US" dirty="0"/>
              <a:t> of the manufacturer of motor vehicles which is the proprietor of an EU trade mark</a:t>
            </a:r>
          </a:p>
          <a:p>
            <a:endParaRPr lang="en-US" dirty="0"/>
          </a:p>
          <a:p>
            <a:r>
              <a:rPr lang="en-US" dirty="0"/>
              <a:t>imports and offers for sale spare parts (namely radiator grilles for those motor vehicles)</a:t>
            </a:r>
          </a:p>
          <a:p>
            <a:endParaRPr lang="en-US" dirty="0"/>
          </a:p>
          <a:p>
            <a:r>
              <a:rPr lang="en-US" dirty="0"/>
              <a:t>element which is designed for the attachment of the emblem representing that trade mark and the shape of which is identical with, or similar to, that trade mark </a:t>
            </a:r>
          </a:p>
          <a:p>
            <a:endParaRPr lang="en-US" u="sng" dirty="0"/>
          </a:p>
          <a:p>
            <a:r>
              <a:rPr lang="en-US" u="sng" dirty="0"/>
              <a:t>is using a sign in the course of trade in a manner liable to affect one or more of the functions of that trade mark</a:t>
            </a:r>
          </a:p>
          <a:p>
            <a:endParaRPr lang="en-US" dirty="0"/>
          </a:p>
          <a:p>
            <a:r>
              <a:rPr lang="en-US" dirty="0"/>
              <a:t>it is a matter for the national court to ascertain</a:t>
            </a:r>
          </a:p>
          <a:p>
            <a:endParaRPr lang="en-US" dirty="0"/>
          </a:p>
          <a:p>
            <a:r>
              <a:rPr lang="en-US" dirty="0"/>
              <a:t>the manufacturer of motor vehicles which is the proprietor of an EU trade mark </a:t>
            </a:r>
            <a:r>
              <a:rPr lang="en-US" u="sng" dirty="0"/>
              <a:t>is not precluded from prohibiting a third party from using a sign identical with, or similar to, that trade mark</a:t>
            </a:r>
            <a:r>
              <a:rPr lang="en-US" dirty="0"/>
              <a:t> </a:t>
            </a:r>
          </a:p>
          <a:p>
            <a:endParaRPr lang="en-US" dirty="0"/>
          </a:p>
          <a:p>
            <a:r>
              <a:rPr lang="en-US" dirty="0"/>
              <a:t>it is irrelevant whether or not there is a technical possibility of attaching that emblem to the radiator grille without affixing that sign to it.</a:t>
            </a:r>
            <a:endParaRPr lang="fr-BE" dirty="0"/>
          </a:p>
        </p:txBody>
      </p:sp>
    </p:spTree>
    <p:extLst>
      <p:ext uri="{BB962C8B-B14F-4D97-AF65-F5344CB8AC3E}">
        <p14:creationId xmlns:p14="http://schemas.microsoft.com/office/powerpoint/2010/main" val="3933472895"/>
      </p:ext>
    </p:extLst>
  </p:cSld>
  <p:clrMapOvr>
    <a:masterClrMapping/>
  </p:clrMapOvr>
</p:sld>
</file>

<file path=ppt/theme/theme1.xml><?xml version="1.0" encoding="utf-8"?>
<a:theme xmlns:a="http://schemas.openxmlformats.org/drawingml/2006/main" name="Officeova tema">
  <a:themeElements>
    <a:clrScheme name="Solsticij">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eC3">
      <a:majorFont>
        <a:latin typeface="Segoe UI"/>
        <a:ea typeface=""/>
        <a:cs typeface=""/>
      </a:majorFont>
      <a:minorFont>
        <a:latin typeface="Segoe UI"/>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C3_Predloga za predstavitev-feb14.potx" id="{3BCA6339-957A-46C5-BE99-C8D551DD142E}" vid="{F8AE3302-98AD-4019-A2FA-498FA71660A5}"/>
    </a:ext>
  </a:extLst>
</a:theme>
</file>

<file path=ppt/theme/theme2.xml><?xml version="1.0" encoding="utf-8"?>
<a:theme xmlns:a="http://schemas.openxmlformats.org/drawingml/2006/main" name="Načrt po meri">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eC3_Predloga za predstavitev-feb14</Template>
  <TotalTime>12000</TotalTime>
  <Words>4294</Words>
  <Application>Microsoft Office PowerPoint</Application>
  <PresentationFormat>Diaprojekcija na zaslonu (4:3)</PresentationFormat>
  <Paragraphs>274</Paragraphs>
  <Slides>47</Slides>
  <Notes>0</Notes>
  <HiddenSlides>0</HiddenSlides>
  <MMClips>0</MMClips>
  <ScaleCrop>false</ScaleCrop>
  <HeadingPairs>
    <vt:vector size="6" baseType="variant">
      <vt:variant>
        <vt:lpstr>Uporabljene pisave</vt:lpstr>
      </vt:variant>
      <vt:variant>
        <vt:i4>6</vt:i4>
      </vt:variant>
      <vt:variant>
        <vt:lpstr>Tema</vt:lpstr>
      </vt:variant>
      <vt:variant>
        <vt:i4>2</vt:i4>
      </vt:variant>
      <vt:variant>
        <vt:lpstr>Naslovi diapozitivov</vt:lpstr>
      </vt:variant>
      <vt:variant>
        <vt:i4>47</vt:i4>
      </vt:variant>
    </vt:vector>
  </HeadingPairs>
  <TitlesOfParts>
    <vt:vector size="55" baseType="lpstr">
      <vt:lpstr>Arial</vt:lpstr>
      <vt:lpstr>Calibri</vt:lpstr>
      <vt:lpstr>Calibri Light</vt:lpstr>
      <vt:lpstr>Segoe UI</vt:lpstr>
      <vt:lpstr>Segoe UI Light</vt:lpstr>
      <vt:lpstr>Wingdings</vt:lpstr>
      <vt:lpstr>Officeova tema</vt:lpstr>
      <vt:lpstr>Načrt po meri</vt:lpstr>
      <vt:lpstr>intellectual property law OF THE EUROPEAN UNION – part 2 24th march 2026</vt:lpstr>
      <vt:lpstr>Effects of the trademark</vt:lpstr>
      <vt:lpstr> Case C-324/09, L’OREAL and the Other vs. eBay </vt:lpstr>
      <vt:lpstr> Case C-324/09, L’OREAL and the Other v. eBay </vt:lpstr>
      <vt:lpstr> Case C-324/09, L’OREAL and the Other v. eBay </vt:lpstr>
      <vt:lpstr>Case C-324/09, L’OREAL and the Other v. eBay</vt:lpstr>
      <vt:lpstr>Case Google France et Google, C-236/08 to C-238/08</vt:lpstr>
      <vt:lpstr>Case Louboutin, C-148/21</vt:lpstr>
      <vt:lpstr>Case Audi, C-334/22</vt:lpstr>
      <vt:lpstr>Genuine use of the earlier trade mark</vt:lpstr>
      <vt:lpstr> Case Sunrider/OHMI – Espadafor (VITAFRUIT), T-203/02 </vt:lpstr>
      <vt:lpstr>Case Sunrider/OHMI – Espadafor (VITAFRUIT), T-203/02</vt:lpstr>
      <vt:lpstr>Case Sunrider/OHMI – Espadafor (VITAFRUIT), T-203/02</vt:lpstr>
      <vt:lpstr>Case Sunrider/OHMI – Espadafor (VITAFRUIT), T-203/02</vt:lpstr>
      <vt:lpstr>Case Sunrider/OHMI – Espadafor (VITAFRUIT), T-203/02</vt:lpstr>
      <vt:lpstr>Case Sunrider/OHMI – Espadafor (VITAFRUIT), T-203/02</vt:lpstr>
      <vt:lpstr>Case Sunrider/OHMI – Espadafor (VITAFRUIT), T-203/02</vt:lpstr>
      <vt:lpstr>Case Gözze Frottierweberei, C-689/15 </vt:lpstr>
      <vt:lpstr>Case Gözze Frottierweberei, C-689/15 </vt:lpstr>
      <vt:lpstr>Case Gözze Frottierweberei, C-689/15 </vt:lpstr>
      <vt:lpstr>Case Gözze Frottierweberei, C-689/15 </vt:lpstr>
      <vt:lpstr>Case Gözze Frottierweberei, C-689/15 </vt:lpstr>
      <vt:lpstr>Case Gözze Frottierweberei, C-689/15 </vt:lpstr>
      <vt:lpstr>Case Gözze Frottierweberei, C-689/15 </vt:lpstr>
      <vt:lpstr>EU collective marks</vt:lpstr>
      <vt:lpstr>Case Der Grüne Punkt/EUIPO, C-143/19 P</vt:lpstr>
      <vt:lpstr>Case Der Grüne Punkt/EUIPO, C-143/19 P</vt:lpstr>
      <vt:lpstr> Individual trade mark consisting of a quality label</vt:lpstr>
      <vt:lpstr> Case ÖKO-Test Verlag, C-690/17 </vt:lpstr>
      <vt:lpstr> Case ÖKO-Test Verlag, C-690/17 </vt:lpstr>
      <vt:lpstr> Case ÖKO-Test Verlag, C-690/17 </vt:lpstr>
      <vt:lpstr> Case ÖKO-Test Verlag, C-690/17 </vt:lpstr>
      <vt:lpstr>Designs</vt:lpstr>
      <vt:lpstr>PowerPointova predstavitev</vt:lpstr>
      <vt:lpstr>Plant variety rights</vt:lpstr>
      <vt:lpstr>PowerPointova predstavitev</vt:lpstr>
      <vt:lpstr>Case Kanzi, C-140/10 (greenstar)</vt:lpstr>
      <vt:lpstr>Copyright and related rights</vt:lpstr>
      <vt:lpstr>Like company v. google, C-250/26</vt:lpstr>
      <vt:lpstr>Like company v. google, C-250/26</vt:lpstr>
      <vt:lpstr>Case YouTube and Cyando, C-682/18 </vt:lpstr>
      <vt:lpstr>PATENTS</vt:lpstr>
      <vt:lpstr> Case Dreame International, C-196/26 </vt:lpstr>
      <vt:lpstr> Case Dreame International, C-196/26 </vt:lpstr>
      <vt:lpstr> Case Dreame International, C-196/26 </vt:lpstr>
      <vt:lpstr>PowerPointova predstavitev</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David Rozman</dc:creator>
  <cp:lastModifiedBy>Marko Novak</cp:lastModifiedBy>
  <cp:revision>150</cp:revision>
  <cp:lastPrinted>2026-03-23T16:46:44Z</cp:lastPrinted>
  <dcterms:created xsi:type="dcterms:W3CDTF">2014-05-09T10:35:02Z</dcterms:created>
  <dcterms:modified xsi:type="dcterms:W3CDTF">2026-03-26T16:51:44Z</dcterms:modified>
</cp:coreProperties>
</file>