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23" r:id="rId1"/>
  </p:sldMasterIdLst>
  <p:notesMasterIdLst>
    <p:notesMasterId r:id="rId119"/>
  </p:notesMasterIdLst>
  <p:handoutMasterIdLst>
    <p:handoutMasterId r:id="rId120"/>
  </p:handoutMasterIdLst>
  <p:sldIdLst>
    <p:sldId id="256" r:id="rId2"/>
    <p:sldId id="538" r:id="rId3"/>
    <p:sldId id="539" r:id="rId4"/>
    <p:sldId id="552" r:id="rId5"/>
    <p:sldId id="435" r:id="rId6"/>
    <p:sldId id="258" r:id="rId7"/>
    <p:sldId id="463" r:id="rId8"/>
    <p:sldId id="484" r:id="rId9"/>
    <p:sldId id="527" r:id="rId10"/>
    <p:sldId id="549" r:id="rId11"/>
    <p:sldId id="274" r:id="rId12"/>
    <p:sldId id="437" r:id="rId13"/>
    <p:sldId id="528" r:id="rId14"/>
    <p:sldId id="436" r:id="rId15"/>
    <p:sldId id="485" r:id="rId16"/>
    <p:sldId id="486" r:id="rId17"/>
    <p:sldId id="487" r:id="rId18"/>
    <p:sldId id="261" r:id="rId19"/>
    <p:sldId id="360" r:id="rId20"/>
    <p:sldId id="362" r:id="rId21"/>
    <p:sldId id="367" r:id="rId22"/>
    <p:sldId id="370" r:id="rId23"/>
    <p:sldId id="376" r:id="rId24"/>
    <p:sldId id="292" r:id="rId25"/>
    <p:sldId id="379" r:id="rId26"/>
    <p:sldId id="380" r:id="rId27"/>
    <p:sldId id="293" r:id="rId28"/>
    <p:sldId id="381" r:id="rId29"/>
    <p:sldId id="382" r:id="rId30"/>
    <p:sldId id="506" r:id="rId31"/>
    <p:sldId id="384" r:id="rId32"/>
    <p:sldId id="385" r:id="rId33"/>
    <p:sldId id="507" r:id="rId34"/>
    <p:sldId id="386" r:id="rId35"/>
    <p:sldId id="387" r:id="rId36"/>
    <p:sldId id="377" r:id="rId37"/>
    <p:sldId id="388" r:id="rId38"/>
    <p:sldId id="389" r:id="rId39"/>
    <p:sldId id="294" r:id="rId40"/>
    <p:sldId id="391" r:id="rId41"/>
    <p:sldId id="392" r:id="rId42"/>
    <p:sldId id="393" r:id="rId43"/>
    <p:sldId id="394" r:id="rId44"/>
    <p:sldId id="543" r:id="rId45"/>
    <p:sldId id="555" r:id="rId46"/>
    <p:sldId id="508" r:id="rId47"/>
    <p:sldId id="544" r:id="rId48"/>
    <p:sldId id="545" r:id="rId49"/>
    <p:sldId id="509" r:id="rId50"/>
    <p:sldId id="396" r:id="rId51"/>
    <p:sldId id="259" r:id="rId52"/>
    <p:sldId id="296" r:id="rId53"/>
    <p:sldId id="277" r:id="rId54"/>
    <p:sldId id="490" r:id="rId55"/>
    <p:sldId id="279" r:id="rId56"/>
    <p:sldId id="491" r:id="rId57"/>
    <p:sldId id="569" r:id="rId58"/>
    <p:sldId id="464" r:id="rId59"/>
    <p:sldId id="570" r:id="rId60"/>
    <p:sldId id="571" r:id="rId61"/>
    <p:sldId id="492" r:id="rId62"/>
    <p:sldId id="280" r:id="rId63"/>
    <p:sldId id="315" r:id="rId64"/>
    <p:sldId id="283" r:id="rId65"/>
    <p:sldId id="474" r:id="rId66"/>
    <p:sldId id="297" r:id="rId67"/>
    <p:sldId id="322" r:id="rId68"/>
    <p:sldId id="324" r:id="rId69"/>
    <p:sldId id="260" r:id="rId70"/>
    <p:sldId id="284" r:id="rId71"/>
    <p:sldId id="286" r:id="rId72"/>
    <p:sldId id="550" r:id="rId73"/>
    <p:sldId id="285" r:id="rId74"/>
    <p:sldId id="357" r:id="rId75"/>
    <p:sldId id="329" r:id="rId76"/>
    <p:sldId id="330" r:id="rId77"/>
    <p:sldId id="335" r:id="rId78"/>
    <p:sldId id="477" r:id="rId79"/>
    <p:sldId id="289" r:id="rId80"/>
    <p:sldId id="328" r:id="rId81"/>
    <p:sldId id="287" r:id="rId82"/>
    <p:sldId id="337" r:id="rId83"/>
    <p:sldId id="338" r:id="rId84"/>
    <p:sldId id="339" r:id="rId85"/>
    <p:sldId id="340" r:id="rId86"/>
    <p:sldId id="341" r:id="rId87"/>
    <p:sldId id="344" r:id="rId88"/>
    <p:sldId id="355" r:id="rId89"/>
    <p:sldId id="272" r:id="rId90"/>
    <p:sldId id="419" r:id="rId91"/>
    <p:sldId id="420" r:id="rId92"/>
    <p:sldId id="421" r:id="rId93"/>
    <p:sldId id="562" r:id="rId94"/>
    <p:sldId id="563" r:id="rId95"/>
    <p:sldId id="422" r:id="rId96"/>
    <p:sldId id="561" r:id="rId97"/>
    <p:sldId id="564" r:id="rId98"/>
    <p:sldId id="264" r:id="rId99"/>
    <p:sldId id="397" r:id="rId100"/>
    <p:sldId id="398" r:id="rId101"/>
    <p:sldId id="265" r:id="rId102"/>
    <p:sldId id="399" r:id="rId103"/>
    <p:sldId id="401" r:id="rId104"/>
    <p:sldId id="402" r:id="rId105"/>
    <p:sldId id="266" r:id="rId106"/>
    <p:sldId id="405" r:id="rId107"/>
    <p:sldId id="406" r:id="rId108"/>
    <p:sldId id="267" r:id="rId109"/>
    <p:sldId id="410" r:id="rId110"/>
    <p:sldId id="412" r:id="rId111"/>
    <p:sldId id="273" r:id="rId112"/>
    <p:sldId id="425" r:id="rId113"/>
    <p:sldId id="426" r:id="rId114"/>
    <p:sldId id="551" r:id="rId115"/>
    <p:sldId id="428" r:id="rId116"/>
    <p:sldId id="430" r:id="rId117"/>
    <p:sldId id="432" r:id="rId1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2D589A59-D7FD-8F43-BB9E-658037621E67}">
          <p14:sldIdLst>
            <p14:sldId id="256"/>
            <p14:sldId id="538"/>
            <p14:sldId id="539"/>
            <p14:sldId id="552"/>
            <p14:sldId id="435"/>
          </p14:sldIdLst>
        </p14:section>
        <p14:section name="Overview" id="{43A4B62E-DE28-AD4D-8054-EC14B3EFF704}">
          <p14:sldIdLst>
            <p14:sldId id="258"/>
            <p14:sldId id="463"/>
            <p14:sldId id="484"/>
            <p14:sldId id="527"/>
            <p14:sldId id="549"/>
            <p14:sldId id="274"/>
            <p14:sldId id="437"/>
            <p14:sldId id="528"/>
            <p14:sldId id="436"/>
            <p14:sldId id="485"/>
            <p14:sldId id="486"/>
            <p14:sldId id="487"/>
          </p14:sldIdLst>
        </p14:section>
        <p14:section name="Copyright" id="{2672C866-43B4-4F15-8CB3-F07A4EF37283}">
          <p14:sldIdLst>
            <p14:sldId id="261"/>
            <p14:sldId id="360"/>
            <p14:sldId id="362"/>
            <p14:sldId id="367"/>
            <p14:sldId id="370"/>
            <p14:sldId id="376"/>
            <p14:sldId id="292"/>
            <p14:sldId id="379"/>
            <p14:sldId id="380"/>
            <p14:sldId id="293"/>
            <p14:sldId id="381"/>
            <p14:sldId id="382"/>
            <p14:sldId id="506"/>
            <p14:sldId id="384"/>
            <p14:sldId id="385"/>
            <p14:sldId id="507"/>
            <p14:sldId id="386"/>
            <p14:sldId id="387"/>
            <p14:sldId id="377"/>
            <p14:sldId id="388"/>
            <p14:sldId id="389"/>
            <p14:sldId id="294"/>
            <p14:sldId id="391"/>
            <p14:sldId id="392"/>
            <p14:sldId id="393"/>
            <p14:sldId id="394"/>
            <p14:sldId id="543"/>
            <p14:sldId id="555"/>
            <p14:sldId id="508"/>
            <p14:sldId id="544"/>
            <p14:sldId id="545"/>
            <p14:sldId id="509"/>
            <p14:sldId id="396"/>
          </p14:sldIdLst>
        </p14:section>
        <p14:section name="Patent" id="{60729FB0-7ADE-264D-BDD3-1B3809A437BC}">
          <p14:sldIdLst>
            <p14:sldId id="259"/>
            <p14:sldId id="296"/>
            <p14:sldId id="277"/>
            <p14:sldId id="490"/>
            <p14:sldId id="279"/>
            <p14:sldId id="491"/>
            <p14:sldId id="569"/>
            <p14:sldId id="464"/>
            <p14:sldId id="570"/>
            <p14:sldId id="571"/>
            <p14:sldId id="492"/>
            <p14:sldId id="280"/>
            <p14:sldId id="315"/>
            <p14:sldId id="283"/>
            <p14:sldId id="474"/>
            <p14:sldId id="297"/>
            <p14:sldId id="322"/>
            <p14:sldId id="324"/>
          </p14:sldIdLst>
        </p14:section>
        <p14:section name="Trademark" id="{660D43CD-8E36-CB49-A640-62F11B48BBA4}">
          <p14:sldIdLst>
            <p14:sldId id="260"/>
            <p14:sldId id="284"/>
            <p14:sldId id="286"/>
            <p14:sldId id="550"/>
            <p14:sldId id="285"/>
            <p14:sldId id="357"/>
            <p14:sldId id="329"/>
            <p14:sldId id="330"/>
            <p14:sldId id="335"/>
            <p14:sldId id="477"/>
            <p14:sldId id="289"/>
            <p14:sldId id="328"/>
            <p14:sldId id="287"/>
            <p14:sldId id="337"/>
            <p14:sldId id="338"/>
            <p14:sldId id="339"/>
            <p14:sldId id="340"/>
            <p14:sldId id="341"/>
            <p14:sldId id="344"/>
            <p14:sldId id="355"/>
          </p14:sldIdLst>
        </p14:section>
        <p14:section name="Trade secrets" id="{9AB5B627-1B4F-7541-BB27-8D8DCBEEA855}">
          <p14:sldIdLst>
            <p14:sldId id="272"/>
            <p14:sldId id="419"/>
            <p14:sldId id="420"/>
            <p14:sldId id="421"/>
            <p14:sldId id="562"/>
            <p14:sldId id="563"/>
            <p14:sldId id="422"/>
            <p14:sldId id="561"/>
            <p14:sldId id="564"/>
          </p14:sldIdLst>
        </p14:section>
        <p14:section name="Design" id="{C3C7A1B9-6F7D-EE48-8581-4796C60B6C1C}">
          <p14:sldIdLst>
            <p14:sldId id="264"/>
            <p14:sldId id="397"/>
            <p14:sldId id="398"/>
            <p14:sldId id="265"/>
            <p14:sldId id="399"/>
            <p14:sldId id="401"/>
            <p14:sldId id="402"/>
            <p14:sldId id="266"/>
            <p14:sldId id="405"/>
            <p14:sldId id="406"/>
            <p14:sldId id="267"/>
            <p14:sldId id="410"/>
            <p14:sldId id="412"/>
          </p14:sldIdLst>
        </p14:section>
        <p14:section name="Other IP rights" id="{B1F90739-C3EC-FD43-B55E-3689B778F1D3}">
          <p14:sldIdLst/>
        </p14:section>
        <p14:section name="Publicity" id="{F8AE48ED-D299-6F4E-B7B2-1384ADEB7FF6}">
          <p14:sldIdLst>
            <p14:sldId id="273"/>
            <p14:sldId id="425"/>
            <p14:sldId id="426"/>
            <p14:sldId id="551"/>
            <p14:sldId id="428"/>
            <p14:sldId id="430"/>
            <p14:sldId id="4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30" autoAdjust="0"/>
    <p:restoredTop sz="94726"/>
  </p:normalViewPr>
  <p:slideViewPr>
    <p:cSldViewPr snapToGrid="0" snapToObjects="1">
      <p:cViewPr varScale="1">
        <p:scale>
          <a:sx n="90" d="100"/>
          <a:sy n="90" d="100"/>
        </p:scale>
        <p:origin x="96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theme" Target="theme/theme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tableStyles" Target="tableStyle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notesMaster" Target="notesMasters/notesMaster1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presProps" Target="pres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7DBE4-5D80-F747-8BA3-B62804B74D5F}" type="datetime1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john.cross@louisville.edu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95EDA5-8B78-9A49-8AED-6A0ABECDE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0538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A4DE6-1758-8D42-B387-C95B8269346F}" type="datetime1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john.cross@louisville.edu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ED55D-C9D9-6046-A118-A86D524B7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1119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ED55D-C9D9-6046-A118-A86D524B7AEF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john.cross@louisville.edu</a:t>
            </a:r>
          </a:p>
        </p:txBody>
      </p:sp>
    </p:spTree>
    <p:extLst>
      <p:ext uri="{BB962C8B-B14F-4D97-AF65-F5344CB8AC3E}">
        <p14:creationId xmlns:p14="http://schemas.microsoft.com/office/powerpoint/2010/main" val="2303164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87363" y="411163"/>
            <a:ext cx="8169275" cy="6035675"/>
            <a:chOff x="486873" y="411480"/>
            <a:chExt cx="8170254" cy="6035040"/>
          </a:xfrm>
        </p:grpSpPr>
        <p:sp>
          <p:nvSpPr>
            <p:cNvPr id="5" name="Rectangle 4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Rectangle 5"/>
            <p:cNvSpPr>
              <a:spLocks/>
            </p:cNvSpPr>
            <p:nvPr/>
          </p:nvSpPr>
          <p:spPr>
            <a:xfrm>
              <a:off x="563082" y="474973"/>
              <a:ext cx="7982907" cy="5889005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563082" y="6133815"/>
              <a:ext cx="7982907" cy="1588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563082" y="457512"/>
              <a:ext cx="7982907" cy="2577829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573088" y="6122988"/>
            <a:ext cx="2133600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C9E14-26D0-FC42-A988-32476CBD05FA}" type="datetime1">
              <a:rPr lang="en-US" smtClean="0"/>
              <a:t>9/23/2025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988"/>
            <a:ext cx="2895600" cy="257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988"/>
            <a:ext cx="762000" cy="271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2F8EF-F99F-5B47-B957-3BA5AF96F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9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9" name="Group 9"/>
              <p:cNvGrpSpPr>
                <a:grpSpLocks/>
              </p:cNvGrpSpPr>
              <p:nvPr/>
            </p:nvGrpSpPr>
            <p:grpSpPr bwMode="auto"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grpSp>
              <p:nvGrpSpPr>
                <p:cNvPr id="12" name="Group 10"/>
                <p:cNvGrpSpPr>
                  <a:grpSpLocks/>
                </p:cNvGrpSpPr>
                <p:nvPr/>
              </p:nvGrpSpPr>
              <p:grpSpPr bwMode="auto"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13" name="Rectangle 12"/>
                  <p:cNvSpPr>
                    <a:spLocks/>
                  </p:cNvSpPr>
                  <p:nvPr/>
                </p:nvSpPr>
                <p:spPr>
                  <a:xfrm>
                    <a:off x="247025" y="246872"/>
                    <a:ext cx="8622676" cy="636458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/>
                  </a:p>
                </p:txBody>
              </p:sp>
              <p:cxnSp>
                <p:nvCxnSpPr>
                  <p:cNvPr id="14" name="Straight Connector 13"/>
                  <p:cNvCxnSpPr/>
                  <p:nvPr/>
                </p:nvCxnSpPr>
                <p:spPr>
                  <a:xfrm>
                    <a:off x="247025" y="6389249"/>
                    <a:ext cx="8622676" cy="1587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10" name="Rectangle 9"/>
              <p:cNvSpPr/>
              <p:nvPr/>
            </p:nvSpPr>
            <p:spPr>
              <a:xfrm rot="5400000">
                <a:off x="801568" y="3274246"/>
                <a:ext cx="6134441" cy="63495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</p:grpSp>
        <p:sp>
          <p:nvSpPr>
            <p:cNvPr id="8" name="Rectangle 7"/>
            <p:cNvSpPr/>
            <p:nvPr/>
          </p:nvSpPr>
          <p:spPr>
            <a:xfrm rot="10800000">
              <a:off x="259074" y="1594222"/>
              <a:ext cx="3574791" cy="6348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 rtlCol="0">
            <a:normAutofit/>
          </a:bodyPr>
          <a:lstStyle>
            <a:lvl1pPr>
              <a:buNone/>
              <a:defRPr sz="18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54108-EA42-AA41-ACDC-70D02C3F87F6}" type="datetime1">
              <a:rPr lang="en-US" smtClean="0"/>
              <a:t>9/23/2025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0F12C-C270-6D4E-87ED-634692D02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0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9" name="Group 10"/>
              <p:cNvGrpSpPr>
                <a:grpSpLocks/>
              </p:cNvGrpSpPr>
              <p:nvPr/>
            </p:nvGrpSpPr>
            <p:grpSpPr bwMode="auto"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0" name="Rectangle 9"/>
                <p:cNvSpPr>
                  <a:spLocks/>
                </p:cNvSpPr>
                <p:nvPr/>
              </p:nvSpPr>
              <p:spPr>
                <a:xfrm>
                  <a:off x="247025" y="246872"/>
                  <a:ext cx="8622676" cy="6364582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/>
                </a:p>
              </p:txBody>
            </p: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247025" y="6389249"/>
                  <a:ext cx="8622676" cy="1587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7" name="Rectangle 6"/>
            <p:cNvSpPr/>
            <p:nvPr/>
          </p:nvSpPr>
          <p:spPr>
            <a:xfrm rot="5400000">
              <a:off x="801568" y="3274246"/>
              <a:ext cx="6134441" cy="6349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62086-3427-F64B-99FC-BA7DE2C5E986}" type="datetime1">
              <a:rPr lang="en-US" smtClean="0"/>
              <a:t>9/23/2025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DD6A6-BD16-7D42-A0C0-B3F736346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86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9" name="Group 10"/>
              <p:cNvGrpSpPr>
                <a:grpSpLocks/>
              </p:cNvGrpSpPr>
              <p:nvPr/>
            </p:nvGrpSpPr>
            <p:grpSpPr bwMode="auto"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0" name="Rectangle 9"/>
                <p:cNvSpPr>
                  <a:spLocks/>
                </p:cNvSpPr>
                <p:nvPr/>
              </p:nvSpPr>
              <p:spPr>
                <a:xfrm>
                  <a:off x="247025" y="246872"/>
                  <a:ext cx="8622676" cy="6364582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/>
                </a:p>
              </p:txBody>
            </p: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247025" y="6389249"/>
                  <a:ext cx="8622676" cy="1587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7" name="Rectangle 6"/>
            <p:cNvSpPr/>
            <p:nvPr/>
          </p:nvSpPr>
          <p:spPr>
            <a:xfrm>
              <a:off x="255900" y="4203542"/>
              <a:ext cx="8622676" cy="6348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098D7-32F3-314C-8C54-27ADB0020E73}" type="datetime1">
              <a:rPr lang="en-US" smtClean="0"/>
              <a:t>9/23/2025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23569-C86B-1A45-B665-8898D0D76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905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5" name="Rectangle 4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7" name="Rectangle 6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9" name="Rectangle 8"/>
              <p:cNvSpPr/>
              <p:nvPr/>
            </p:nvSpPr>
            <p:spPr>
              <a:xfrm>
                <a:off x="247025" y="1611845"/>
                <a:ext cx="8622676" cy="63487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107F0-5D89-7142-BF5F-602007330B3E}" type="datetime1">
              <a:rPr lang="en-US" smtClean="0"/>
              <a:t>9/23/2025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85E2B-AEDC-D34D-A3E2-0A8FE1D97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27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9" name="Rectangle 8"/>
                <p:cNvSpPr>
                  <a:spLocks/>
                </p:cNvSpPr>
                <p:nvPr/>
              </p:nvSpPr>
              <p:spPr>
                <a:xfrm>
                  <a:off x="247025" y="246872"/>
                  <a:ext cx="8622676" cy="6364582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/>
                </a:p>
              </p:txBody>
            </p:sp>
            <p:cxnSp>
              <p:nvCxnSpPr>
                <p:cNvPr id="10" name="Straight Connector 9"/>
                <p:cNvCxnSpPr/>
                <p:nvPr/>
              </p:nvCxnSpPr>
              <p:spPr>
                <a:xfrm>
                  <a:off x="247025" y="6389249"/>
                  <a:ext cx="8622676" cy="1587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6" name="Rectangle 5"/>
            <p:cNvSpPr/>
            <p:nvPr/>
          </p:nvSpPr>
          <p:spPr>
            <a:xfrm rot="5400000">
              <a:off x="4243019" y="3274246"/>
              <a:ext cx="6134441" cy="6349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D118C-19B2-C745-98B6-4F7466842FC8}" type="datetime1">
              <a:rPr lang="en-US" smtClean="0"/>
              <a:t>9/23/2025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24370-C457-C347-9F56-F0B82BDEB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5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5" name="Rectangle 4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7" name="Rectangle 6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9" name="Rectangle 8"/>
              <p:cNvSpPr/>
              <p:nvPr/>
            </p:nvSpPr>
            <p:spPr>
              <a:xfrm>
                <a:off x="247025" y="1611845"/>
                <a:ext cx="8622676" cy="63487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F5AD1-1A24-CC4C-BC48-9FBBF5F2DA72}" type="datetime1">
              <a:rPr lang="en-US" smtClean="0"/>
              <a:t>9/23/2025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07FF-E801-5B4D-BE05-2583122CB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6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487363" y="411163"/>
            <a:ext cx="8169275" cy="6035675"/>
            <a:chOff x="486873" y="411480"/>
            <a:chExt cx="8170254" cy="6035040"/>
          </a:xfrm>
        </p:grpSpPr>
        <p:sp>
          <p:nvSpPr>
            <p:cNvPr id="6" name="Rectangle 5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3082" y="474973"/>
                <a:ext cx="7982907" cy="5889005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3082" y="6133814"/>
                <a:ext cx="7982907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63082" y="3427412"/>
                <a:ext cx="7982907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 rtlCol="0">
            <a:norm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>
          <a:xfrm>
            <a:off x="569913" y="6122988"/>
            <a:ext cx="2133600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F8349-C3D4-1645-8E6F-086226B1082B}" type="datetime1">
              <a:rPr lang="en-US" smtClean="0"/>
              <a:t>9/23/2025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5638800" y="6124575"/>
            <a:ext cx="2895600" cy="257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</p:spTree>
    <p:extLst>
      <p:ext uri="{BB962C8B-B14F-4D97-AF65-F5344CB8AC3E}">
        <p14:creationId xmlns:p14="http://schemas.microsoft.com/office/powerpoint/2010/main" val="601450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5" name="Rectangle 4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7" name="Rectangle 6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05DFC-2BF7-9C40-8E62-9C8A3B8CC28D}" type="datetime1">
              <a:rPr lang="en-US" smtClean="0"/>
              <a:t>9/23/2025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826A2-6001-C54B-8DA2-21CA2B7277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17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6" name="Rectangle 5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0" name="Rectangle 9"/>
              <p:cNvSpPr/>
              <p:nvPr/>
            </p:nvSpPr>
            <p:spPr>
              <a:xfrm>
                <a:off x="247025" y="1611845"/>
                <a:ext cx="8622676" cy="63487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F5BC4-6C6A-9B43-B9DB-BCC4C31CDF02}" type="datetime1">
              <a:rPr lang="en-US" smtClean="0"/>
              <a:t>9/23/2025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CAFC9-FFBB-D149-8E23-0EECD48D2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7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11" name="Group 10"/>
              <p:cNvGrpSpPr>
                <a:grpSpLocks/>
              </p:cNvGrpSpPr>
              <p:nvPr/>
            </p:nvGrpSpPr>
            <p:grpSpPr bwMode="auto"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2" name="Rectangle 11"/>
                <p:cNvSpPr>
                  <a:spLocks/>
                </p:cNvSpPr>
                <p:nvPr/>
              </p:nvSpPr>
              <p:spPr>
                <a:xfrm>
                  <a:off x="247025" y="246872"/>
                  <a:ext cx="8622676" cy="6364582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/>
                </a:p>
              </p:txBody>
            </p:sp>
            <p:cxnSp>
              <p:nvCxnSpPr>
                <p:cNvPr id="13" name="Straight Connector 12"/>
                <p:cNvCxnSpPr/>
                <p:nvPr/>
              </p:nvCxnSpPr>
              <p:spPr>
                <a:xfrm>
                  <a:off x="247025" y="6389249"/>
                  <a:ext cx="8622676" cy="1587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4" name="Rectangle 13"/>
                <p:cNvSpPr/>
                <p:nvPr/>
              </p:nvSpPr>
              <p:spPr>
                <a:xfrm>
                  <a:off x="247025" y="1611845"/>
                  <a:ext cx="8622676" cy="63487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/>
                </a:p>
              </p:txBody>
            </p:sp>
          </p:grpSp>
        </p:grpSp>
        <p:cxnSp>
          <p:nvCxnSpPr>
            <p:cNvPr id="9" name="Straight Connector 8"/>
            <p:cNvCxnSpPr/>
            <p:nvPr/>
          </p:nvCxnSpPr>
          <p:spPr>
            <a:xfrm rot="16200000" flipH="1">
              <a:off x="2217422" y="4026572"/>
              <a:ext cx="4710743" cy="1588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861CC-40F1-B846-AA36-BCE27A1F7DA4}" type="datetime1">
              <a:rPr lang="en-US" smtClean="0"/>
              <a:t>9/23/2025</a:t>
            </a:fld>
            <a:endParaRPr lang="en-US"/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9CBBC-BE53-0E42-8246-092F6D8E19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34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4" name="Rectangle 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6" name="Rectangle 5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8" name="Rectangle 7"/>
              <p:cNvSpPr/>
              <p:nvPr/>
            </p:nvSpPr>
            <p:spPr>
              <a:xfrm>
                <a:off x="247025" y="1611845"/>
                <a:ext cx="8622676" cy="63487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434C4-5CD2-0B4B-B339-D00B65CE8D23}" type="datetime1">
              <a:rPr lang="en-US" smtClean="0"/>
              <a:t>9/23/2025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FE515-972F-7947-99A7-A809C1E7D2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42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3" name="Rectangle 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5" name="Rectangle 4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  <p:cxnSp>
            <p:nvCxnSpPr>
              <p:cNvPr id="6" name="Straight Connector 5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4E68E-7E85-B949-A080-1A7E629BF877}" type="datetime1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4FA67-50CD-BC48-A4EC-C3A00C387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6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9" name="Group 10"/>
              <p:cNvGrpSpPr>
                <a:grpSpLocks/>
              </p:cNvGrpSpPr>
              <p:nvPr/>
            </p:nvGrpSpPr>
            <p:grpSpPr bwMode="auto"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0" name="Rectangle 9"/>
                <p:cNvSpPr>
                  <a:spLocks/>
                </p:cNvSpPr>
                <p:nvPr/>
              </p:nvSpPr>
              <p:spPr>
                <a:xfrm>
                  <a:off x="247025" y="246872"/>
                  <a:ext cx="8622676" cy="6364582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/>
                </a:p>
              </p:txBody>
            </p: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247025" y="6389249"/>
                  <a:ext cx="8622676" cy="1587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7" name="Rectangle 6"/>
            <p:cNvSpPr/>
            <p:nvPr/>
          </p:nvSpPr>
          <p:spPr>
            <a:xfrm rot="5400000">
              <a:off x="801568" y="3274246"/>
              <a:ext cx="6134441" cy="6349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11C2C-0211-AD44-8D6A-1A2F66792F4B}" type="datetime1">
              <a:rPr lang="en-US" smtClean="0"/>
              <a:t>9/23/2025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john.cross@louisville.edu</a:t>
            </a: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AB532-7E4C-7A45-B2BC-BB834B8AA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8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Placeholder 1"/>
          <p:cNvSpPr>
            <a:spLocks noGrp="1"/>
          </p:cNvSpPr>
          <p:nvPr>
            <p:ph type="title"/>
          </p:nvPr>
        </p:nvSpPr>
        <p:spPr bwMode="auto">
          <a:xfrm>
            <a:off x="900113" y="244475"/>
            <a:ext cx="7345362" cy="13398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945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00113" y="2133600"/>
            <a:ext cx="7345362" cy="39322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4475" y="6372225"/>
            <a:ext cx="2133600" cy="258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pPr>
              <a:defRPr/>
            </a:pPr>
            <a:fld id="{DB8A5007-5E8F-034E-A7E8-DA3292C885B2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9475" y="6372225"/>
            <a:ext cx="2895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/>
              <a:t>john.cross@louisville.edu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 smtClean="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DD02950-D291-F343-8293-21B78D2F1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2" r:id="rId1"/>
    <p:sldLayoutId id="2147484153" r:id="rId2"/>
    <p:sldLayoutId id="2147484154" r:id="rId3"/>
    <p:sldLayoutId id="2147484155" r:id="rId4"/>
    <p:sldLayoutId id="2147484156" r:id="rId5"/>
    <p:sldLayoutId id="2147484157" r:id="rId6"/>
    <p:sldLayoutId id="2147484158" r:id="rId7"/>
    <p:sldLayoutId id="2147484159" r:id="rId8"/>
    <p:sldLayoutId id="2147484160" r:id="rId9"/>
    <p:sldLayoutId id="2147484161" r:id="rId10"/>
    <p:sldLayoutId id="2147484162" r:id="rId11"/>
    <p:sldLayoutId id="2147484163" r:id="rId12"/>
    <p:sldLayoutId id="2147484164" r:id="rId13"/>
    <p:sldLayoutId id="2147484165" r:id="rId14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800" kern="1200">
          <a:solidFill>
            <a:srgbClr val="404040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ts val="2000"/>
        </a:spcBef>
        <a:spcAft>
          <a:spcPct val="0"/>
        </a:spcAft>
        <a:buClr>
          <a:srgbClr val="404040"/>
        </a:buClr>
        <a:buFont typeface="Arial" charset="0"/>
        <a:buChar char="•"/>
        <a:defRPr sz="2400" kern="1200">
          <a:solidFill>
            <a:srgbClr val="404040"/>
          </a:solidFill>
          <a:latin typeface="+mn-lt"/>
          <a:ea typeface="ＭＳ Ｐゴシック" charset="0"/>
          <a:cs typeface="ＭＳ Ｐゴシック" charset="0"/>
        </a:defRPr>
      </a:lvl1pPr>
      <a:lvl2pPr marL="579438" indent="-228600" algn="l" rtl="0" fontAlgn="base">
        <a:spcBef>
          <a:spcPts val="600"/>
        </a:spcBef>
        <a:spcAft>
          <a:spcPct val="0"/>
        </a:spcAft>
        <a:buClr>
          <a:srgbClr val="B0BCC1"/>
        </a:buClr>
        <a:buFont typeface="Arial" charset="0"/>
        <a:buChar char="•"/>
        <a:defRPr sz="2200" kern="1200">
          <a:solidFill>
            <a:srgbClr val="404040"/>
          </a:solidFill>
          <a:latin typeface="+mn-lt"/>
          <a:ea typeface="ＭＳ Ｐゴシック" charset="0"/>
          <a:cs typeface="+mn-cs"/>
        </a:defRPr>
      </a:lvl2pPr>
      <a:lvl3pPr marL="808038" indent="-228600" algn="l" rtl="0" fontAlgn="base">
        <a:spcBef>
          <a:spcPts val="600"/>
        </a:spcBef>
        <a:spcAft>
          <a:spcPct val="0"/>
        </a:spcAft>
        <a:buClr>
          <a:srgbClr val="404040"/>
        </a:buClr>
        <a:buFont typeface="Arial" charset="0"/>
        <a:buChar char="•"/>
        <a:defRPr sz="2000" kern="1200">
          <a:solidFill>
            <a:srgbClr val="404040"/>
          </a:solidFill>
          <a:latin typeface="+mn-lt"/>
          <a:ea typeface="ＭＳ Ｐゴシック" charset="0"/>
          <a:cs typeface="+mn-cs"/>
        </a:defRPr>
      </a:lvl3pPr>
      <a:lvl4pPr marL="1036638" indent="-228600" algn="l" rtl="0" fontAlgn="base">
        <a:spcBef>
          <a:spcPts val="600"/>
        </a:spcBef>
        <a:spcAft>
          <a:spcPct val="0"/>
        </a:spcAft>
        <a:buClr>
          <a:srgbClr val="B0BCC1"/>
        </a:buClr>
        <a:buFont typeface="Arial" charset="0"/>
        <a:buChar char="•"/>
        <a:defRPr kern="1200">
          <a:solidFill>
            <a:srgbClr val="404040"/>
          </a:solidFill>
          <a:latin typeface="+mn-lt"/>
          <a:ea typeface="ＭＳ Ｐゴシック" charset="0"/>
          <a:cs typeface="+mn-cs"/>
        </a:defRPr>
      </a:lvl4pPr>
      <a:lvl5pPr marL="1265238" indent="-228600" algn="l" rtl="0" fontAlgn="base">
        <a:spcBef>
          <a:spcPts val="600"/>
        </a:spcBef>
        <a:spcAft>
          <a:spcPct val="0"/>
        </a:spcAft>
        <a:buClr>
          <a:srgbClr val="404040"/>
        </a:buClr>
        <a:buFont typeface="Arial" charset="0"/>
        <a:buChar char="•"/>
        <a:defRPr kern="1200">
          <a:solidFill>
            <a:srgbClr val="404040"/>
          </a:solidFill>
          <a:latin typeface="+mn-lt"/>
          <a:ea typeface="ＭＳ Ｐゴシック" charset="0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hyperlink" Target="mailto:jtcros01@louisville.edu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5000" y="603250"/>
            <a:ext cx="7842250" cy="24447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Century Gothic"/>
                <a:cs typeface="Century Gothic"/>
              </a:rPr>
              <a:t>United States Intellectual Property Law</a:t>
            </a:r>
          </a:p>
        </p:txBody>
      </p:sp>
      <p:sp>
        <p:nvSpPr>
          <p:cNvPr id="1026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buClr>
                <a:srgbClr val="404040"/>
              </a:buClr>
              <a:buFont typeface="Arial" charset="0"/>
              <a:buNone/>
            </a:pPr>
            <a:r>
              <a:rPr lang="en-US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May 2025</a:t>
            </a:r>
          </a:p>
          <a:p>
            <a:pPr>
              <a:buClr>
                <a:srgbClr val="404040"/>
              </a:buClr>
              <a:buFont typeface="Arial" charset="0"/>
              <a:buNone/>
            </a:pPr>
            <a:r>
              <a:rPr lang="en-US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John Cross,</a:t>
            </a:r>
          </a:p>
          <a:p>
            <a:pPr>
              <a:buClr>
                <a:srgbClr val="404040"/>
              </a:buClr>
              <a:buFont typeface="Arial" charset="0"/>
              <a:buNone/>
            </a:pPr>
            <a:r>
              <a:rPr lang="en-US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Professor </a:t>
            </a:r>
            <a:r>
              <a:rPr lang="en-US" i="1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Emeritus</a:t>
            </a:r>
            <a:r>
              <a:rPr lang="en-US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 University of Louisville (USA)</a:t>
            </a:r>
          </a:p>
          <a:p>
            <a:pPr>
              <a:buClr>
                <a:srgbClr val="404040"/>
              </a:buClr>
              <a:buFont typeface="Arial" charset="0"/>
              <a:buNone/>
            </a:pPr>
            <a:r>
              <a:rPr lang="en-US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jtcros01@louisville.edu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2F8EF-F99F-5B47-B957-3BA5AF96FD0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E722D-6007-3043-8229-D1852203C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policy debate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99314-ACBB-9647-82FE-B38338059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of the things protected by IPRs are “non-rival”—an be used by many without diminishing value to any one person</a:t>
            </a:r>
          </a:p>
          <a:p>
            <a:pPr lvl="1"/>
            <a:r>
              <a:rPr lang="en-US" dirty="0"/>
              <a:t>Inventions</a:t>
            </a:r>
          </a:p>
          <a:p>
            <a:pPr lvl="1"/>
            <a:r>
              <a:rPr lang="en-US" dirty="0"/>
              <a:t>Copyright works</a:t>
            </a:r>
          </a:p>
          <a:p>
            <a:pPr lvl="1"/>
            <a:r>
              <a:rPr lang="en-US" dirty="0"/>
              <a:t>But </a:t>
            </a:r>
            <a:r>
              <a:rPr lang="en-US" i="1" dirty="0"/>
              <a:t>not</a:t>
            </a:r>
            <a:r>
              <a:rPr lang="en-US" dirty="0"/>
              <a:t> trademarks</a:t>
            </a:r>
          </a:p>
          <a:p>
            <a:r>
              <a:rPr lang="en-US" dirty="0"/>
              <a:t>Grant of exclusive rights, then, seems counterintuitive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00FFD-D0D3-F44E-A8C3-8B6E43B5B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98141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 of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Currently no single protection regime (although this may change at some point)</a:t>
            </a:r>
          </a:p>
          <a:p>
            <a:r>
              <a:rPr lang="en-US" dirty="0"/>
              <a:t>Instead, at least three options</a:t>
            </a:r>
          </a:p>
          <a:p>
            <a:pPr lvl="1"/>
            <a:r>
              <a:rPr lang="en-US" dirty="0"/>
              <a:t>Design patent (which is probably the only option Congress really intended)</a:t>
            </a:r>
          </a:p>
          <a:p>
            <a:pPr lvl="1"/>
            <a:r>
              <a:rPr lang="en-US" dirty="0"/>
              <a:t>Copyright law</a:t>
            </a:r>
          </a:p>
          <a:p>
            <a:pPr lvl="1"/>
            <a:r>
              <a:rPr lang="en-US" dirty="0"/>
              <a:t>Trademark law</a:t>
            </a:r>
          </a:p>
          <a:p>
            <a:r>
              <a:rPr lang="en-US" dirty="0"/>
              <a:t>State-law protection may also be available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5208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404040"/>
                </a:solidFill>
                <a:latin typeface="Century Gothic" charset="0"/>
              </a:rPr>
              <a:t>1. Design patents</a:t>
            </a:r>
          </a:p>
        </p:txBody>
      </p:sp>
      <p:sp>
        <p:nvSpPr>
          <p:cNvPr id="10242" name="Text Placeholder 15"/>
          <p:cNvSpPr>
            <a:spLocks noGrp="1"/>
          </p:cNvSpPr>
          <p:nvPr>
            <p:ph type="body" idx="1"/>
          </p:nvPr>
        </p:nvSpPr>
        <p:spPr>
          <a:xfrm>
            <a:off x="900113" y="3135313"/>
            <a:ext cx="7345362" cy="1500187"/>
          </a:xfrm>
        </p:spPr>
        <p:txBody>
          <a:bodyPr/>
          <a:lstStyle/>
          <a:p>
            <a:r>
              <a:rPr lang="en-US" dirty="0">
                <a:solidFill>
                  <a:srgbClr val="404040"/>
                </a:solidFill>
                <a:latin typeface="Calisto MT" charset="0"/>
              </a:rPr>
              <a:t>The primary form of design protection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101</a:t>
            </a:fld>
            <a:endParaRPr lang="en-US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Design Patents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Covered by same statute—and administered by same office– (PTO) as utility patents</a:t>
            </a:r>
          </a:p>
          <a:p>
            <a:r>
              <a:rPr lang="en-US" dirty="0"/>
              <a:t>Basic differences:</a:t>
            </a:r>
          </a:p>
          <a:p>
            <a:pPr lvl="1"/>
            <a:r>
              <a:rPr lang="en-US" dirty="0"/>
              <a:t>Utility patents must be “useful”</a:t>
            </a:r>
          </a:p>
          <a:p>
            <a:pPr lvl="1"/>
            <a:r>
              <a:rPr lang="en-US" dirty="0"/>
              <a:t>Design patents must be “ornamental”</a:t>
            </a:r>
          </a:p>
          <a:p>
            <a:pPr lvl="2"/>
            <a:r>
              <a:rPr lang="en-US" dirty="0"/>
              <a:t>Note, though, the object can </a:t>
            </a:r>
            <a:r>
              <a:rPr lang="en-US" i="1" dirty="0"/>
              <a:t>also </a:t>
            </a:r>
            <a:r>
              <a:rPr lang="en-US" dirty="0"/>
              <a:t>be useful at the same time</a:t>
            </a:r>
          </a:p>
          <a:p>
            <a:pPr lvl="1"/>
            <a:r>
              <a:rPr lang="en-US" dirty="0"/>
              <a:t>Also a difference in term—15 years from </a:t>
            </a:r>
            <a:r>
              <a:rPr lang="en-US" i="1" dirty="0"/>
              <a:t>grant </a:t>
            </a:r>
            <a:r>
              <a:rPr lang="en-US" dirty="0"/>
              <a:t>for designs, 20 years from </a:t>
            </a:r>
            <a:r>
              <a:rPr lang="en-US" i="1" dirty="0"/>
              <a:t>application</a:t>
            </a:r>
            <a:r>
              <a:rPr lang="en-US" dirty="0"/>
              <a:t> for utility</a:t>
            </a:r>
          </a:p>
          <a:p>
            <a:r>
              <a:rPr lang="en-US" dirty="0"/>
              <a:t>Other requirements—novelty and </a:t>
            </a:r>
            <a:r>
              <a:rPr lang="en-US" dirty="0" err="1"/>
              <a:t>nonobviousness</a:t>
            </a:r>
            <a:r>
              <a:rPr lang="en-US" dirty="0"/>
              <a:t>—still apply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15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Ornamentality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Again, while a design must be ornamental, nothing says it cannot also be “useful”</a:t>
            </a:r>
          </a:p>
          <a:p>
            <a:r>
              <a:rPr lang="en-US" dirty="0"/>
              <a:t>Limitation—doctrine of </a:t>
            </a:r>
            <a:r>
              <a:rPr lang="en-US" b="1" dirty="0"/>
              <a:t>functionality</a:t>
            </a:r>
          </a:p>
          <a:p>
            <a:pPr lvl="1"/>
            <a:r>
              <a:rPr lang="en-US" dirty="0"/>
              <a:t>If the design makes the product </a:t>
            </a:r>
            <a:r>
              <a:rPr lang="en-US" b="1" i="1" dirty="0"/>
              <a:t>better</a:t>
            </a:r>
            <a:r>
              <a:rPr lang="en-US" dirty="0"/>
              <a:t> than other designs—or </a:t>
            </a:r>
            <a:r>
              <a:rPr lang="en-US" b="1" i="1" dirty="0"/>
              <a:t>cheaper</a:t>
            </a:r>
            <a:r>
              <a:rPr lang="en-US" dirty="0"/>
              <a:t> to produce—cannot protect the design using design patent.  Must use utility patent system</a:t>
            </a:r>
          </a:p>
          <a:p>
            <a:r>
              <a:rPr lang="en-US" dirty="0"/>
              <a:t>Will see that similar concept comes up in © and TM—but definition differs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11709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for the Design Patent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0" y="2147888"/>
            <a:ext cx="4052889" cy="3927475"/>
          </a:xfrm>
        </p:spPr>
        <p:txBody>
          <a:bodyPr/>
          <a:lstStyle/>
          <a:p>
            <a:r>
              <a:rPr lang="en-US" dirty="0"/>
              <a:t>No set of “claims” as in utility patent</a:t>
            </a:r>
          </a:p>
          <a:p>
            <a:r>
              <a:rPr lang="en-US" dirty="0"/>
              <a:t>Instead, one claim—and it is set out by a drawing</a:t>
            </a:r>
          </a:p>
          <a:p>
            <a:pPr lvl="1"/>
            <a:r>
              <a:rPr lang="en-US" dirty="0"/>
              <a:t>Recent change allows use of a color photo</a:t>
            </a:r>
          </a:p>
          <a:p>
            <a:r>
              <a:rPr lang="en-US" dirty="0"/>
              <a:t>Much cheaper than utility patents: $ 1 000 vs. $10 000+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104</a:t>
            </a:fld>
            <a:endParaRPr lang="en-US"/>
          </a:p>
        </p:txBody>
      </p:sp>
      <p:pic>
        <p:nvPicPr>
          <p:cNvPr id="7" name="Content Placeholder 6"/>
          <p:cNvPicPr>
            <a:picLocks noGrp="1"/>
          </p:cNvPicPr>
          <p:nvPr>
            <p:ph sz="half" idx="2"/>
          </p:nvPr>
        </p:nvPicPr>
        <p:blipFill>
          <a:blip r:embed="rId2"/>
          <a:srcRect l="-1143" r="-1143"/>
          <a:stretch>
            <a:fillRect/>
          </a:stretch>
        </p:blipFill>
        <p:spPr bwMode="auto">
          <a:xfrm>
            <a:off x="5100841" y="1726281"/>
            <a:ext cx="3566160" cy="4494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558983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Century Gothic" charset="0"/>
                <a:ea typeface="+mj-ea"/>
                <a:cs typeface="+mj-cs"/>
              </a:rPr>
              <a:t>2. Design protection under copyright law</a:t>
            </a:r>
          </a:p>
        </p:txBody>
      </p:sp>
      <p:sp>
        <p:nvSpPr>
          <p:cNvPr id="11266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5313"/>
            <a:ext cx="7345362" cy="1500187"/>
          </a:xfrm>
        </p:spPr>
        <p:txBody>
          <a:bodyPr/>
          <a:lstStyle/>
          <a:p>
            <a:endParaRPr lang="en-US">
              <a:solidFill>
                <a:srgbClr val="404040"/>
              </a:solidFill>
              <a:latin typeface="Calisto MT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105</a:t>
            </a:fld>
            <a:endParaRPr lang="en-US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other forms of art and literature, product designs appeal to the sense of the aesthetic</a:t>
            </a:r>
          </a:p>
          <a:p>
            <a:r>
              <a:rPr lang="en-US" dirty="0"/>
              <a:t>And so there is an urge to protect using © law</a:t>
            </a:r>
          </a:p>
          <a:p>
            <a:r>
              <a:rPr lang="en-US" dirty="0"/>
              <a:t>Problem:</a:t>
            </a:r>
          </a:p>
          <a:p>
            <a:pPr lvl="1"/>
            <a:r>
              <a:rPr lang="en-US" dirty="0"/>
              <a:t>Copyright is free, and lasts for a long time</a:t>
            </a:r>
          </a:p>
          <a:p>
            <a:pPr lvl="1"/>
            <a:r>
              <a:rPr lang="en-US" dirty="0"/>
              <a:t>Design patent is more expensive, and lasts 15 years</a:t>
            </a:r>
          </a:p>
          <a:p>
            <a:pPr lvl="1"/>
            <a:r>
              <a:rPr lang="en-US" dirty="0"/>
              <a:t>If © freely available, few would use the “preferred”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0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 on © in Designs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the item in question is a </a:t>
            </a:r>
            <a:r>
              <a:rPr lang="en-US" b="1" dirty="0"/>
              <a:t>useful article</a:t>
            </a:r>
            <a:r>
              <a:rPr lang="en-US" dirty="0"/>
              <a:t>, then can use © only if there are elements that are </a:t>
            </a:r>
            <a:r>
              <a:rPr lang="en-US" b="1" dirty="0"/>
              <a:t>separable </a:t>
            </a:r>
            <a:r>
              <a:rPr lang="en-US" dirty="0"/>
              <a:t>from the article itself</a:t>
            </a:r>
          </a:p>
          <a:p>
            <a:pPr marL="693738" lvl="1" indent="-457200"/>
            <a:r>
              <a:rPr lang="en-US" dirty="0"/>
              <a:t>Separability can be physical (easy) or “conceptual” (no one really knows that that means)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62285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Century Gothic" charset="0"/>
                <a:ea typeface="+mj-ea"/>
                <a:cs typeface="+mj-cs"/>
              </a:rPr>
              <a:t>3. Design protection under trademark law</a:t>
            </a:r>
          </a:p>
        </p:txBody>
      </p:sp>
      <p:sp>
        <p:nvSpPr>
          <p:cNvPr id="12290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5313"/>
            <a:ext cx="7345362" cy="1500187"/>
          </a:xfrm>
        </p:spPr>
        <p:txBody>
          <a:bodyPr/>
          <a:lstStyle/>
          <a:p>
            <a:endParaRPr lang="en-US">
              <a:solidFill>
                <a:srgbClr val="404040"/>
              </a:solidFill>
              <a:latin typeface="Calisto MT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108</a:t>
            </a:fld>
            <a:endParaRPr lang="en-US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as Trademarks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of a trademark—to tell consumers all goods bearing that mark come from the same source</a:t>
            </a:r>
          </a:p>
          <a:p>
            <a:r>
              <a:rPr lang="en-US" dirty="0"/>
              <a:t>Design can itself perform that role</a:t>
            </a:r>
          </a:p>
          <a:p>
            <a:pPr lvl="1"/>
            <a:r>
              <a:rPr lang="en-US" dirty="0"/>
              <a:t>EG, iMac or Ferrari</a:t>
            </a:r>
          </a:p>
          <a:p>
            <a:r>
              <a:rPr lang="en-US" dirty="0"/>
              <a:t>If you deny protection to the design, then there is a chance of consumer injury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45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A basic divide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alisto MT" charset="0"/>
              </a:rPr>
              <a:t>In Anglo-American nations, IPRs generally are not “natural rights”</a:t>
            </a:r>
          </a:p>
          <a:p>
            <a:r>
              <a:rPr lang="en-US" dirty="0">
                <a:latin typeface="Calisto MT" charset="0"/>
              </a:rPr>
              <a:t>Not meant to recognize the personal nature of creation</a:t>
            </a:r>
          </a:p>
          <a:p>
            <a:r>
              <a:rPr lang="en-US" dirty="0">
                <a:latin typeface="Calisto MT" charset="0"/>
              </a:rPr>
              <a:t>Instead, the justification is primarily utilitarian … but also takes into account the interests of society</a:t>
            </a:r>
          </a:p>
          <a:p>
            <a:pPr lvl="1"/>
            <a:r>
              <a:rPr lang="en-US" dirty="0">
                <a:latin typeface="Calisto MT" charset="0"/>
              </a:rPr>
              <a:t>One exception—the right of </a:t>
            </a:r>
            <a:r>
              <a:rPr lang="en-US" i="1" dirty="0">
                <a:latin typeface="Calisto MT" charset="0"/>
              </a:rPr>
              <a:t>publicity</a:t>
            </a:r>
            <a:r>
              <a:rPr lang="en-US" dirty="0">
                <a:latin typeface="Calisto MT" charset="0"/>
              </a:rPr>
              <a:t>, which has a strong personal component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uiExpand="1" build="p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on Trademark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Must prove people view the design as an indication of source</a:t>
            </a:r>
          </a:p>
          <a:p>
            <a:pPr marL="693738" lvl="1" indent="-457200"/>
            <a:r>
              <a:rPr lang="en-US" dirty="0"/>
              <a:t>“Secondary meaning”</a:t>
            </a:r>
          </a:p>
          <a:p>
            <a:pPr marL="693738" lvl="1" indent="-457200"/>
            <a:r>
              <a:rPr lang="en-US" dirty="0"/>
              <a:t>That limit only applies to design of the product itself—not packaging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Design cannot be “functional”</a:t>
            </a:r>
          </a:p>
          <a:p>
            <a:pPr lvl="1"/>
            <a:r>
              <a:rPr lang="en-US" dirty="0"/>
              <a:t>Definition here notably different than in patent and ©</a:t>
            </a:r>
          </a:p>
          <a:p>
            <a:pPr lvl="1"/>
            <a:r>
              <a:rPr lang="en-US" dirty="0"/>
              <a:t>Design is functional if it makes product better or cheaper</a:t>
            </a:r>
          </a:p>
          <a:p>
            <a:pPr lvl="1"/>
            <a:r>
              <a:rPr lang="en-US" dirty="0"/>
              <a:t>But also functional if the design is “essential to the function” of the product</a:t>
            </a:r>
          </a:p>
          <a:p>
            <a:pPr lvl="2"/>
            <a:r>
              <a:rPr lang="en-US" dirty="0"/>
              <a:t>No one quite knows what this means.  Some shape is always required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67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Right of Publicity</a:t>
            </a:r>
          </a:p>
        </p:txBody>
      </p:sp>
      <p:sp>
        <p:nvSpPr>
          <p:cNvPr id="1843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Clr>
                <a:srgbClr val="404040"/>
              </a:buClr>
              <a:buFont typeface="Arial" charset="0"/>
              <a:buNone/>
            </a:pPr>
            <a:endParaRPr lang="en-US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2F8EF-F99F-5B47-B957-3BA5AF96FD06}" type="slidenum">
              <a:rPr lang="en-US" smtClean="0"/>
              <a:pPr>
                <a:defRPr/>
              </a:pPr>
              <a:t>111</a:t>
            </a:fld>
            <a:endParaRPr lang="en-US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Right of Publicity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relatively recent development—really since 1960s</a:t>
            </a:r>
          </a:p>
          <a:p>
            <a:r>
              <a:rPr lang="en-US" dirty="0"/>
              <a:t>A right provided mainly by state law</a:t>
            </a:r>
          </a:p>
          <a:p>
            <a:pPr lvl="1"/>
            <a:r>
              <a:rPr lang="en-US" dirty="0"/>
              <a:t>So far only recognized in roughly 40 of 50 states</a:t>
            </a:r>
          </a:p>
          <a:p>
            <a:pPr lvl="1"/>
            <a:r>
              <a:rPr lang="en-US" dirty="0"/>
              <a:t>Usually a common-law right, but some states have statutes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15546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Basics of the “Right”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right to use one’s name, likeness, or other personal characteristic in connection with commercial activity</a:t>
            </a:r>
          </a:p>
          <a:p>
            <a:pPr lvl="1"/>
            <a:r>
              <a:rPr lang="en-US" dirty="0" err="1"/>
              <a:t>Eg</a:t>
            </a:r>
            <a:r>
              <a:rPr lang="en-US" dirty="0"/>
              <a:t>, use of a celebrity photo in a television ad</a:t>
            </a:r>
          </a:p>
          <a:p>
            <a:r>
              <a:rPr lang="en-US" dirty="0"/>
              <a:t>Ordinary people already have this right, due to the right of </a:t>
            </a:r>
            <a:r>
              <a:rPr lang="en-US" i="1" dirty="0"/>
              <a:t>privacy</a:t>
            </a:r>
          </a:p>
          <a:p>
            <a:r>
              <a:rPr lang="en-US" dirty="0"/>
              <a:t>But celebrities are different—cannot really complain of having their image shown in public</a:t>
            </a:r>
          </a:p>
          <a:p>
            <a:r>
              <a:rPr lang="en-US" dirty="0"/>
              <a:t>The right of publicity protects the commercial aspects—not the personal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553714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02ED1-52D0-40C5-B8B6-34942F100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“Name, image, and likeness” in college athletics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76FE0-0BF0-4038-BE32-05C3F26AE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College athletes do not get paid</a:t>
            </a:r>
          </a:p>
          <a:p>
            <a:r>
              <a:rPr lang="en-US" dirty="0"/>
              <a:t>In addition, they assign their right of publicity for the period they are in school</a:t>
            </a:r>
          </a:p>
          <a:p>
            <a:pPr lvl="1"/>
            <a:r>
              <a:rPr lang="en-US" dirty="0"/>
              <a:t>University may therefore use photos taken while they are in school forever</a:t>
            </a:r>
          </a:p>
          <a:p>
            <a:r>
              <a:rPr lang="en-US" dirty="0"/>
              <a:t>Historically, this was considered necessary to make sure the college athletes were amateurs</a:t>
            </a:r>
          </a:p>
          <a:p>
            <a:r>
              <a:rPr lang="en-US" dirty="0"/>
              <a:t>But this is changing—athletes have sued, and the universities have agreed to let students benefit from their right of publicity even while they are in school</a:t>
            </a:r>
          </a:p>
          <a:p>
            <a:pPr lvl="1"/>
            <a:r>
              <a:rPr lang="en-US" dirty="0" err="1"/>
              <a:t>Eg</a:t>
            </a:r>
            <a:r>
              <a:rPr lang="en-US" dirty="0"/>
              <a:t>, endorsements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2E6F27-C492-4467-BE19-267CE3B28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2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“Name, likeness, or characteristic”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and photos clearly covered</a:t>
            </a:r>
          </a:p>
          <a:p>
            <a:r>
              <a:rPr lang="en-US" dirty="0"/>
              <a:t>So are “look-alikes” and “sound </a:t>
            </a:r>
            <a:r>
              <a:rPr lang="en-US" dirty="0" err="1"/>
              <a:t>alikes</a:t>
            </a:r>
            <a:r>
              <a:rPr lang="en-US" dirty="0"/>
              <a:t>”—as long as people might think it is the real celebrity</a:t>
            </a:r>
          </a:p>
          <a:p>
            <a:pPr lvl="1"/>
            <a:r>
              <a:rPr lang="en-US" dirty="0"/>
              <a:t>Robot cases</a:t>
            </a:r>
          </a:p>
          <a:p>
            <a:r>
              <a:rPr lang="en-US" dirty="0"/>
              <a:t>Even other, non-personal characteristics can be used</a:t>
            </a:r>
          </a:p>
          <a:p>
            <a:pPr lvl="1"/>
            <a:r>
              <a:rPr lang="en-US" dirty="0"/>
              <a:t>Characters played by a person</a:t>
            </a:r>
          </a:p>
          <a:p>
            <a:pPr lvl="1"/>
            <a:r>
              <a:rPr lang="en-US" dirty="0"/>
              <a:t>“Here’s Johnny”</a:t>
            </a:r>
          </a:p>
          <a:p>
            <a:pPr lvl="1"/>
            <a:r>
              <a:rPr lang="en-US" dirty="0"/>
              <a:t>Race car number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14536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Duration of the Right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Right of privacy ends at death</a:t>
            </a:r>
          </a:p>
          <a:p>
            <a:r>
              <a:rPr lang="en-US" dirty="0"/>
              <a:t>Right of publicity, by contrast, in some states passes to a person’s heirs when the person dies</a:t>
            </a:r>
          </a:p>
          <a:p>
            <a:r>
              <a:rPr lang="en-US" dirty="0"/>
              <a:t>Here, US differs from many other nations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8453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for your attention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jtcros01@</a:t>
            </a:r>
            <a:r>
              <a:rPr lang="en-US" dirty="0">
                <a:hlinkClick r:id="rId2"/>
              </a:rPr>
              <a:t>louisville.edu</a:t>
            </a:r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i="1" dirty="0"/>
              <a:t>Slides available by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60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Utilitarian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Also often called the “incentive” theory</a:t>
            </a:r>
          </a:p>
          <a:p>
            <a:r>
              <a:rPr lang="en-US" dirty="0"/>
              <a:t>Basic idea: need to provide an incentive for authors and inventors to create</a:t>
            </a:r>
          </a:p>
          <a:p>
            <a:r>
              <a:rPr lang="en-US" dirty="0"/>
              <a:t>IPRs create that incentive by giving inventor or author </a:t>
            </a:r>
            <a:r>
              <a:rPr lang="en-US" b="1" dirty="0"/>
              <a:t>ownership</a:t>
            </a:r>
            <a:r>
              <a:rPr lang="en-US" dirty="0"/>
              <a:t> of the invention or work</a:t>
            </a:r>
          </a:p>
          <a:p>
            <a:pPr lvl="1"/>
            <a:r>
              <a:rPr lang="en-US" dirty="0"/>
              <a:t>The inventor or author can benefit by selling or licensing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7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Boundaries between rights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6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Considerable overlap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many nations, a clear distinction between industrial property (patents, trademarks, and product design) and copyright</a:t>
            </a:r>
          </a:p>
          <a:p>
            <a:r>
              <a:rPr lang="en-US" dirty="0"/>
              <a:t>Not so in US.  Because utilitarian theory underlies both patent and copyright, the boundary between various IPRs is not as clear in US law as elsewhere</a:t>
            </a:r>
          </a:p>
          <a:p>
            <a:pPr lvl="1"/>
            <a:r>
              <a:rPr lang="en-US" dirty="0" err="1"/>
              <a:t>Eg</a:t>
            </a:r>
            <a:r>
              <a:rPr lang="en-US" dirty="0"/>
              <a:t>: software (both copyright and patent)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15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Sources of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8038" lvl="1" indent="-457200">
              <a:buFont typeface="+mj-lt"/>
              <a:buAutoNum type="alphaLcPeriod"/>
            </a:pPr>
            <a:r>
              <a:rPr lang="en-US" dirty="0"/>
              <a:t>Positive rights</a:t>
            </a:r>
          </a:p>
          <a:p>
            <a:pPr marL="808038" lvl="1" indent="-457200">
              <a:buFont typeface="+mj-lt"/>
              <a:buAutoNum type="alphaLcPeriod" startAt="2"/>
            </a:pPr>
            <a:r>
              <a:rPr lang="en-US" dirty="0"/>
              <a:t>Recognized rights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11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Positive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Right arises only as a result of a grant from the government, pursuant to statute</a:t>
            </a:r>
          </a:p>
          <a:p>
            <a:pPr lvl="1"/>
            <a:r>
              <a:rPr lang="en-US" dirty="0"/>
              <a:t>Patent</a:t>
            </a:r>
          </a:p>
          <a:p>
            <a:pPr lvl="1"/>
            <a:r>
              <a:rPr lang="en-US" dirty="0"/>
              <a:t>Copyright</a:t>
            </a:r>
          </a:p>
          <a:p>
            <a:pPr lvl="1"/>
            <a:r>
              <a:rPr lang="en-US" dirty="0"/>
              <a:t>Design protection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419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Recognized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Recognized by courts under common-law reasoning</a:t>
            </a:r>
          </a:p>
          <a:p>
            <a:pPr lvl="1"/>
            <a:r>
              <a:rPr lang="en-US" dirty="0"/>
              <a:t>Trade secrets (but today almost exclusively statutory)</a:t>
            </a:r>
          </a:p>
          <a:p>
            <a:pPr lvl="1"/>
            <a:r>
              <a:rPr lang="en-US" dirty="0"/>
              <a:t>Publicity (today about 50% statutory)</a:t>
            </a:r>
          </a:p>
          <a:p>
            <a:r>
              <a:rPr lang="en-US" dirty="0"/>
              <a:t>Trademarks: a hybrid in the US</a:t>
            </a:r>
          </a:p>
          <a:p>
            <a:pPr lvl="1"/>
            <a:r>
              <a:rPr lang="en-US" dirty="0"/>
              <a:t>Core right is not a positive right—arises upon adoption and use of mark</a:t>
            </a:r>
          </a:p>
          <a:p>
            <a:pPr lvl="1"/>
            <a:r>
              <a:rPr lang="en-US" dirty="0"/>
              <a:t>But if party registers, can increase its protection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93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Copyright and Moral Rights</a:t>
            </a:r>
          </a:p>
        </p:txBody>
      </p:sp>
      <p:sp>
        <p:nvSpPr>
          <p:cNvPr id="6146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Clr>
                <a:srgbClr val="404040"/>
              </a:buClr>
              <a:buFont typeface="Arial" charset="0"/>
              <a:buNone/>
            </a:pPr>
            <a:r>
              <a:rPr lang="en-US" sz="3200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Century Gothic" charset="0"/>
              </a:rPr>
              <a:t>Protection for authors, performers, and other communicators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2F8EF-F99F-5B47-B957-3BA5AF96FD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545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U.S. Copyright Law in a Global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U.S. copyright law will seem more familiar to you than U.S. patent or trademark law</a:t>
            </a:r>
          </a:p>
          <a:p>
            <a:pPr lvl="1"/>
            <a:r>
              <a:rPr lang="en-US" dirty="0"/>
              <a:t>No fundamentally different doctrine like “first to invent” or “use” requirement</a:t>
            </a:r>
          </a:p>
          <a:p>
            <a:r>
              <a:rPr lang="en-US" dirty="0"/>
              <a:t>Similarities due to Berne Convention and TRIPS</a:t>
            </a:r>
          </a:p>
          <a:p>
            <a:r>
              <a:rPr lang="en-US" dirty="0"/>
              <a:t>Main unusual rules:</a:t>
            </a:r>
          </a:p>
          <a:p>
            <a:pPr marL="1036638" lvl="2" indent="-457200">
              <a:buFont typeface="+mj-lt"/>
              <a:buAutoNum type="arabicPeriod"/>
            </a:pPr>
            <a:r>
              <a:rPr lang="en-US" dirty="0"/>
              <a:t>Fixation</a:t>
            </a:r>
          </a:p>
          <a:p>
            <a:pPr marL="1036638" lvl="2" indent="-457200">
              <a:buFont typeface="+mj-lt"/>
              <a:buAutoNum type="arabicPeriod"/>
            </a:pPr>
            <a:r>
              <a:rPr lang="en-US" dirty="0"/>
              <a:t>No concept of “related rights”—all rights are called “copyright” and mostly governed by the same rules</a:t>
            </a:r>
          </a:p>
          <a:p>
            <a:pPr marL="1036638" lvl="2" indent="-457200">
              <a:buFont typeface="+mj-lt"/>
              <a:buAutoNum type="arabicPeriod"/>
            </a:pPr>
            <a:r>
              <a:rPr lang="en-US" dirty="0"/>
              <a:t>Work made for hire doctrine</a:t>
            </a:r>
          </a:p>
          <a:p>
            <a:pPr marL="1036638" lvl="2" indent="-457200">
              <a:buFont typeface="+mj-lt"/>
              <a:buAutoNum type="arabicPeriod"/>
            </a:pPr>
            <a:r>
              <a:rPr lang="en-US" dirty="0"/>
              <a:t>Fair use</a:t>
            </a:r>
          </a:p>
          <a:p>
            <a:pPr marL="1036638" lvl="2" indent="-457200">
              <a:buFont typeface="+mj-lt"/>
              <a:buAutoNum type="arabicPeriod"/>
            </a:pPr>
            <a:r>
              <a:rPr lang="en-US" dirty="0"/>
              <a:t>Weak rights for performers</a:t>
            </a:r>
          </a:p>
          <a:p>
            <a:pPr marL="1036638" lvl="2" indent="-457200">
              <a:buFont typeface="+mj-lt"/>
              <a:buAutoNum type="arabicPeriod"/>
            </a:pPr>
            <a:r>
              <a:rPr lang="en-US" dirty="0"/>
              <a:t>Limited moral rights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9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coverage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major areas of US IP law, with a particular focus on how the rules differ from the norms in other nations (especially continental Europe)</a:t>
            </a:r>
          </a:p>
          <a:p>
            <a:r>
              <a:rPr lang="en-US" dirty="0"/>
              <a:t>We will see that not only are the specific </a:t>
            </a:r>
            <a:r>
              <a:rPr lang="en-US" i="1" dirty="0"/>
              <a:t>rules</a:t>
            </a:r>
            <a:r>
              <a:rPr lang="en-US" dirty="0"/>
              <a:t> often different, but the theories and justifications for IP rights also differ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44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requirements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A work of authorship …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… that is original to the author …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… and fixed in a tangible medium of expression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971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Originality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attempt to judge the artistic merits</a:t>
            </a:r>
          </a:p>
          <a:p>
            <a:pPr lvl="1"/>
            <a:r>
              <a:rPr lang="en-US" dirty="0"/>
              <a:t>Simple photographs can be protected</a:t>
            </a:r>
          </a:p>
          <a:p>
            <a:r>
              <a:rPr lang="en-US" dirty="0"/>
              <a:t>However, the degree of originality does help determine the scope of the copyright protection</a:t>
            </a:r>
          </a:p>
          <a:p>
            <a:pPr lvl="1"/>
            <a:r>
              <a:rPr lang="en-US" dirty="0"/>
              <a:t>E.g., a photograph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D9CBBC-BE53-0E42-8246-092F6D8E191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42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in a tangible medium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copyright for oral speeches, improvisational music, improvisational dance</a:t>
            </a:r>
          </a:p>
          <a:p>
            <a:pPr lvl="1"/>
            <a:r>
              <a:rPr lang="en-US" dirty="0"/>
              <a:t>If recorded, it is a “fixation” only if recorded by or with approval of the author</a:t>
            </a:r>
          </a:p>
          <a:p>
            <a:r>
              <a:rPr lang="en-US" dirty="0"/>
              <a:t>Again, the act of fixation is all you need do to create the copyright</a:t>
            </a:r>
          </a:p>
          <a:p>
            <a:pPr lvl="1"/>
            <a:r>
              <a:rPr lang="en-US" dirty="0"/>
              <a:t>No requirement that work ever be published</a:t>
            </a:r>
          </a:p>
          <a:p>
            <a:pPr lvl="1"/>
            <a:r>
              <a:rPr lang="en-US" dirty="0"/>
              <a:t>So drafts, diaries, etc. are protected by 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32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Copyright ownership: Works made for hire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One of the distinguishing features of U.S. law (although many other nations worldwide have similar rules)</a:t>
            </a:r>
          </a:p>
          <a:p>
            <a:r>
              <a:rPr lang="en-US" dirty="0"/>
              <a:t>Basic notion: in some cases, someone who “hires” the author to produce will be treated as the author</a:t>
            </a:r>
          </a:p>
          <a:p>
            <a:pPr lvl="1"/>
            <a:r>
              <a:rPr lang="en-US" dirty="0"/>
              <a:t>So a corporation or other non-human can be an “author”</a:t>
            </a:r>
          </a:p>
          <a:p>
            <a:r>
              <a:rPr lang="en-US" dirty="0"/>
              <a:t>When work made for hire applies:</a:t>
            </a:r>
          </a:p>
          <a:p>
            <a:pPr lvl="1"/>
            <a:r>
              <a:rPr lang="en-US" dirty="0"/>
              <a:t>All works produced by employee as part of her duties</a:t>
            </a:r>
          </a:p>
          <a:p>
            <a:pPr lvl="1"/>
            <a:r>
              <a:rPr lang="en-US" dirty="0"/>
              <a:t>Certain types of works produced by non-employees on commission—but here, only if an agreement which specifies that the work is a work made for hire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639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>
              <a:buAutoNum type="arabicPeriod"/>
            </a:pPr>
            <a:r>
              <a:rPr lang="en-US" dirty="0"/>
              <a:t>Registration</a:t>
            </a:r>
          </a:p>
          <a:p>
            <a:pPr marL="457200" indent="-457200" algn="l">
              <a:buAutoNum type="arabicPeriod"/>
            </a:pPr>
            <a:r>
              <a:rPr lang="en-US" dirty="0"/>
              <a:t>Notice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956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 required to obtain copyright</a:t>
            </a:r>
          </a:p>
          <a:p>
            <a:r>
              <a:rPr lang="en-US" dirty="0"/>
              <a:t>But for a US work, must file to register in order to sue for infringement</a:t>
            </a:r>
          </a:p>
          <a:p>
            <a:pPr lvl="1"/>
            <a:r>
              <a:rPr lang="en-US" dirty="0"/>
              <a:t>Very simple (1-page form) and cheap ($50 - $100 US)</a:t>
            </a:r>
          </a:p>
          <a:p>
            <a:pPr lvl="1"/>
            <a:r>
              <a:rPr lang="en-US" dirty="0"/>
              <a:t>No review by Copyright Office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989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Notice: © 2025 John Cross</a:t>
            </a:r>
          </a:p>
          <a:p>
            <a:r>
              <a:rPr lang="en-US" i="1" dirty="0"/>
              <a:t>Not required for protection</a:t>
            </a:r>
          </a:p>
          <a:p>
            <a:r>
              <a:rPr lang="en-US" dirty="0"/>
              <a:t>But if you do include notice, you may obtain a better remedy:</a:t>
            </a:r>
          </a:p>
          <a:p>
            <a:pPr lvl="1"/>
            <a:r>
              <a:rPr lang="en-US" dirty="0"/>
              <a:t>Infringer cannot claim good faith</a:t>
            </a:r>
          </a:p>
          <a:p>
            <a:pPr lvl="1"/>
            <a:r>
              <a:rPr lang="en-US" dirty="0"/>
              <a:t>Statutory damages available (more later)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1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Exclusive Rights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>
              <a:buAutoNum type="arabicPeriod"/>
            </a:pPr>
            <a:r>
              <a:rPr lang="en-US" dirty="0"/>
              <a:t>Rights of copyright </a:t>
            </a:r>
            <a:r>
              <a:rPr lang="en-US" i="1" dirty="0"/>
              <a:t>owner</a:t>
            </a:r>
          </a:p>
          <a:p>
            <a:pPr marL="457200" indent="-457200" algn="l">
              <a:buAutoNum type="arabicPeriod"/>
            </a:pPr>
            <a:r>
              <a:rPr lang="en-US" dirty="0"/>
              <a:t>Non-transferable rights retained by </a:t>
            </a:r>
            <a:r>
              <a:rPr lang="en-US" i="1" dirty="0"/>
              <a:t>author</a:t>
            </a:r>
            <a:r>
              <a:rPr lang="en-US" dirty="0"/>
              <a:t> (“moral” rights)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1514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Main rights:§ 106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eriod"/>
            </a:pPr>
            <a:r>
              <a:rPr lang="en-US" dirty="0"/>
              <a:t>Reproduce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/>
              <a:t>Prepare “derivative works”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/>
              <a:t>Distribute copies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/>
              <a:t>Perform the work publicly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/>
              <a:t>Display the work publicly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8460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Not all rights apply to all works</a:t>
            </a:r>
          </a:p>
          <a:p>
            <a:r>
              <a:rPr lang="en-US" dirty="0"/>
              <a:t>E.g. sound recordings—the general right to perform does not apply</a:t>
            </a:r>
          </a:p>
          <a:p>
            <a:pPr lvl="1"/>
            <a:r>
              <a:rPr lang="en-US" dirty="0"/>
              <a:t>Instead, only a right to perform by “digital audio transmission”</a:t>
            </a:r>
          </a:p>
          <a:p>
            <a:pPr lvl="1"/>
            <a:r>
              <a:rPr lang="en-US" dirty="0"/>
              <a:t>As a result, radio stations (at least non-digital/satellite stations) can broadcast the work without having to pay a license fee to the performing artist</a:t>
            </a:r>
          </a:p>
          <a:p>
            <a:pPr lvl="1"/>
            <a:r>
              <a:rPr lang="en-US" dirty="0"/>
              <a:t>But the station </a:t>
            </a:r>
            <a:r>
              <a:rPr lang="en-US" i="1" dirty="0"/>
              <a:t>does</a:t>
            </a:r>
            <a:r>
              <a:rPr lang="en-US" dirty="0"/>
              <a:t> pay a fee to the composer (assuming the work is still protected by ©)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14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all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Because IP rights are territorial, you are not likely to have to deal directly with US law all that often should you remain in Europe</a:t>
            </a:r>
          </a:p>
          <a:p>
            <a:pPr lvl="1"/>
            <a:r>
              <a:rPr lang="en-US" dirty="0"/>
              <a:t>A patent infringement in Slovenia is governed by Slovenian law</a:t>
            </a:r>
          </a:p>
          <a:p>
            <a:r>
              <a:rPr lang="en-US" dirty="0"/>
              <a:t>Nevertheless, a working knowledge is important</a:t>
            </a:r>
          </a:p>
          <a:p>
            <a:pPr lvl="1"/>
            <a:r>
              <a:rPr lang="en-US" dirty="0"/>
              <a:t>In today’s creative society, value is often wrapped up in IP rights</a:t>
            </a:r>
          </a:p>
          <a:p>
            <a:pPr lvl="1"/>
            <a:r>
              <a:rPr lang="en-US" dirty="0"/>
              <a:t>To market inventions and works abroad, need to understand law of the major markets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419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 Reproduction (copying)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 not be a mechanical copy</a:t>
            </a:r>
          </a:p>
          <a:p>
            <a:pPr lvl="1"/>
            <a:r>
              <a:rPr lang="en-US" dirty="0" err="1"/>
              <a:t>Eg</a:t>
            </a:r>
            <a:r>
              <a:rPr lang="en-US" dirty="0"/>
              <a:t>, if I use paint and a paintbrush to recreate a © photograph, I have made a reproduction</a:t>
            </a:r>
          </a:p>
          <a:p>
            <a:r>
              <a:rPr lang="en-US" dirty="0"/>
              <a:t>Exception for sound recordings:  must be actual “sampling”.  </a:t>
            </a:r>
          </a:p>
          <a:p>
            <a:pPr lvl="1"/>
            <a:r>
              <a:rPr lang="en-US" dirty="0"/>
              <a:t>So if a band “covers” (plays a song exactly like it sounds on a recording), that is not a reproduction</a:t>
            </a:r>
          </a:p>
          <a:p>
            <a:pPr lvl="2"/>
            <a:r>
              <a:rPr lang="en-US" dirty="0"/>
              <a:t>No violation of © in the recording</a:t>
            </a:r>
          </a:p>
          <a:p>
            <a:pPr lvl="2"/>
            <a:r>
              <a:rPr lang="en-US" dirty="0"/>
              <a:t>Again, MAY be a violation of © in the </a:t>
            </a:r>
            <a:r>
              <a:rPr lang="en-US" i="1" dirty="0"/>
              <a:t>composition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849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Derivative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Compare to the “adaptation” right in many European laws … but in the US, it is MUCH broader</a:t>
            </a:r>
          </a:p>
          <a:p>
            <a:r>
              <a:rPr lang="en-US" dirty="0"/>
              <a:t>Works clearly based on another work, but original enough to be a new work in their own right</a:t>
            </a:r>
          </a:p>
          <a:p>
            <a:pPr lvl="1"/>
            <a:r>
              <a:rPr lang="en-US" dirty="0" err="1"/>
              <a:t>Eg</a:t>
            </a:r>
            <a:r>
              <a:rPr lang="en-US" dirty="0"/>
              <a:t>, sequels to a book or film</a:t>
            </a:r>
          </a:p>
          <a:p>
            <a:pPr lvl="1"/>
            <a:r>
              <a:rPr lang="en-US" dirty="0"/>
              <a:t>Also includes translations of work into a different language</a:t>
            </a:r>
          </a:p>
          <a:p>
            <a:r>
              <a:rPr lang="en-US" dirty="0"/>
              <a:t>In addition, because work is original, it earns its own separate copyright if produced by © owner</a:t>
            </a:r>
          </a:p>
          <a:p>
            <a:r>
              <a:rPr lang="en-US" dirty="0"/>
              <a:t>Controversial right, because it greatly expands the rights of the © owner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610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c. Distribution right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Perhaps the most important—allows © owner to profit</a:t>
            </a:r>
          </a:p>
          <a:p>
            <a:r>
              <a:rPr lang="en-US" dirty="0"/>
              <a:t>Must be a </a:t>
            </a:r>
            <a:r>
              <a:rPr lang="en-US" b="1" dirty="0"/>
              <a:t>public</a:t>
            </a:r>
            <a:r>
              <a:rPr lang="en-US" dirty="0"/>
              <a:t> distribution </a:t>
            </a:r>
          </a:p>
          <a:p>
            <a:r>
              <a:rPr lang="en-US" dirty="0"/>
              <a:t>Subject to “first sale” doctrine</a:t>
            </a:r>
          </a:p>
          <a:p>
            <a:pPr lvl="1"/>
            <a:r>
              <a:rPr lang="en-US" dirty="0"/>
              <a:t>Buyer may sell his copy—but may not copy or violate any of the other rights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973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d. Performance right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applies to </a:t>
            </a:r>
            <a:r>
              <a:rPr lang="en-US" b="1" dirty="0"/>
              <a:t>public</a:t>
            </a:r>
            <a:r>
              <a:rPr lang="en-US" dirty="0"/>
              <a:t> performances</a:t>
            </a:r>
          </a:p>
          <a:p>
            <a:pPr lvl="1"/>
            <a:r>
              <a:rPr lang="en-US" dirty="0"/>
              <a:t>Private performance ok</a:t>
            </a:r>
          </a:p>
          <a:p>
            <a:r>
              <a:rPr lang="en-US" dirty="0"/>
              <a:t>Again, right does not apply to all 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864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e. Display right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right to show the work to the public</a:t>
            </a:r>
          </a:p>
          <a:p>
            <a:pPr lvl="1"/>
            <a:r>
              <a:rPr lang="en-US" dirty="0"/>
              <a:t>Does not apply to all types of works. E.g., architectural works</a:t>
            </a:r>
          </a:p>
          <a:p>
            <a:r>
              <a:rPr lang="en-US" dirty="0"/>
              <a:t>Exception:  Owner of a copy has a right to display his copy at the place where the copy is located</a:t>
            </a:r>
          </a:p>
          <a:p>
            <a:pPr lvl="1"/>
            <a:r>
              <a:rPr lang="en-US" dirty="0"/>
              <a:t>Benefits art museums</a:t>
            </a:r>
          </a:p>
          <a:p>
            <a:pPr lvl="1"/>
            <a:r>
              <a:rPr lang="en-US" dirty="0"/>
              <a:t>Online display would not satisfy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021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Several sections modify these rights—and create certain other rights—in situations involving advanced technology</a:t>
            </a:r>
          </a:p>
          <a:p>
            <a:r>
              <a:rPr lang="en-US" dirty="0"/>
              <a:t>Rental right</a:t>
            </a:r>
          </a:p>
          <a:p>
            <a:pPr lvl="1"/>
            <a:r>
              <a:rPr lang="en-US" dirty="0"/>
              <a:t>Limits the first sale doctrine</a:t>
            </a:r>
          </a:p>
          <a:p>
            <a:pPr lvl="1"/>
            <a:r>
              <a:rPr lang="en-US" dirty="0"/>
              <a:t>Applicable to sound recordings and software—but not movies</a:t>
            </a:r>
          </a:p>
          <a:p>
            <a:r>
              <a:rPr lang="en-US" dirty="0"/>
              <a:t>DMCA:</a:t>
            </a:r>
          </a:p>
          <a:p>
            <a:pPr lvl="1"/>
            <a:r>
              <a:rPr lang="en-US" dirty="0"/>
              <a:t>Circumventing technological measures designed to prevent copying or other © infringement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677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Moral Rights under U.S. Law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Moral rights are not nearly as important in the Anglo-American tradition</a:t>
            </a:r>
          </a:p>
          <a:p>
            <a:pPr lvl="1"/>
            <a:r>
              <a:rPr lang="en-US" dirty="0"/>
              <a:t>Reflects the “incentive theory” of the law</a:t>
            </a:r>
          </a:p>
          <a:p>
            <a:r>
              <a:rPr lang="en-US" dirty="0"/>
              <a:t>The law is somewhat confusing:</a:t>
            </a:r>
          </a:p>
          <a:p>
            <a:pPr lvl="1"/>
            <a:r>
              <a:rPr lang="en-US" dirty="0"/>
              <a:t>Moral rights provided by © law</a:t>
            </a:r>
          </a:p>
          <a:p>
            <a:pPr lvl="1"/>
            <a:r>
              <a:rPr lang="en-US" dirty="0"/>
              <a:t>Moral rights provided by other laws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297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Moral Rights in Copyright: § 106A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Applies only to “works of visual art”</a:t>
            </a:r>
          </a:p>
          <a:p>
            <a:pPr lvl="1"/>
            <a:r>
              <a:rPr lang="en-US" dirty="0"/>
              <a:t>Mainly paintings and sculpture</a:t>
            </a:r>
          </a:p>
          <a:p>
            <a:r>
              <a:rPr lang="en-US" dirty="0"/>
              <a:t>The rights:</a:t>
            </a:r>
          </a:p>
          <a:p>
            <a:pPr lvl="1"/>
            <a:r>
              <a:rPr lang="en-US" dirty="0"/>
              <a:t>Attribution (paternity)</a:t>
            </a:r>
          </a:p>
          <a:p>
            <a:pPr lvl="1"/>
            <a:r>
              <a:rPr lang="en-US" dirty="0"/>
              <a:t>Non-attribution, when it would affect reputation</a:t>
            </a:r>
          </a:p>
          <a:p>
            <a:pPr lvl="1"/>
            <a:r>
              <a:rPr lang="en-US" dirty="0"/>
              <a:t>Integrity, when it would affect reputation</a:t>
            </a:r>
          </a:p>
          <a:p>
            <a:pPr lvl="1"/>
            <a:r>
              <a:rPr lang="en-US" dirty="0"/>
              <a:t>Preventing destruction of a “work of recognized stature”</a:t>
            </a:r>
          </a:p>
          <a:p>
            <a:pPr lvl="1"/>
            <a:r>
              <a:rPr lang="en-US" dirty="0"/>
              <a:t>Rights cannot be transferred—but can be waived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231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 Rights in Other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Focusing only on © statute is misleading, as other state and federal laws also provide moral rights</a:t>
            </a:r>
          </a:p>
          <a:p>
            <a:r>
              <a:rPr lang="en-US" dirty="0"/>
              <a:t>Most useful—federal trademark law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395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Copyright Infringement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16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2844F-13A9-4DC7-8E6D-2CE5E789A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of 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8ACC8-2A76-4CE4-857B-48AACBE71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Finally, an analysis of how laws differ can help tremendously in understanding your own rules</a:t>
            </a:r>
          </a:p>
          <a:p>
            <a:pPr lvl="1"/>
            <a:r>
              <a:rPr lang="en-US" dirty="0"/>
              <a:t>While we may face the same issues, we often deal with them in different ways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6FB41-4C81-4193-8663-952E402D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115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analysis: two parts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Copying</a:t>
            </a:r>
            <a:r>
              <a:rPr lang="en-US" dirty="0"/>
              <a:t>: Did defendant use the original?</a:t>
            </a:r>
          </a:p>
          <a:p>
            <a:pPr lvl="1"/>
            <a:r>
              <a:rPr lang="en-US" dirty="0"/>
              <a:t>Unlike patent and trademark, © requires copying</a:t>
            </a:r>
          </a:p>
          <a:p>
            <a:pPr lvl="1"/>
            <a:r>
              <a:rPr lang="en-US" dirty="0"/>
              <a:t>However, copying can be accidental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Appropriation</a:t>
            </a:r>
            <a:r>
              <a:rPr lang="en-US" dirty="0"/>
              <a:t>: Did defendant use </a:t>
            </a:r>
            <a:r>
              <a:rPr lang="en-US" i="1" dirty="0"/>
              <a:t>too much</a:t>
            </a:r>
            <a:r>
              <a:rPr lang="en-US" dirty="0"/>
              <a:t> of the original?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910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copying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Usually very difficult to prove directly</a:t>
            </a:r>
          </a:p>
          <a:p>
            <a:r>
              <a:rPr lang="en-US" dirty="0"/>
              <a:t>Can use circumstantial evidence</a:t>
            </a:r>
          </a:p>
          <a:p>
            <a:pPr lvl="1"/>
            <a:r>
              <a:rPr lang="en-US" dirty="0" err="1"/>
              <a:t>Eg</a:t>
            </a:r>
            <a:r>
              <a:rPr lang="en-US" dirty="0"/>
              <a:t>, use of “seeds” (intentional errors) in some types of works</a:t>
            </a:r>
          </a:p>
          <a:p>
            <a:r>
              <a:rPr lang="en-US" dirty="0"/>
              <a:t>Law also creates a “presumption”:</a:t>
            </a:r>
          </a:p>
          <a:p>
            <a:pPr lvl="1"/>
            <a:r>
              <a:rPr lang="en-US" dirty="0"/>
              <a:t>Access + substantial similarity = presumption of copying</a:t>
            </a:r>
          </a:p>
          <a:p>
            <a:pPr lvl="1"/>
            <a:r>
              <a:rPr lang="en-US" dirty="0"/>
              <a:t>Now up to defendant to prove lack of copying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369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Appropriation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question: did defendant take too much?</a:t>
            </a:r>
          </a:p>
          <a:p>
            <a:r>
              <a:rPr lang="en-US" dirty="0"/>
              <a:t>Three step analysis: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/>
              <a:t>Define the “work”</a:t>
            </a:r>
          </a:p>
          <a:p>
            <a:pPr lvl="2"/>
            <a:r>
              <a:rPr lang="en-US" dirty="0"/>
              <a:t>Not the “idea”</a:t>
            </a:r>
          </a:p>
          <a:p>
            <a:pPr lvl="2"/>
            <a:r>
              <a:rPr lang="en-US" dirty="0"/>
              <a:t>Instead, the essence of the expression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/>
              <a:t>Filter out the unprotected elements</a:t>
            </a:r>
          </a:p>
          <a:p>
            <a:pPr lvl="2"/>
            <a:r>
              <a:rPr lang="en-US" dirty="0"/>
              <a:t>Idea, material borrowed from elsewhere, scenes a faire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/>
              <a:t>Compare what is left to see if “too much” is taken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3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Defenses to infringement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Specific defenses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Fair use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Misuse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159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Specific defenses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Everyone wants to talk about fair use </a:t>
            </a:r>
            <a:r>
              <a:rPr lang="mr-IN" dirty="0"/>
              <a:t>…</a:t>
            </a:r>
            <a:r>
              <a:rPr lang="en-US" dirty="0"/>
              <a:t> as if that’s all there is</a:t>
            </a:r>
          </a:p>
          <a:p>
            <a:r>
              <a:rPr lang="en-US" dirty="0"/>
              <a:t>But don’t forget the Copyright Act contains dozens of specific defenses</a:t>
            </a:r>
          </a:p>
          <a:p>
            <a:r>
              <a:rPr lang="en-US" dirty="0"/>
              <a:t>Reason: structure of US copyright law</a:t>
            </a:r>
          </a:p>
          <a:p>
            <a:pPr lvl="1"/>
            <a:r>
              <a:rPr lang="en-US" dirty="0"/>
              <a:t>Broad rights … which are in turn limited by defenses</a:t>
            </a:r>
          </a:p>
          <a:p>
            <a:pPr lvl="1"/>
            <a:r>
              <a:rPr lang="en-US" dirty="0"/>
              <a:t>Norm in other nations is narrow rights and narrow defenses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313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F8DB4-931A-49CE-B0E6-E66E46E18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specific defenses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84EB4-59B6-4140-9F50-0727A8919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out in §§108-122</a:t>
            </a:r>
          </a:p>
          <a:p>
            <a:pPr lvl="1"/>
            <a:r>
              <a:rPr lang="en-US" dirty="0"/>
              <a:t>First sale doctrine</a:t>
            </a:r>
          </a:p>
          <a:p>
            <a:pPr lvl="1"/>
            <a:r>
              <a:rPr lang="en-US" dirty="0"/>
              <a:t>Right to display a work that you own</a:t>
            </a:r>
          </a:p>
          <a:p>
            <a:pPr lvl="1"/>
            <a:r>
              <a:rPr lang="en-US" dirty="0"/>
              <a:t>Right to run a copy of software that you own</a:t>
            </a:r>
          </a:p>
          <a:p>
            <a:pPr lvl="1"/>
            <a:r>
              <a:rPr lang="en-US" dirty="0"/>
              <a:t>Right to back up software you own (but this is a defense, not a positive right, so technology can bar)</a:t>
            </a:r>
          </a:p>
          <a:p>
            <a:pPr lvl="1"/>
            <a:r>
              <a:rPr lang="en-US" dirty="0"/>
              <a:t>Limited right to play the radio in a shop</a:t>
            </a:r>
          </a:p>
          <a:p>
            <a:pPr lvl="1"/>
            <a:r>
              <a:rPr lang="en-US" dirty="0"/>
              <a:t>Showing a film in a classroom</a:t>
            </a:r>
          </a:p>
          <a:p>
            <a:pPr lvl="1"/>
            <a:r>
              <a:rPr lang="en-US" dirty="0"/>
              <a:t>Cable retransmission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971BAE-307A-428E-8297-9CF077A5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098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Fair use under § 107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important defense is the “fair use” defense</a:t>
            </a:r>
          </a:p>
          <a:p>
            <a:r>
              <a:rPr lang="en-US" dirty="0"/>
              <a:t>A general defense—can apply in any type of case</a:t>
            </a:r>
          </a:p>
          <a:p>
            <a:pPr lvl="1"/>
            <a:r>
              <a:rPr lang="en-US" dirty="0"/>
              <a:t>And because it is a case-by-case analysis, most defendants assert a fair use defense</a:t>
            </a:r>
          </a:p>
          <a:p>
            <a:r>
              <a:rPr lang="en-US" dirty="0"/>
              <a:t>Highly complex</a:t>
            </a:r>
          </a:p>
          <a:p>
            <a:pPr lvl="1"/>
            <a:r>
              <a:rPr lang="en-US" dirty="0"/>
              <a:t>Basic analysis—consider the harm to the copyright owner’s market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143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 use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en-US" dirty="0"/>
              <a:t>Analyze type of use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/>
              <a:t>Apply fair use factors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204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Type of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set of “preferred” uses in the introductory language to§107</a:t>
            </a:r>
          </a:p>
          <a:p>
            <a:pPr lvl="1"/>
            <a:r>
              <a:rPr lang="en-US" dirty="0" err="1"/>
              <a:t>Eg</a:t>
            </a:r>
            <a:r>
              <a:rPr lang="en-US" dirty="0"/>
              <a:t>, educational uses, or use for purposes of criticism or commentary</a:t>
            </a:r>
          </a:p>
          <a:p>
            <a:r>
              <a:rPr lang="en-US" dirty="0"/>
              <a:t>Unlike fair dealing under UK law, </a:t>
            </a:r>
            <a:r>
              <a:rPr lang="en-US" i="1" dirty="0"/>
              <a:t>this list is not exhaustive</a:t>
            </a:r>
            <a:r>
              <a:rPr lang="en-US" dirty="0"/>
              <a:t>. Uses not falling in the list can also be fair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289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Fair use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LcPeriod"/>
            </a:pPr>
            <a:r>
              <a:rPr lang="en-US" dirty="0"/>
              <a:t>Nature of the © work </a:t>
            </a:r>
          </a:p>
          <a:p>
            <a:pPr marL="457200" indent="-457200">
              <a:buFont typeface="+mj-lt"/>
              <a:buAutoNum type="romanLcPeriod"/>
            </a:pPr>
            <a:r>
              <a:rPr lang="en-US" dirty="0"/>
              <a:t>Nature of the infringing use</a:t>
            </a:r>
          </a:p>
          <a:p>
            <a:pPr marL="457200" indent="-457200">
              <a:buFont typeface="+mj-lt"/>
              <a:buAutoNum type="romanLcPeriod"/>
            </a:pPr>
            <a:r>
              <a:rPr lang="en-US" dirty="0"/>
              <a:t>How much of work was taken</a:t>
            </a:r>
          </a:p>
          <a:p>
            <a:pPr marL="457200" indent="-457200">
              <a:buFont typeface="+mj-lt"/>
              <a:buAutoNum type="romanLcPeriod"/>
            </a:pPr>
            <a:r>
              <a:rPr lang="en-US" dirty="0"/>
              <a:t>Effect on market (including potential markets)</a:t>
            </a:r>
          </a:p>
          <a:p>
            <a:pPr>
              <a:buFont typeface="Wingdings" charset="2"/>
              <a:buChar char="Ø"/>
            </a:pPr>
            <a:r>
              <a:rPr lang="en-US" dirty="0"/>
              <a:t>Note that these factors are similar to, but not identical to, those used in UK “fair dealing” analysis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0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Overview and basic principles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Copyright (and author’s rights)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Utility patents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Trademark (and other types of marks)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Trade secret law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Industrial design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Right of publicity (Name, image, likeness)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0237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Remedies for infringement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Normal remedies available</a:t>
            </a:r>
          </a:p>
          <a:p>
            <a:pPr lvl="1"/>
            <a:r>
              <a:rPr lang="en-US" dirty="0"/>
              <a:t>Profits</a:t>
            </a:r>
          </a:p>
          <a:p>
            <a:pPr lvl="1"/>
            <a:r>
              <a:rPr lang="en-US" dirty="0"/>
              <a:t>But if a non-commercial work, damages very difficult to prove</a:t>
            </a:r>
          </a:p>
          <a:p>
            <a:pPr lvl="1"/>
            <a:r>
              <a:rPr lang="en-US" dirty="0"/>
              <a:t>So the injunction (an order not to use) may be the best option</a:t>
            </a:r>
          </a:p>
          <a:p>
            <a:r>
              <a:rPr lang="en-US" dirty="0"/>
              <a:t>One unusual feature of US law—damages are available in all cases, even where infringement is not purposeful</a:t>
            </a:r>
          </a:p>
          <a:p>
            <a:r>
              <a:rPr lang="en-US" dirty="0"/>
              <a:t>Moreover, © also allows </a:t>
            </a:r>
            <a:r>
              <a:rPr lang="en-US" b="1" dirty="0"/>
              <a:t>statutory damages</a:t>
            </a:r>
          </a:p>
          <a:p>
            <a:pPr lvl="1"/>
            <a:r>
              <a:rPr lang="en-US" dirty="0"/>
              <a:t>A sum that can be granted without proof of actual harm</a:t>
            </a:r>
          </a:p>
          <a:p>
            <a:pPr lvl="1"/>
            <a:r>
              <a:rPr lang="en-US" dirty="0"/>
              <a:t>Owner may choose statutory damages </a:t>
            </a:r>
            <a:r>
              <a:rPr lang="en-US" i="1" dirty="0"/>
              <a:t>or</a:t>
            </a:r>
            <a:r>
              <a:rPr lang="en-US" dirty="0"/>
              <a:t> ordinary damages (not both)</a:t>
            </a:r>
          </a:p>
          <a:p>
            <a:r>
              <a:rPr lang="en-US" dirty="0"/>
              <a:t>Criminal sanctions also available in some cases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9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Patent Law</a:t>
            </a:r>
          </a:p>
        </p:txBody>
      </p:sp>
      <p:sp>
        <p:nvSpPr>
          <p:cNvPr id="4098" name="Subtitle 1"/>
          <p:cNvSpPr>
            <a:spLocks noGrp="1"/>
          </p:cNvSpPr>
          <p:nvPr>
            <p:ph type="subTitle" idx="1"/>
          </p:nvPr>
        </p:nvSpPr>
        <p:spPr>
          <a:xfrm>
            <a:off x="498475" y="3270250"/>
            <a:ext cx="8147050" cy="1222375"/>
          </a:xfrm>
        </p:spPr>
        <p:txBody>
          <a:bodyPr/>
          <a:lstStyle/>
          <a:p>
            <a:pPr>
              <a:buClr>
                <a:srgbClr val="404040"/>
              </a:buClr>
              <a:buFont typeface="Arial" charset="0"/>
              <a:buNone/>
            </a:pPr>
            <a:r>
              <a:rPr lang="en-US" sz="3200" dirty="0">
                <a:solidFill>
                  <a:srgbClr val="404040"/>
                </a:solidFill>
                <a:latin typeface="Century Gothic"/>
                <a:ea typeface="ＭＳ Ｐゴシック" charset="0"/>
                <a:cs typeface="Century Gothic"/>
              </a:rPr>
              <a:t>The law that protects new and useful products and processes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2F8EF-F99F-5B47-B957-3BA5AF96FD0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Statutory subject matter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 algn="l">
              <a:buAutoNum type="arabicPeriod"/>
            </a:pPr>
            <a:r>
              <a:rPr lang="en-US" sz="2800" dirty="0"/>
              <a:t>§ 101:</a:t>
            </a:r>
          </a:p>
          <a:p>
            <a:pPr marL="914400" lvl="1" indent="-457200">
              <a:buFont typeface="Arial"/>
              <a:buChar char="•"/>
            </a:pPr>
            <a:r>
              <a:rPr lang="en-US" sz="2600" dirty="0"/>
              <a:t>Process</a:t>
            </a:r>
          </a:p>
          <a:p>
            <a:pPr marL="914400" lvl="1" indent="-457200">
              <a:buFont typeface="Arial"/>
              <a:buChar char="•"/>
            </a:pPr>
            <a:r>
              <a:rPr lang="en-US" sz="2600" dirty="0"/>
              <a:t>Machine</a:t>
            </a:r>
          </a:p>
          <a:p>
            <a:pPr marL="914400" lvl="1" indent="-457200">
              <a:buFont typeface="Arial"/>
              <a:buChar char="•"/>
            </a:pPr>
            <a:r>
              <a:rPr lang="en-US" sz="2600" dirty="0"/>
              <a:t>Manufacture</a:t>
            </a:r>
          </a:p>
          <a:p>
            <a:pPr marL="914400" lvl="1" indent="-457200">
              <a:buFont typeface="Arial"/>
              <a:buChar char="•"/>
            </a:pPr>
            <a:r>
              <a:rPr lang="en-US" sz="2600" dirty="0"/>
              <a:t>Composition of matter</a:t>
            </a:r>
          </a:p>
          <a:p>
            <a:pPr marL="914400" lvl="1" indent="-457200">
              <a:buFont typeface="Arial"/>
              <a:buChar char="•"/>
            </a:pPr>
            <a:r>
              <a:rPr lang="en-US" sz="2600" dirty="0"/>
              <a:t>Improvement on any of these</a:t>
            </a:r>
          </a:p>
          <a:p>
            <a:pPr marL="457200" indent="-457200" algn="l">
              <a:buAutoNum type="arabicPeriod"/>
            </a:pPr>
            <a:r>
              <a:rPr lang="en-US" sz="2800" dirty="0"/>
              <a:t>Think of “products and processes”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2800" dirty="0">
                <a:sym typeface="Wingdings"/>
              </a:rPr>
              <a:t>“Anything under the sun that is made by man”</a:t>
            </a:r>
          </a:p>
          <a:p>
            <a:pPr marL="693738" lvl="1" indent="-457200"/>
            <a:r>
              <a:rPr lang="en-US" sz="2600" dirty="0"/>
              <a:t>A couple of exceptions: nuclear weapons; human cloning</a:t>
            </a:r>
          </a:p>
          <a:p>
            <a:pPr marL="457200" indent="-457200" algn="l">
              <a:buAutoNum type="arabicPeriod"/>
            </a:pPr>
            <a:r>
              <a:rPr lang="en-US" sz="2800" dirty="0"/>
              <a:t>Other patents—design and plant</a:t>
            </a:r>
            <a:endParaRPr lang="en-US" sz="3000" dirty="0"/>
          </a:p>
          <a:p>
            <a:pPr marL="457200" indent="-457200">
              <a:buFont typeface="Arial"/>
              <a:buChar char="•"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0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for obtaining a patent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2661305"/>
          </a:xfrm>
        </p:spPr>
        <p:txBody>
          <a:bodyPr/>
          <a:lstStyle/>
          <a:p>
            <a:pPr algn="l"/>
            <a:r>
              <a:rPr lang="en-US" sz="2800" dirty="0"/>
              <a:t>Statutory subject matter—plus: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/>
              <a:t>Utility (usefulness)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/>
              <a:t>Novelty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/>
              <a:t>No statutory bars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err="1"/>
              <a:t>Nonobviousness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527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for obtaining a patent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2661305"/>
          </a:xfrm>
        </p:spPr>
        <p:txBody>
          <a:bodyPr/>
          <a:lstStyle/>
          <a:p>
            <a:pPr algn="l"/>
            <a:r>
              <a:rPr lang="en-US" sz="2800" dirty="0"/>
              <a:t>Statutory subject matter—plus: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>
                <a:solidFill>
                  <a:srgbClr val="FF0000"/>
                </a:solidFill>
              </a:rPr>
              <a:t>Utility (usefulness)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Novelty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 statutory bars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Nonobviousness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2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constitutional requirement (for utility patents)</a:t>
            </a:r>
          </a:p>
          <a:p>
            <a:r>
              <a:rPr lang="en-US" dirty="0"/>
              <a:t>A fairly low threshold</a:t>
            </a:r>
          </a:p>
          <a:p>
            <a:pPr lvl="1"/>
            <a:r>
              <a:rPr lang="en-US" dirty="0"/>
              <a:t>Product need not be </a:t>
            </a:r>
            <a:r>
              <a:rPr lang="en-US" i="1" dirty="0"/>
              <a:t>better</a:t>
            </a:r>
            <a:endParaRPr lang="en-US" dirty="0"/>
          </a:p>
          <a:p>
            <a:r>
              <a:rPr lang="en-US" dirty="0"/>
              <a:t>“</a:t>
            </a:r>
            <a:r>
              <a:rPr lang="en-US" dirty="0" err="1"/>
              <a:t>Beerbrella</a:t>
            </a:r>
            <a:r>
              <a:rPr lang="en-US" dirty="0"/>
              <a:t>”:		</a:t>
            </a:r>
          </a:p>
        </p:txBody>
      </p:sp>
      <p:pic>
        <p:nvPicPr>
          <p:cNvPr id="5" name="Picture 4" descr="beerbrella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033" y="2698569"/>
            <a:ext cx="2826318" cy="36576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0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for obtaining a patent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2661305"/>
          </a:xfrm>
        </p:spPr>
        <p:txBody>
          <a:bodyPr/>
          <a:lstStyle/>
          <a:p>
            <a:pPr algn="l"/>
            <a:r>
              <a:rPr lang="en-US" sz="2800" dirty="0"/>
              <a:t>Statutory subject matter—plus: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Utility (usefulness)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>
                <a:solidFill>
                  <a:srgbClr val="FF0000"/>
                </a:solidFill>
              </a:rPr>
              <a:t>Novelty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>
                <a:solidFill>
                  <a:srgbClr val="FF0000"/>
                </a:solidFill>
              </a:rPr>
              <a:t>No statutory bars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b="1" spc="50" dirty="0" err="1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Nonobviousness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60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A620B-849C-BC1B-A691-46048403F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inventor to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F4A0D-6E9B-C314-3D2B-A03D35C05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Pre-2013 law: U.S. required the person be the “first to invent”</a:t>
            </a:r>
          </a:p>
          <a:p>
            <a:pPr lvl="1"/>
            <a:r>
              <a:rPr lang="en-US" dirty="0"/>
              <a:t>Led to priority battles</a:t>
            </a:r>
          </a:p>
          <a:p>
            <a:pPr lvl="1"/>
            <a:r>
              <a:rPr lang="en-US" dirty="0"/>
              <a:t>An unusual provision—only a few other nations follow</a:t>
            </a:r>
          </a:p>
          <a:p>
            <a:r>
              <a:rPr lang="en-US" dirty="0"/>
              <a:t>Now, U.S. gives patent to the first inventor to file a patent application</a:t>
            </a:r>
          </a:p>
          <a:p>
            <a:pPr lvl="1"/>
            <a:r>
              <a:rPr lang="en-US" b="1" dirty="0"/>
              <a:t>The person must still be an inventor</a:t>
            </a:r>
            <a:endParaRPr lang="en-US" dirty="0"/>
          </a:p>
          <a:p>
            <a:pPr lvl="1"/>
            <a:r>
              <a:rPr lang="en-US" dirty="0"/>
              <a:t>Rationale: encourages people to file as soon as possible, which discloses the invention to the public</a:t>
            </a:r>
          </a:p>
          <a:p>
            <a:pPr lvl="1"/>
            <a:r>
              <a:rPr lang="en-US" dirty="0"/>
              <a:t>If you are the first to invent, but do not file, you may be entitled to prior user rights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2CA348-E56B-A639-C25C-8211F210B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3167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Anticipation and statutory bars:§102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780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D4F74-7088-9A7F-DFF5-12A11AA50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§102: basic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4AB1F-E631-7485-8C0A-EB7F56FB0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the invention is: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/>
              <a:t>Described in a prior patent </a:t>
            </a:r>
            <a:r>
              <a:rPr lang="en-US" b="1" i="1" dirty="0"/>
              <a:t>or published patent application </a:t>
            </a:r>
            <a:r>
              <a:rPr lang="en-US" dirty="0"/>
              <a:t>(hence “first to file”),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/>
              <a:t>Described in a printed publication by anyone, or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/>
              <a:t>Used in public or sold—anywhere in the world</a:t>
            </a:r>
          </a:p>
          <a:p>
            <a:r>
              <a:rPr lang="en-US" dirty="0"/>
              <a:t>Unlike prior law, no one year grace period—a publication the day before bars</a:t>
            </a:r>
          </a:p>
          <a:p>
            <a:r>
              <a:rPr lang="en-US" dirty="0"/>
              <a:t>The prior patent, application, or publication can be anywhere in the world</a:t>
            </a:r>
          </a:p>
          <a:p>
            <a:pPr lvl="1"/>
            <a:r>
              <a:rPr lang="en-US" dirty="0"/>
              <a:t>That is also true in most nations—but not all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74D8A0-36C4-94F5-1FB5-B27A56805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21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Overview and Basic Principles</a:t>
            </a:r>
          </a:p>
        </p:txBody>
      </p:sp>
      <p:sp>
        <p:nvSpPr>
          <p:cNvPr id="3074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Clr>
                <a:srgbClr val="404040"/>
              </a:buClr>
              <a:buFont typeface="Arial" charset="0"/>
              <a:buNone/>
            </a:pPr>
            <a:endParaRPr lang="en-US" dirty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2F8EF-F99F-5B47-B957-3BA5AF96FD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3447F-BFBE-9F3B-D4E1-04C24903F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exception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9AF83-3E0B-185D-6352-068EC124F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an application, publication, use, or sale is </a:t>
            </a:r>
            <a:r>
              <a:rPr lang="en-US" b="1" dirty="0"/>
              <a:t>by the inventor herself</a:t>
            </a:r>
            <a:r>
              <a:rPr lang="en-US" dirty="0"/>
              <a:t>, it is NOT a bar—as long as within one year before the patent application</a:t>
            </a:r>
          </a:p>
          <a:p>
            <a:r>
              <a:rPr lang="en-US" dirty="0"/>
              <a:t>For foreign patent applications—this preserves the one-year Paris Convention priority</a:t>
            </a:r>
          </a:p>
          <a:p>
            <a:r>
              <a:rPr lang="en-US" dirty="0"/>
              <a:t>But publications and applications by others remain a bar </a:t>
            </a:r>
            <a:r>
              <a:rPr lang="mr-IN" dirty="0"/>
              <a:t>…</a:t>
            </a:r>
            <a:r>
              <a:rPr lang="en-US" dirty="0"/>
              <a:t> unless: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/>
              <a:t>The other person is a joint inventor, or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/>
              <a:t>The other person obtained the invention from the inventor (e.g. heard a presentation at a conference)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A7BAE-BEC6-ED08-C957-94F024FEC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9440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for obtaining a patent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2661305"/>
          </a:xfrm>
        </p:spPr>
        <p:txBody>
          <a:bodyPr/>
          <a:lstStyle/>
          <a:p>
            <a:pPr algn="l"/>
            <a:r>
              <a:rPr lang="en-US" sz="2800" dirty="0"/>
              <a:t>Statutory subject matter—plus: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Utility (usefulness)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Novelty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 statutory bars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err="1">
                <a:solidFill>
                  <a:srgbClr val="FF0000"/>
                </a:solidFill>
              </a:rPr>
              <a:t>Nonobviousness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60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Nonobviousness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is the main hurdle to obtaining a patent</a:t>
            </a:r>
          </a:p>
          <a:p>
            <a:r>
              <a:rPr lang="en-US" dirty="0"/>
              <a:t>Different from novelty:</a:t>
            </a:r>
          </a:p>
          <a:p>
            <a:pPr lvl="1"/>
            <a:r>
              <a:rPr lang="en-US" dirty="0"/>
              <a:t>Even if technically “new,” if invention is an </a:t>
            </a:r>
            <a:r>
              <a:rPr lang="en-US" i="1" dirty="0"/>
              <a:t>obvious advance</a:t>
            </a:r>
            <a:r>
              <a:rPr lang="en-US" dirty="0"/>
              <a:t>, cannot be patented</a:t>
            </a:r>
          </a:p>
          <a:p>
            <a:pPr lvl="2"/>
            <a:r>
              <a:rPr lang="en-US" dirty="0"/>
              <a:t>Beer umbrella and beer tent</a:t>
            </a:r>
          </a:p>
          <a:p>
            <a:pPr lvl="1"/>
            <a:r>
              <a:rPr lang="en-US" dirty="0"/>
              <a:t>Comparable to “inventive step” in European laws and in international treaties</a:t>
            </a:r>
          </a:p>
          <a:p>
            <a:r>
              <a:rPr lang="en-US" dirty="0"/>
              <a:t>U.S. has only a single tier patent system</a:t>
            </a:r>
          </a:p>
          <a:p>
            <a:pPr lvl="1"/>
            <a:r>
              <a:rPr lang="en-US" dirty="0"/>
              <a:t>No “utility model” or “petty patent” protection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“Provisional Patents”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Designed to remedy delay in patent office</a:t>
            </a:r>
          </a:p>
          <a:p>
            <a:pPr lvl="1"/>
            <a:r>
              <a:rPr lang="en-US" dirty="0"/>
              <a:t>Shortened application</a:t>
            </a:r>
          </a:p>
          <a:p>
            <a:pPr lvl="1"/>
            <a:r>
              <a:rPr lang="en-US" dirty="0"/>
              <a:t>Minimal examination</a:t>
            </a:r>
          </a:p>
          <a:p>
            <a:pPr lvl="1"/>
            <a:r>
              <a:rPr lang="en-US" dirty="0"/>
              <a:t>Remains in force for only 12 months</a:t>
            </a:r>
          </a:p>
          <a:p>
            <a:r>
              <a:rPr lang="en-US" dirty="0"/>
              <a:t>Again, this is different than a “petty patent” system: goal is to give inventor time to prepare a “full” application without running into statutory bar problems</a:t>
            </a:r>
          </a:p>
          <a:p>
            <a:pPr lvl="1"/>
            <a:r>
              <a:rPr lang="en-US" dirty="0"/>
              <a:t>E.g., once provisional is filed, can begin to sell publicly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4929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Patent Infringement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5718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Infringement defined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Violating one or more of the exclusive rights of the patent holder</a:t>
            </a:r>
          </a:p>
          <a:p>
            <a:r>
              <a:rPr lang="en-US" dirty="0"/>
              <a:t>Scope of “exclusive rights” determined by </a:t>
            </a:r>
            <a:r>
              <a:rPr lang="en-US" b="1" dirty="0"/>
              <a:t>claims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8447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Exclusive rights of the patent owner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</a:t>
            </a:r>
          </a:p>
          <a:p>
            <a:r>
              <a:rPr lang="en-US" dirty="0"/>
              <a:t>Use</a:t>
            </a:r>
          </a:p>
          <a:p>
            <a:r>
              <a:rPr lang="en-US" dirty="0"/>
              <a:t>Sell</a:t>
            </a:r>
          </a:p>
          <a:p>
            <a:r>
              <a:rPr lang="en-US" dirty="0"/>
              <a:t>Offer to sell</a:t>
            </a:r>
          </a:p>
          <a:p>
            <a:r>
              <a:rPr lang="en-US" dirty="0"/>
              <a:t>Import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2857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Defenses and 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Patent “exhaustion”—sale of the patented product</a:t>
            </a:r>
          </a:p>
          <a:p>
            <a:pPr lvl="1"/>
            <a:r>
              <a:rPr lang="en-US" dirty="0"/>
              <a:t>Problem:  repair and reconstruction as a new “making”</a:t>
            </a:r>
          </a:p>
          <a:p>
            <a:r>
              <a:rPr lang="en-US" dirty="0"/>
              <a:t>Experimental use—a very narrow exception in U.S. law</a:t>
            </a:r>
          </a:p>
          <a:p>
            <a:pPr lvl="1"/>
            <a:r>
              <a:rPr lang="en-US" dirty="0"/>
              <a:t>If any commercial potential, the experimental use defense does not apply</a:t>
            </a:r>
          </a:p>
          <a:p>
            <a:r>
              <a:rPr lang="en-US" dirty="0"/>
              <a:t>Estoppel and laches</a:t>
            </a:r>
          </a:p>
          <a:p>
            <a:r>
              <a:rPr lang="en-US" dirty="0"/>
              <a:t>Since 2013 amendments there are also prior user rights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5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Patent Remedies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fines or criminal sanctions</a:t>
            </a:r>
          </a:p>
          <a:p>
            <a:r>
              <a:rPr lang="en-US" dirty="0"/>
              <a:t>Damages and injunctions</a:t>
            </a:r>
          </a:p>
          <a:p>
            <a:pPr lvl="1"/>
            <a:r>
              <a:rPr lang="en-US" dirty="0"/>
              <a:t>Damages often involve reasonable royalties</a:t>
            </a:r>
          </a:p>
          <a:p>
            <a:r>
              <a:rPr lang="en-US" dirty="0"/>
              <a:t>Because patent also includes the right to “import”, infringing goods will be seized at the border</a:t>
            </a:r>
          </a:p>
          <a:p>
            <a:pPr lvl="1"/>
            <a:r>
              <a:rPr lang="en-US" dirty="0"/>
              <a:t>However, unlike EU, US will not seize goods “in transit”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5357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Trademark Law</a:t>
            </a:r>
          </a:p>
        </p:txBody>
      </p:sp>
      <p:sp>
        <p:nvSpPr>
          <p:cNvPr id="5122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Clr>
                <a:srgbClr val="404040"/>
              </a:buClr>
              <a:buFont typeface="Arial" charset="0"/>
              <a:buNone/>
            </a:pPr>
            <a:r>
              <a:rPr lang="en-US" sz="3200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The law that protects symbols and other indicia of origin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2F8EF-F99F-5B47-B957-3BA5AF96FD06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0"/>
            <a:ext cx="7345362" cy="1649549"/>
          </a:xfrm>
        </p:spPr>
        <p:txBody>
          <a:bodyPr/>
          <a:lstStyle/>
          <a:p>
            <a:r>
              <a:rPr lang="en-US" dirty="0"/>
              <a:t>“Intellectual Property Rights” in the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 wide variety of rights included</a:t>
            </a:r>
          </a:p>
          <a:p>
            <a:r>
              <a:rPr lang="en-US" dirty="0"/>
              <a:t>Copyright</a:t>
            </a:r>
          </a:p>
          <a:p>
            <a:r>
              <a:rPr lang="en-US" dirty="0"/>
              <a:t>Industrial property rights (patent, trademark, and design)</a:t>
            </a:r>
          </a:p>
          <a:p>
            <a:r>
              <a:rPr lang="en-US" dirty="0"/>
              <a:t>Secret commercial information (trade secrets)</a:t>
            </a:r>
          </a:p>
          <a:p>
            <a:r>
              <a:rPr lang="en-US" dirty="0"/>
              <a:t>But also numerous similar rights:</a:t>
            </a:r>
          </a:p>
          <a:p>
            <a:pPr lvl="1"/>
            <a:r>
              <a:rPr lang="en-US" dirty="0"/>
              <a:t>Plant variety protection</a:t>
            </a:r>
          </a:p>
          <a:p>
            <a:pPr lvl="1"/>
            <a:r>
              <a:rPr lang="en-US" dirty="0"/>
              <a:t>Publicity</a:t>
            </a:r>
          </a:p>
          <a:p>
            <a:pPr lvl="1"/>
            <a:r>
              <a:rPr lang="en-US" dirty="0"/>
              <a:t>Misappropriation of valuable business assets</a:t>
            </a:r>
          </a:p>
          <a:p>
            <a:pPr lvl="1"/>
            <a:r>
              <a:rPr lang="en-US" dirty="0"/>
              <a:t>Semiconductor chips and boat hulls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3578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Foundations of Trademark Law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2339308"/>
          </a:xfrm>
        </p:spPr>
        <p:txBody>
          <a:bodyPr/>
          <a:lstStyle/>
          <a:p>
            <a:pPr marL="457200" indent="-457200" algn="l">
              <a:buAutoNum type="arabicPeriod"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2980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use-based system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distinguishing feature—but not unique to the U.S. system</a:t>
            </a:r>
          </a:p>
          <a:p>
            <a:r>
              <a:rPr lang="en-US" dirty="0"/>
              <a:t>The basic right to a mark is acquired by </a:t>
            </a:r>
            <a:r>
              <a:rPr lang="en-US" b="1" i="1" dirty="0"/>
              <a:t>use</a:t>
            </a:r>
            <a:r>
              <a:rPr lang="en-US" dirty="0"/>
              <a:t>—actual sales, not merely offering goods or services for sale under the mark</a:t>
            </a:r>
          </a:p>
          <a:p>
            <a:pPr lvl="1"/>
            <a:r>
              <a:rPr lang="en-US" dirty="0"/>
              <a:t>Once buyers use, the connection between seller and quality can be made</a:t>
            </a:r>
          </a:p>
          <a:p>
            <a:r>
              <a:rPr lang="en-US" dirty="0"/>
              <a:t>Registration can strengthen these rights, but is </a:t>
            </a:r>
            <a:r>
              <a:rPr lang="en-US" b="1" i="1" dirty="0"/>
              <a:t>not</a:t>
            </a:r>
            <a:r>
              <a:rPr lang="en-US" dirty="0"/>
              <a:t> required for protection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2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976E0-98BB-7F40-889F-12F5478D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hybrid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D1B61-D19D-D944-9C96-AA15A4681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Although there is a federal statute (the Lanham Act, 15 U.S.C §1051 et seq.), it does not cover many of the core issues</a:t>
            </a:r>
          </a:p>
          <a:p>
            <a:pPr lvl="1"/>
            <a:r>
              <a:rPr lang="en-US" dirty="0"/>
              <a:t>Does not define how one acquires a trademark</a:t>
            </a:r>
          </a:p>
          <a:p>
            <a:pPr lvl="1"/>
            <a:r>
              <a:rPr lang="en-US" dirty="0"/>
              <a:t>Does not define ownership</a:t>
            </a:r>
          </a:p>
          <a:p>
            <a:pPr lvl="1"/>
            <a:r>
              <a:rPr lang="en-US" dirty="0"/>
              <a:t>Mainly concerned with registration and remedies</a:t>
            </a:r>
          </a:p>
          <a:p>
            <a:r>
              <a:rPr lang="en-US" dirty="0"/>
              <a:t>Instead, the core issues are determined by judge-made law</a:t>
            </a:r>
          </a:p>
          <a:p>
            <a:r>
              <a:rPr lang="en-US" dirty="0"/>
              <a:t>The system is a hybrid—a federal registration system built on top of existing common-law rules</a:t>
            </a:r>
          </a:p>
          <a:p>
            <a:r>
              <a:rPr lang="en-US" b="1" dirty="0"/>
              <a:t>Need not register to have a protected trademark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1DCBF6-A38D-4347-A056-A7428D4CC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7389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Trademark Law Protects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Trademark subject matter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4702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Marks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“Word, name, symbol, or device”</a:t>
            </a:r>
          </a:p>
          <a:p>
            <a:r>
              <a:rPr lang="en-US" dirty="0"/>
              <a:t>Includes words and logos</a:t>
            </a:r>
          </a:p>
          <a:p>
            <a:r>
              <a:rPr lang="en-US" dirty="0"/>
              <a:t>Also includes other devices:</a:t>
            </a:r>
          </a:p>
          <a:p>
            <a:pPr lvl="1"/>
            <a:r>
              <a:rPr lang="en-US" dirty="0"/>
              <a:t>Sounds</a:t>
            </a:r>
          </a:p>
          <a:p>
            <a:pPr lvl="1"/>
            <a:r>
              <a:rPr lang="en-US" dirty="0"/>
              <a:t>Smells (and maybe flavors?)</a:t>
            </a:r>
          </a:p>
          <a:p>
            <a:pPr lvl="1"/>
            <a:r>
              <a:rPr lang="en-US" dirty="0"/>
              <a:t>Packaging</a:t>
            </a:r>
          </a:p>
          <a:p>
            <a:pPr lvl="1"/>
            <a:r>
              <a:rPr lang="en-US" dirty="0"/>
              <a:t>Even the design of the product itself (more on this later)</a:t>
            </a:r>
          </a:p>
          <a:p>
            <a:r>
              <a:rPr lang="en-US" dirty="0"/>
              <a:t>U.S. doesn’t follow the visually perceptible rule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0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 basic requirements for protection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Distinctiveness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No statutory exclusions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7165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Mark must be recognized by consumers as an indication of source</a:t>
            </a:r>
          </a:p>
          <a:p>
            <a:pPr lvl="1"/>
            <a:r>
              <a:rPr lang="en-US" dirty="0"/>
              <a:t>E.g., APPLE for apples vs. computers</a:t>
            </a:r>
          </a:p>
          <a:p>
            <a:r>
              <a:rPr lang="en-US" dirty="0"/>
              <a:t>Distinctiveness can take two forms:</a:t>
            </a:r>
          </a:p>
          <a:p>
            <a:pPr lvl="1"/>
            <a:r>
              <a:rPr lang="en-US" u="sng" dirty="0"/>
              <a:t>Inherent</a:t>
            </a:r>
            <a:r>
              <a:rPr lang="en-US" dirty="0"/>
              <a:t> distinctiveness</a:t>
            </a:r>
          </a:p>
          <a:p>
            <a:pPr lvl="1"/>
            <a:r>
              <a:rPr lang="en-US" u="sng" dirty="0"/>
              <a:t>Acquired</a:t>
            </a:r>
            <a:r>
              <a:rPr lang="en-US" dirty="0"/>
              <a:t> distinctiveness—also called “secondary meaning”</a:t>
            </a:r>
          </a:p>
          <a:p>
            <a:r>
              <a:rPr lang="en-US" dirty="0"/>
              <a:t>Things like sounds, smells, and product shapes </a:t>
            </a:r>
            <a:r>
              <a:rPr lang="en-US" b="1" dirty="0"/>
              <a:t>always</a:t>
            </a:r>
            <a:r>
              <a:rPr lang="en-US" dirty="0"/>
              <a:t> require proof of secondary meaning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6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secondary meaning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majority of the public must recognize the mark as a mark</a:t>
            </a:r>
          </a:p>
          <a:p>
            <a:r>
              <a:rPr lang="en-US" dirty="0"/>
              <a:t>Main proof: surveys</a:t>
            </a:r>
          </a:p>
          <a:p>
            <a:r>
              <a:rPr lang="en-US" dirty="0"/>
              <a:t>Also can consider advertising, level of sales</a:t>
            </a:r>
          </a:p>
          <a:p>
            <a:r>
              <a:rPr lang="en-US" dirty="0"/>
              <a:t>Five years of use creates a presumption of distinctiveness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8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Geographic indications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Unlike Europe, US has no system for listing geographic indications for food and spirits</a:t>
            </a:r>
          </a:p>
          <a:p>
            <a:r>
              <a:rPr lang="en-US" dirty="0"/>
              <a:t>On the other hand, possible to protect</a:t>
            </a:r>
          </a:p>
          <a:p>
            <a:pPr lvl="1"/>
            <a:r>
              <a:rPr lang="en-US" dirty="0"/>
              <a:t>Geographically </a:t>
            </a:r>
            <a:r>
              <a:rPr lang="en-US" dirty="0" err="1"/>
              <a:t>misdescriptive</a:t>
            </a:r>
            <a:r>
              <a:rPr lang="en-US" dirty="0"/>
              <a:t> use by others as a form of false advertising</a:t>
            </a:r>
          </a:p>
          <a:p>
            <a:pPr lvl="1"/>
            <a:r>
              <a:rPr lang="en-US" dirty="0"/>
              <a:t>Certification marks</a:t>
            </a:r>
          </a:p>
          <a:p>
            <a:pPr lvl="1"/>
            <a:r>
              <a:rPr lang="en-US" dirty="0"/>
              <a:t>Additional protections imposed by certain bilateral treaties</a:t>
            </a:r>
          </a:p>
          <a:p>
            <a:pPr lvl="2"/>
            <a:r>
              <a:rPr lang="en-US" dirty="0" err="1"/>
              <a:t>Eg</a:t>
            </a:r>
            <a:r>
              <a:rPr lang="en-US" dirty="0"/>
              <a:t> “bourbon” for whiskey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91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Trademark Registration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48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factors in US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Theories of IPRs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Boundaries between rights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Sources of rights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8367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Again, not required in order to protect</a:t>
            </a:r>
          </a:p>
          <a:p>
            <a:r>
              <a:rPr lang="en-US" dirty="0"/>
              <a:t>However, registration gives many advantages</a:t>
            </a:r>
          </a:p>
          <a:p>
            <a:r>
              <a:rPr lang="en-US" dirty="0"/>
              <a:t>Historically, could not register until after use</a:t>
            </a:r>
          </a:p>
          <a:p>
            <a:pPr lvl="1"/>
            <a:r>
              <a:rPr lang="en-US" dirty="0"/>
              <a:t>Put U.S. sellers at a disadvantage</a:t>
            </a:r>
          </a:p>
          <a:p>
            <a:pPr lvl="1"/>
            <a:r>
              <a:rPr lang="en-US" dirty="0"/>
              <a:t>Now, law allows for “intent to use” applications</a:t>
            </a:r>
          </a:p>
          <a:p>
            <a:pPr lvl="2"/>
            <a:r>
              <a:rPr lang="en-US" dirty="0"/>
              <a:t>But still no rights until marks used</a:t>
            </a:r>
          </a:p>
          <a:p>
            <a:r>
              <a:rPr lang="en-US" dirty="0"/>
              <a:t>Exception: marks first registered abroad. Can be registered in U.S. even if not used in the nation</a:t>
            </a:r>
          </a:p>
          <a:p>
            <a:pPr lvl="1"/>
            <a:r>
              <a:rPr lang="en-US" dirty="0"/>
              <a:t>Must use within a few years or registration will be cancelled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9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Trademark Infringement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4011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basic rights of the trademark owner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Infringement—the historical standard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Dilution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Preventing use as a domain 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26A2-6001-C54B-8DA2-21CA2B727775}" type="slidenum">
              <a:rPr lang="en-US" smtClean="0"/>
              <a:pPr>
                <a:defRPr/>
              </a:pPr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6819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Infringement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standard: </a:t>
            </a:r>
            <a:r>
              <a:rPr lang="en-US" i="1" dirty="0"/>
              <a:t>likelihood of customer confusion</a:t>
            </a:r>
            <a:endParaRPr lang="en-US" dirty="0"/>
          </a:p>
          <a:p>
            <a:r>
              <a:rPr lang="en-US" dirty="0"/>
              <a:t>Types of confusion recognized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/>
              <a:t>As to source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/>
              <a:t>As to sponsorship or approval—more controversial</a:t>
            </a:r>
          </a:p>
          <a:p>
            <a:r>
              <a:rPr lang="en-US" dirty="0"/>
              <a:t>Confusion can occur even if the marks and/or the goods are different</a:t>
            </a:r>
          </a:p>
          <a:p>
            <a:pPr lvl="1"/>
            <a:r>
              <a:rPr lang="en-US" dirty="0"/>
              <a:t>Of course, the more the difference, the more difficult it is to show confusion is likely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2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significant expansion of traditional trademark rights</a:t>
            </a:r>
          </a:p>
          <a:p>
            <a:r>
              <a:rPr lang="en-US" dirty="0"/>
              <a:t>Basic notion: </a:t>
            </a:r>
            <a:r>
              <a:rPr lang="en-US" i="1" dirty="0"/>
              <a:t>even without confusion</a:t>
            </a:r>
            <a:r>
              <a:rPr lang="en-US" dirty="0"/>
              <a:t>, a party’s use of a mark can damage a mark owner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25131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 of dilution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Blurring</a:t>
            </a:r>
            <a:r>
              <a:rPr lang="en-US" dirty="0"/>
              <a:t>: decreasing the automatic association people have between the mark and the seller</a:t>
            </a:r>
          </a:p>
          <a:p>
            <a:r>
              <a:rPr lang="en-US" b="1" dirty="0" err="1"/>
              <a:t>Tarnishment</a:t>
            </a:r>
            <a:r>
              <a:rPr lang="en-US" dirty="0"/>
              <a:t>: making the connection less favorable</a:t>
            </a:r>
          </a:p>
          <a:p>
            <a:r>
              <a:rPr lang="en-US" dirty="0"/>
              <a:t>Example: NOKIA used on luggage and airlines (blurring), GUINNESS used on toilet bowl cleaner (tarnishment)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1784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Limits on the federal dilution claim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Only available for “famous” marks</a:t>
            </a:r>
          </a:p>
          <a:p>
            <a:pPr lvl="1"/>
            <a:r>
              <a:rPr lang="en-US" dirty="0"/>
              <a:t>Not quite the same as “well-known” in international law</a:t>
            </a:r>
          </a:p>
          <a:p>
            <a:pPr lvl="1"/>
            <a:r>
              <a:rPr lang="en-US" dirty="0"/>
              <a:t>Must be known to the general population, not just a sub-group</a:t>
            </a:r>
          </a:p>
          <a:p>
            <a:r>
              <a:rPr lang="en-US" dirty="0"/>
              <a:t>Remedy usually limited to an injunction (so no monetary damages)</a:t>
            </a:r>
          </a:p>
          <a:p>
            <a:pPr lvl="1"/>
            <a:r>
              <a:rPr lang="en-US" dirty="0"/>
              <a:t>Exception:  willful acts</a:t>
            </a:r>
          </a:p>
          <a:p>
            <a:r>
              <a:rPr lang="en-US" dirty="0"/>
              <a:t>Only applies to commercial uses</a:t>
            </a:r>
          </a:p>
          <a:p>
            <a:pPr lvl="1"/>
            <a:r>
              <a:rPr lang="en-US" dirty="0"/>
              <a:t>Use as a mark or in advertising</a:t>
            </a:r>
          </a:p>
          <a:p>
            <a:r>
              <a:rPr lang="en-US" dirty="0"/>
              <a:t>No claim for harm to mark in news reporting and the like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3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name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Problem:  When someone adopts a domain name that is a famous mark</a:t>
            </a:r>
          </a:p>
          <a:p>
            <a:r>
              <a:rPr lang="en-US" dirty="0"/>
              <a:t>Courts used to try to apply dilution rules—not a good fit</a:t>
            </a:r>
          </a:p>
          <a:p>
            <a:r>
              <a:rPr lang="en-US" dirty="0"/>
              <a:t>Statute now has a specific provision allowing recovery when adoption of the mark is in “bad faith”</a:t>
            </a:r>
          </a:p>
          <a:p>
            <a:pPr lvl="1"/>
            <a:r>
              <a:rPr lang="en-US" dirty="0"/>
              <a:t>Bad faith</a:t>
            </a:r>
          </a:p>
          <a:p>
            <a:pPr lvl="2"/>
            <a:r>
              <a:rPr lang="en-US" dirty="0"/>
              <a:t>when you intend to try to sell the site to the owner of the mark, or </a:t>
            </a:r>
          </a:p>
          <a:p>
            <a:pPr lvl="2"/>
            <a:r>
              <a:rPr lang="en-US" dirty="0"/>
              <a:t>reserve dozens of famous name sites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27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Remedies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Injunctions</a:t>
            </a:r>
          </a:p>
          <a:p>
            <a:pPr lvl="1"/>
            <a:r>
              <a:rPr lang="en-US" dirty="0"/>
              <a:t>Often used because of consumer harm</a:t>
            </a:r>
          </a:p>
          <a:p>
            <a:pPr lvl="1"/>
            <a:r>
              <a:rPr lang="en-US" dirty="0"/>
              <a:t>The most important remedy</a:t>
            </a:r>
          </a:p>
          <a:p>
            <a:r>
              <a:rPr lang="en-US" dirty="0"/>
              <a:t>Damages—very difficult to obtain because you must prove actual lost sales</a:t>
            </a:r>
          </a:p>
          <a:p>
            <a:r>
              <a:rPr lang="en-US" dirty="0"/>
              <a:t>Unlike in patent, additional damages available—up to three times proven damages</a:t>
            </a:r>
          </a:p>
          <a:p>
            <a:r>
              <a:rPr lang="en-US" dirty="0"/>
              <a:t>Also, seizure and destruction of offending goods</a:t>
            </a:r>
          </a:p>
          <a:p>
            <a:r>
              <a:rPr lang="en-US" dirty="0"/>
              <a:t>However, in most cases no criminal sanctions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1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Trade secrets</a:t>
            </a:r>
          </a:p>
        </p:txBody>
      </p:sp>
      <p:sp>
        <p:nvSpPr>
          <p:cNvPr id="17410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Clr>
                <a:srgbClr val="404040"/>
              </a:buClr>
              <a:buFont typeface="Arial" charset="0"/>
              <a:buNone/>
            </a:pPr>
            <a:r>
              <a:rPr lang="en-US" sz="3200" dirty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Protection of undisclosed information, ingredients, and processes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2F8EF-F99F-5B47-B957-3BA5AF96FD06}" type="slidenum">
              <a:rPr lang="en-US" smtClean="0"/>
              <a:pPr>
                <a:defRPr/>
              </a:pPr>
              <a:t>89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Theories of IPRs in the United States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02808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Trade Secrets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Protection historically came from state law</a:t>
            </a:r>
          </a:p>
          <a:p>
            <a:r>
              <a:rPr lang="en-US" dirty="0"/>
              <a:t>Originally, judge-made law</a:t>
            </a:r>
          </a:p>
          <a:p>
            <a:r>
              <a:rPr lang="en-US" dirty="0"/>
              <a:t>Since the 1980s, however, a “Uniform Trade Secrets Act” which has been adopted by 48 of the 50 states</a:t>
            </a:r>
          </a:p>
          <a:p>
            <a:r>
              <a:rPr lang="en-US" dirty="0"/>
              <a:t>In 2016, Congress enacted a </a:t>
            </a:r>
            <a:r>
              <a:rPr lang="en-US" i="1" dirty="0"/>
              <a:t>federal</a:t>
            </a:r>
            <a:r>
              <a:rPr lang="en-US" dirty="0"/>
              <a:t> statute creating a private cause of action—largely mirrors the Uniform Act</a:t>
            </a:r>
          </a:p>
          <a:p>
            <a:pPr lvl="1"/>
            <a:r>
              <a:rPr lang="en-US" dirty="0"/>
              <a:t>There had been a federal law prior to that, but no federal civil liability</a:t>
            </a:r>
          </a:p>
          <a:p>
            <a:pPr lvl="1"/>
            <a:r>
              <a:rPr lang="en-US" dirty="0"/>
              <a:t>Main effect—can sue in federal court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6015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Two-Step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What is a trade secret?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Did defendant “misappropriate” the secret?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0057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What is a trade secret?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Any information, including a formula or a process, that is (a) secret, and (b) </a:t>
            </a:r>
            <a:r>
              <a:rPr lang="en-US" i="1" dirty="0"/>
              <a:t>worth more because it is secret</a:t>
            </a:r>
            <a:endParaRPr lang="en-US" dirty="0"/>
          </a:p>
          <a:p>
            <a:pPr lvl="1"/>
            <a:r>
              <a:rPr lang="en-US" dirty="0"/>
              <a:t>Chemical makeup</a:t>
            </a:r>
          </a:p>
          <a:p>
            <a:pPr lvl="1"/>
            <a:r>
              <a:rPr lang="en-US" dirty="0"/>
              <a:t>Manufacturing process</a:t>
            </a:r>
          </a:p>
          <a:p>
            <a:pPr lvl="1"/>
            <a:r>
              <a:rPr lang="en-US" dirty="0"/>
              <a:t>Also non-technical information such as a customer list</a:t>
            </a:r>
          </a:p>
          <a:p>
            <a:r>
              <a:rPr lang="en-US" dirty="0"/>
              <a:t>“Negative” information—something you know </a:t>
            </a:r>
            <a:r>
              <a:rPr lang="en-US" b="1" i="1" dirty="0"/>
              <a:t>not</a:t>
            </a:r>
            <a:r>
              <a:rPr lang="en-US" dirty="0"/>
              <a:t> to do—can also be a trade secret</a:t>
            </a:r>
          </a:p>
          <a:p>
            <a:r>
              <a:rPr lang="en-US" dirty="0"/>
              <a:t>Owner must take reasonable steps to keep it secret</a:t>
            </a:r>
          </a:p>
          <a:p>
            <a:pPr marL="808038" lvl="1" indent="-457200">
              <a:buFont typeface="+mj-lt"/>
              <a:buAutoNum type="alphaL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0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1B13D-1112-4BBE-A675-90D620FD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Secrecy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93CF4-E90E-4AC7-A256-86B6FCDFE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Absolute secrecy is not required. What matters is whether the information is known to your competitors</a:t>
            </a:r>
          </a:p>
          <a:p>
            <a:r>
              <a:rPr lang="en-US" dirty="0"/>
              <a:t>Trade secret protection is unlike all other forms of IP: if the information becomes known to competitors—even if through no fault of the trade secret owner—it is no longer protected</a:t>
            </a:r>
          </a:p>
          <a:p>
            <a:pPr lvl="1"/>
            <a:r>
              <a:rPr lang="en-US" dirty="0" err="1"/>
              <a:t>Eg</a:t>
            </a:r>
            <a:r>
              <a:rPr lang="en-US" dirty="0"/>
              <a:t>, a scientific article discussing the knowledge</a:t>
            </a:r>
          </a:p>
          <a:p>
            <a:pPr lvl="2"/>
            <a:r>
              <a:rPr lang="en-US" dirty="0"/>
              <a:t>Scientist is not liable for publishing</a:t>
            </a:r>
          </a:p>
          <a:p>
            <a:pPr lvl="2"/>
            <a:r>
              <a:rPr lang="en-US" dirty="0"/>
              <a:t>And once publication occurs, protection disappears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46719F-A9C9-4661-A805-4D4173555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0714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F62D0-FD6E-43DF-9912-154D12213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Additional value due to secrecy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9ACDB-3494-4A28-8BE6-F597EE916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must be worth more because it is secret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27258-D2C7-43D7-9DA9-9C345B00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30676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When is a trade secret “misappropriated”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Statute distinguishes between:</a:t>
            </a:r>
          </a:p>
          <a:p>
            <a:pPr lvl="1"/>
            <a:r>
              <a:rPr lang="en-US" dirty="0"/>
              <a:t>Acquisition</a:t>
            </a:r>
          </a:p>
          <a:p>
            <a:pPr lvl="1"/>
            <a:r>
              <a:rPr lang="en-US" dirty="0"/>
              <a:t>Disclosure</a:t>
            </a:r>
          </a:p>
          <a:p>
            <a:pPr lvl="1"/>
            <a:r>
              <a:rPr lang="en-US" dirty="0"/>
              <a:t>Use</a:t>
            </a:r>
          </a:p>
          <a:p>
            <a:r>
              <a:rPr lang="en-US" dirty="0"/>
              <a:t>Unlike patent, not strict liability—must show the secret was learned by “improper means”</a:t>
            </a:r>
          </a:p>
          <a:p>
            <a:r>
              <a:rPr lang="en-US" dirty="0"/>
              <a:t>Clear cases:</a:t>
            </a:r>
          </a:p>
          <a:p>
            <a:pPr lvl="1"/>
            <a:r>
              <a:rPr lang="en-US" dirty="0"/>
              <a:t>Violates an existing law or duty</a:t>
            </a:r>
          </a:p>
          <a:p>
            <a:pPr lvl="2"/>
            <a:r>
              <a:rPr lang="en-US" dirty="0"/>
              <a:t>Bribery </a:t>
            </a:r>
          </a:p>
          <a:p>
            <a:pPr lvl="2"/>
            <a:r>
              <a:rPr lang="en-US" dirty="0"/>
              <a:t>Contract</a:t>
            </a:r>
          </a:p>
          <a:p>
            <a:pPr lvl="2"/>
            <a:r>
              <a:rPr lang="en-US" dirty="0"/>
              <a:t>Implied duty of loyalty owed by employee</a:t>
            </a:r>
          </a:p>
          <a:p>
            <a:r>
              <a:rPr lang="en-US" dirty="0"/>
              <a:t>But not limited to these!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2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C86F6-B756-47D4-B8ED-53452539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secret remedies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3D613-7F9C-44AB-BE1C-CB47017DD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Damages: the loss of monopoly value</a:t>
            </a:r>
          </a:p>
          <a:p>
            <a:r>
              <a:rPr lang="en-US" dirty="0"/>
              <a:t>Injunction</a:t>
            </a:r>
          </a:p>
          <a:p>
            <a:pPr lvl="1"/>
            <a:r>
              <a:rPr lang="en-US" dirty="0"/>
              <a:t>Term of injunction—not fixed. Instead, it ends once the information becomes known to others</a:t>
            </a:r>
          </a:p>
          <a:p>
            <a:r>
              <a:rPr lang="en-US" dirty="0"/>
              <a:t>Punitive damages—trade secrets are the only form of intellectual property right where the owner can obtain punitive damages</a:t>
            </a:r>
          </a:p>
          <a:p>
            <a:pPr lvl="1"/>
            <a:r>
              <a:rPr lang="en-US" dirty="0"/>
              <a:t>Only available for a willful misappropriation (bribery, etc.)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0212E-16F3-45EE-ABDA-7DB627017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2280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AD0CA-CE4D-4927-B08F-92FAD0A5A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6CBEA-F01E-4AB5-86E9-29A3F17DA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federal law also imposes criminal liability for some trade secret misappropriation</a:t>
            </a:r>
          </a:p>
          <a:p>
            <a:pPr marL="808038" lvl="1" indent="-457200">
              <a:buFont typeface="+mj-lt"/>
              <a:buAutoNum type="alphaLcPeriod"/>
            </a:pPr>
            <a:r>
              <a:rPr lang="en-US" dirty="0"/>
              <a:t>When done to benefit a foreign government</a:t>
            </a:r>
          </a:p>
          <a:p>
            <a:pPr marL="808038" lvl="1" indent="-457200">
              <a:buFont typeface="+mj-lt"/>
              <a:buAutoNum type="alphaLcPeriod"/>
            </a:pPr>
            <a:r>
              <a:rPr lang="en-US" dirty="0"/>
              <a:t>When the trade secret is used in interstate or international commerce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CBA60-627C-4F13-AD53-052AAA490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12516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40404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Industrial design protection</a:t>
            </a:r>
          </a:p>
        </p:txBody>
      </p:sp>
      <p:sp>
        <p:nvSpPr>
          <p:cNvPr id="9218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Clr>
                <a:srgbClr val="404040"/>
              </a:buClr>
              <a:buFont typeface="Arial" charset="0"/>
              <a:buNone/>
            </a:pPr>
            <a:r>
              <a:rPr lang="en-US" dirty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The law protecting the visual (and sometimes other) features of useful items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2F8EF-F99F-5B47-B957-3BA5AF96FD06}" type="slidenum">
              <a:rPr lang="en-US" smtClean="0"/>
              <a:pPr>
                <a:defRPr/>
              </a:pPr>
              <a:t>98</a:t>
            </a:fld>
            <a:endParaRPr lang="en-US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Design Protection Protects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visual</a:t>
            </a:r>
            <a:r>
              <a:rPr lang="en-US" dirty="0"/>
              <a:t> design of objects</a:t>
            </a:r>
          </a:p>
          <a:p>
            <a:r>
              <a:rPr lang="en-US" dirty="0"/>
              <a:t>But unlike ©, the objects in question must be “articles of manufacture”—things people buy for purposes other than solely their appearance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07FF-E801-5B4D-BE05-2583122CB6E1}" type="slidenum">
              <a:rPr lang="en-US" smtClean="0"/>
              <a:pPr>
                <a:defRPr/>
              </a:pPr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80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3066</TotalTime>
  <Words>5160</Words>
  <Application>Microsoft Office PowerPoint</Application>
  <PresentationFormat>Diaprojekcija na zaslonu (4:3)</PresentationFormat>
  <Paragraphs>731</Paragraphs>
  <Slides>117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117</vt:i4>
      </vt:variant>
    </vt:vector>
  </HeadingPairs>
  <TitlesOfParts>
    <vt:vector size="124" baseType="lpstr">
      <vt:lpstr>Arial</vt:lpstr>
      <vt:lpstr>Brush Script MT</vt:lpstr>
      <vt:lpstr>Calibri</vt:lpstr>
      <vt:lpstr>Calisto MT</vt:lpstr>
      <vt:lpstr>Century Gothic</vt:lpstr>
      <vt:lpstr>Wingdings</vt:lpstr>
      <vt:lpstr>Capital</vt:lpstr>
      <vt:lpstr>United States Intellectual Property Law</vt:lpstr>
      <vt:lpstr>Basic coverage</vt:lpstr>
      <vt:lpstr>Why this all matters</vt:lpstr>
      <vt:lpstr>Value of comparison</vt:lpstr>
      <vt:lpstr>Agenda</vt:lpstr>
      <vt:lpstr>Overview and Basic Principles</vt:lpstr>
      <vt:lpstr>“Intellectual Property Rights” in the US</vt:lpstr>
      <vt:lpstr>Special factors in US Law</vt:lpstr>
      <vt:lpstr>1. Theories of IPRs in the United States</vt:lpstr>
      <vt:lpstr>Core policy debate</vt:lpstr>
      <vt:lpstr>A basic divide</vt:lpstr>
      <vt:lpstr>Utilitarian theory</vt:lpstr>
      <vt:lpstr>2. Boundaries between rights</vt:lpstr>
      <vt:lpstr>Considerable overlap</vt:lpstr>
      <vt:lpstr>3.  Sources of rights</vt:lpstr>
      <vt:lpstr>a. Positive rights</vt:lpstr>
      <vt:lpstr>b. Recognized rights</vt:lpstr>
      <vt:lpstr>Copyright and Moral Rights</vt:lpstr>
      <vt:lpstr>U.S. Copyright Law in a Global Context</vt:lpstr>
      <vt:lpstr>Basic requirements</vt:lpstr>
      <vt:lpstr>Originality</vt:lpstr>
      <vt:lpstr>Fixed in a tangible medium</vt:lpstr>
      <vt:lpstr>Copyright ownership: Works made for hire</vt:lpstr>
      <vt:lpstr>Formalities</vt:lpstr>
      <vt:lpstr>Registration</vt:lpstr>
      <vt:lpstr>Notice</vt:lpstr>
      <vt:lpstr>The Exclusive Rights</vt:lpstr>
      <vt:lpstr>1. Main rights:§ 106</vt:lpstr>
      <vt:lpstr>But …</vt:lpstr>
      <vt:lpstr>a.  Reproduction (copying)</vt:lpstr>
      <vt:lpstr>b. Derivative works</vt:lpstr>
      <vt:lpstr>c. Distribution right</vt:lpstr>
      <vt:lpstr>d. Performance right</vt:lpstr>
      <vt:lpstr>e. Display right</vt:lpstr>
      <vt:lpstr>Other rights</vt:lpstr>
      <vt:lpstr>2. Moral Rights under U.S. Law</vt:lpstr>
      <vt:lpstr>Moral Rights in Copyright: § 106A</vt:lpstr>
      <vt:lpstr>Moral Rights in Other Laws</vt:lpstr>
      <vt:lpstr>Copyright Infringement</vt:lpstr>
      <vt:lpstr>Basic analysis: two parts</vt:lpstr>
      <vt:lpstr>Proving copying</vt:lpstr>
      <vt:lpstr>Proving Appropriation</vt:lpstr>
      <vt:lpstr>Defenses to infringement</vt:lpstr>
      <vt:lpstr>1. Specific defenses</vt:lpstr>
      <vt:lpstr>Examples of specific defenses</vt:lpstr>
      <vt:lpstr>2. Fair use under § 107</vt:lpstr>
      <vt:lpstr>Fair use components</vt:lpstr>
      <vt:lpstr>a. Type of use</vt:lpstr>
      <vt:lpstr>b. Fair use factors</vt:lpstr>
      <vt:lpstr>Remedies for infringement</vt:lpstr>
      <vt:lpstr>Patent Law</vt:lpstr>
      <vt:lpstr>Statutory subject matter</vt:lpstr>
      <vt:lpstr>Requirements for obtaining a patent</vt:lpstr>
      <vt:lpstr>Requirements for obtaining a patent</vt:lpstr>
      <vt:lpstr>Utility</vt:lpstr>
      <vt:lpstr>Requirements for obtaining a patent</vt:lpstr>
      <vt:lpstr>First inventor to file</vt:lpstr>
      <vt:lpstr>Anticipation and statutory bars:§102</vt:lpstr>
      <vt:lpstr>§102: basic rule</vt:lpstr>
      <vt:lpstr>Major exception</vt:lpstr>
      <vt:lpstr>Requirements for obtaining a patent</vt:lpstr>
      <vt:lpstr>Nonobviousness</vt:lpstr>
      <vt:lpstr>“Provisional Patents”</vt:lpstr>
      <vt:lpstr>Patent Infringement</vt:lpstr>
      <vt:lpstr>Infringement defined</vt:lpstr>
      <vt:lpstr>Exclusive rights of the patent owner</vt:lpstr>
      <vt:lpstr>Defenses and Exceptions</vt:lpstr>
      <vt:lpstr>Patent Remedies</vt:lpstr>
      <vt:lpstr>Trademark Law</vt:lpstr>
      <vt:lpstr>Foundations of Trademark Law</vt:lpstr>
      <vt:lpstr>A use-based system</vt:lpstr>
      <vt:lpstr>A hybrid system</vt:lpstr>
      <vt:lpstr>What Trademark Law Protects</vt:lpstr>
      <vt:lpstr>Types of Marks</vt:lpstr>
      <vt:lpstr>Two basic requirements for protection </vt:lpstr>
      <vt:lpstr>Distinctiveness</vt:lpstr>
      <vt:lpstr>Proving secondary meaning</vt:lpstr>
      <vt:lpstr>Geographic indications</vt:lpstr>
      <vt:lpstr>Trademark Registration</vt:lpstr>
      <vt:lpstr>Registration</vt:lpstr>
      <vt:lpstr>Trademark Infringement</vt:lpstr>
      <vt:lpstr>Three basic rights of the trademark owner</vt:lpstr>
      <vt:lpstr>Infringement</vt:lpstr>
      <vt:lpstr>Dilution</vt:lpstr>
      <vt:lpstr>Categories of dilution</vt:lpstr>
      <vt:lpstr>Limits on the federal dilution claim</vt:lpstr>
      <vt:lpstr>Domain name protection</vt:lpstr>
      <vt:lpstr>Remedies</vt:lpstr>
      <vt:lpstr>Trade secrets</vt:lpstr>
      <vt:lpstr>Overview of Trade Secrets</vt:lpstr>
      <vt:lpstr>Two-Step Analysis</vt:lpstr>
      <vt:lpstr>1. What is a trade secret?</vt:lpstr>
      <vt:lpstr>a. Secrecy</vt:lpstr>
      <vt:lpstr>b. Additional value due to secrecy</vt:lpstr>
      <vt:lpstr>2. When is a trade secret “misappropriated”</vt:lpstr>
      <vt:lpstr>Trade secret remedies</vt:lpstr>
      <vt:lpstr>Criminal liability</vt:lpstr>
      <vt:lpstr>Industrial design protection</vt:lpstr>
      <vt:lpstr>What Design Protection Protects</vt:lpstr>
      <vt:lpstr>Mode of protection</vt:lpstr>
      <vt:lpstr>1. Design patents</vt:lpstr>
      <vt:lpstr>Overview of Design Patents</vt:lpstr>
      <vt:lpstr>Ornamentality</vt:lpstr>
      <vt:lpstr>Applying for the Design Patent</vt:lpstr>
      <vt:lpstr>2. Design protection under copyright law</vt:lpstr>
      <vt:lpstr>Overview</vt:lpstr>
      <vt:lpstr>Limitation on © in Designs</vt:lpstr>
      <vt:lpstr>3. Design protection under trademark law</vt:lpstr>
      <vt:lpstr>Designs as Trademarks</vt:lpstr>
      <vt:lpstr>Limitations on Trademark Protection</vt:lpstr>
      <vt:lpstr>Right of Publicity</vt:lpstr>
      <vt:lpstr>Overview of the Right of Publicity</vt:lpstr>
      <vt:lpstr>Basics of the “Right”</vt:lpstr>
      <vt:lpstr>“Name, image, and likeness” in college athletics</vt:lpstr>
      <vt:lpstr>“Name, likeness, or characteristic”</vt:lpstr>
      <vt:lpstr>Duration of the Right</vt:lpstr>
      <vt:lpstr>Thank you for your attention</vt:lpstr>
    </vt:vector>
  </TitlesOfParts>
  <Company>University of Louisville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States Intellectual Property Law</dc:title>
  <dc:creator>John Cross</dc:creator>
  <cp:lastModifiedBy>Marko Novak</cp:lastModifiedBy>
  <cp:revision>331</cp:revision>
  <dcterms:created xsi:type="dcterms:W3CDTF">2011-02-23T01:04:39Z</dcterms:created>
  <dcterms:modified xsi:type="dcterms:W3CDTF">2025-09-23T14:18:07Z</dcterms:modified>
</cp:coreProperties>
</file>