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3" r:id="rId4"/>
  </p:sldMasterIdLst>
  <p:notesMasterIdLst>
    <p:notesMasterId r:id="rId72"/>
  </p:notesMasterIdLst>
  <p:sldIdLst>
    <p:sldId id="372" r:id="rId5"/>
    <p:sldId id="377" r:id="rId6"/>
    <p:sldId id="376" r:id="rId7"/>
    <p:sldId id="378" r:id="rId8"/>
    <p:sldId id="371" r:id="rId9"/>
    <p:sldId id="379" r:id="rId10"/>
    <p:sldId id="380" r:id="rId11"/>
    <p:sldId id="375" r:id="rId12"/>
    <p:sldId id="381" r:id="rId13"/>
    <p:sldId id="292" r:id="rId14"/>
    <p:sldId id="299" r:id="rId15"/>
    <p:sldId id="305" r:id="rId16"/>
    <p:sldId id="297" r:id="rId17"/>
    <p:sldId id="303" r:id="rId18"/>
    <p:sldId id="384" r:id="rId19"/>
    <p:sldId id="382" r:id="rId20"/>
    <p:sldId id="298" r:id="rId21"/>
    <p:sldId id="386" r:id="rId22"/>
    <p:sldId id="307" r:id="rId23"/>
    <p:sldId id="345" r:id="rId24"/>
    <p:sldId id="373" r:id="rId25"/>
    <p:sldId id="388" r:id="rId26"/>
    <p:sldId id="389" r:id="rId27"/>
    <p:sldId id="385" r:id="rId28"/>
    <p:sldId id="391" r:id="rId29"/>
    <p:sldId id="394" r:id="rId30"/>
    <p:sldId id="392" r:id="rId31"/>
    <p:sldId id="396" r:id="rId32"/>
    <p:sldId id="399" r:id="rId33"/>
    <p:sldId id="398" r:id="rId34"/>
    <p:sldId id="401" r:id="rId35"/>
    <p:sldId id="403" r:id="rId36"/>
    <p:sldId id="397" r:id="rId37"/>
    <p:sldId id="402" r:id="rId38"/>
    <p:sldId id="349" r:id="rId39"/>
    <p:sldId id="309" r:id="rId40"/>
    <p:sldId id="282" r:id="rId41"/>
    <p:sldId id="311" r:id="rId42"/>
    <p:sldId id="315" r:id="rId43"/>
    <p:sldId id="390" r:id="rId44"/>
    <p:sldId id="364" r:id="rId45"/>
    <p:sldId id="393" r:id="rId46"/>
    <p:sldId id="400" r:id="rId47"/>
    <p:sldId id="404" r:id="rId48"/>
    <p:sldId id="347" r:id="rId49"/>
    <p:sldId id="361" r:id="rId50"/>
    <p:sldId id="346" r:id="rId51"/>
    <p:sldId id="410" r:id="rId52"/>
    <p:sldId id="405" r:id="rId53"/>
    <p:sldId id="406" r:id="rId54"/>
    <p:sldId id="407" r:id="rId55"/>
    <p:sldId id="408" r:id="rId56"/>
    <p:sldId id="409" r:id="rId57"/>
    <p:sldId id="266" r:id="rId58"/>
    <p:sldId id="285" r:id="rId59"/>
    <p:sldId id="374" r:id="rId60"/>
    <p:sldId id="348" r:id="rId61"/>
    <p:sldId id="354" r:id="rId62"/>
    <p:sldId id="268" r:id="rId63"/>
    <p:sldId id="290" r:id="rId64"/>
    <p:sldId id="358" r:id="rId65"/>
    <p:sldId id="357" r:id="rId66"/>
    <p:sldId id="353" r:id="rId67"/>
    <p:sldId id="350" r:id="rId68"/>
    <p:sldId id="356" r:id="rId69"/>
    <p:sldId id="359" r:id="rId70"/>
    <p:sldId id="351" r:id="rId7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7A70"/>
    <a:srgbClr val="ED57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94"/>
  </p:normalViewPr>
  <p:slideViewPr>
    <p:cSldViewPr snapToGrid="0">
      <p:cViewPr varScale="1">
        <p:scale>
          <a:sx n="90" d="100"/>
          <a:sy n="90" d="100"/>
        </p:scale>
        <p:origin x="370"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994C010-C615-4106-B64E-F475267E4FD0}" type="datetimeFigureOut">
              <a:rPr lang="en-US" smtClean="0"/>
              <a:t>9/23/2025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3985D2D-99B2-4CAB-9C26-C7265EA82870}" type="slidenum">
              <a:rPr lang="en-US" smtClean="0"/>
              <a:t>‹#›</a:t>
            </a:fld>
            <a:endParaRPr lang="en-US"/>
          </a:p>
        </p:txBody>
      </p:sp>
    </p:spTree>
    <p:extLst>
      <p:ext uri="{BB962C8B-B14F-4D97-AF65-F5344CB8AC3E}">
        <p14:creationId xmlns:p14="http://schemas.microsoft.com/office/powerpoint/2010/main" val="3378194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92735-49AB-F95F-F28A-BB079BFD0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54B02-DF6D-B2AB-035F-E8A13C0FC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DAC1A-0624-A5A6-0235-9562D4C003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56998D-3DC9-D918-C48F-2009534B475F}"/>
              </a:ext>
            </a:extLst>
          </p:cNvPr>
          <p:cNvSpPr>
            <a:spLocks noGrp="1"/>
          </p:cNvSpPr>
          <p:nvPr>
            <p:ph type="sldNum" sz="quarter" idx="5"/>
          </p:nvPr>
        </p:nvSpPr>
        <p:spPr/>
        <p:txBody>
          <a:bodyPr/>
          <a:lstStyle/>
          <a:p>
            <a:fld id="{83985D2D-99B2-4CAB-9C26-C7265EA82870}" type="slidenum">
              <a:rPr lang="en-US" smtClean="0"/>
              <a:t>1</a:t>
            </a:fld>
            <a:endParaRPr lang="en-US"/>
          </a:p>
        </p:txBody>
      </p:sp>
    </p:spTree>
    <p:extLst>
      <p:ext uri="{BB962C8B-B14F-4D97-AF65-F5344CB8AC3E}">
        <p14:creationId xmlns:p14="http://schemas.microsoft.com/office/powerpoint/2010/main" val="2310421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D134E-877E-3477-C6CE-1FA1CF9F8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81429-8715-7CF9-7C6B-3006F1DD5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ACBEA-E384-D79D-05C9-AD94C3B273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3039C2-524C-3AB5-4F01-02D06B56C485}"/>
              </a:ext>
            </a:extLst>
          </p:cNvPr>
          <p:cNvSpPr>
            <a:spLocks noGrp="1"/>
          </p:cNvSpPr>
          <p:nvPr>
            <p:ph type="sldNum" sz="quarter" idx="5"/>
          </p:nvPr>
        </p:nvSpPr>
        <p:spPr/>
        <p:txBody>
          <a:bodyPr/>
          <a:lstStyle/>
          <a:p>
            <a:fld id="{83985D2D-99B2-4CAB-9C26-C7265EA82870}" type="slidenum">
              <a:rPr lang="en-US" smtClean="0"/>
              <a:t>21</a:t>
            </a:fld>
            <a:endParaRPr lang="en-US"/>
          </a:p>
        </p:txBody>
      </p:sp>
    </p:spTree>
    <p:extLst>
      <p:ext uri="{BB962C8B-B14F-4D97-AF65-F5344CB8AC3E}">
        <p14:creationId xmlns:p14="http://schemas.microsoft.com/office/powerpoint/2010/main" val="1395120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FB635-DA17-DF84-66BB-DA758E76F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11D21-EF98-5CC0-D193-AF3E0DA34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97259-C69E-65BA-3037-5F53AF8D05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B3A116-A3B1-4BFD-74C5-2A520463BA06}"/>
              </a:ext>
            </a:extLst>
          </p:cNvPr>
          <p:cNvSpPr>
            <a:spLocks noGrp="1"/>
          </p:cNvSpPr>
          <p:nvPr>
            <p:ph type="sldNum" sz="quarter" idx="5"/>
          </p:nvPr>
        </p:nvSpPr>
        <p:spPr/>
        <p:txBody>
          <a:bodyPr/>
          <a:lstStyle/>
          <a:p>
            <a:fld id="{83985D2D-99B2-4CAB-9C26-C7265EA82870}" type="slidenum">
              <a:rPr lang="en-US" smtClean="0"/>
              <a:t>22</a:t>
            </a:fld>
            <a:endParaRPr lang="en-US"/>
          </a:p>
        </p:txBody>
      </p:sp>
    </p:spTree>
    <p:extLst>
      <p:ext uri="{BB962C8B-B14F-4D97-AF65-F5344CB8AC3E}">
        <p14:creationId xmlns:p14="http://schemas.microsoft.com/office/powerpoint/2010/main" val="1983647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2025E-0557-B4FD-FACC-672210070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17156-4FB6-123F-2823-1146B72E6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58157-2978-D8F4-0AA3-DE25968D3B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DD9221-C291-1458-41A2-1608108155A1}"/>
              </a:ext>
            </a:extLst>
          </p:cNvPr>
          <p:cNvSpPr>
            <a:spLocks noGrp="1"/>
          </p:cNvSpPr>
          <p:nvPr>
            <p:ph type="sldNum" sz="quarter" idx="5"/>
          </p:nvPr>
        </p:nvSpPr>
        <p:spPr/>
        <p:txBody>
          <a:bodyPr/>
          <a:lstStyle/>
          <a:p>
            <a:fld id="{83985D2D-99B2-4CAB-9C26-C7265EA82870}" type="slidenum">
              <a:rPr lang="en-US" smtClean="0"/>
              <a:t>23</a:t>
            </a:fld>
            <a:endParaRPr lang="en-US"/>
          </a:p>
        </p:txBody>
      </p:sp>
    </p:spTree>
    <p:extLst>
      <p:ext uri="{BB962C8B-B14F-4D97-AF65-F5344CB8AC3E}">
        <p14:creationId xmlns:p14="http://schemas.microsoft.com/office/powerpoint/2010/main" val="549507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B5D95-4EA7-4A39-5F9B-CB57EDC0E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1116B-74EF-FE22-EBB6-DD1270FEE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423444-9DC9-306D-9A21-0AFEFBB173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5373A4-17B0-699A-1814-15D1D298C24C}"/>
              </a:ext>
            </a:extLst>
          </p:cNvPr>
          <p:cNvSpPr>
            <a:spLocks noGrp="1"/>
          </p:cNvSpPr>
          <p:nvPr>
            <p:ph type="sldNum" sz="quarter" idx="5"/>
          </p:nvPr>
        </p:nvSpPr>
        <p:spPr/>
        <p:txBody>
          <a:bodyPr/>
          <a:lstStyle/>
          <a:p>
            <a:fld id="{83985D2D-99B2-4CAB-9C26-C7265EA82870}" type="slidenum">
              <a:rPr lang="en-US" smtClean="0"/>
              <a:t>24</a:t>
            </a:fld>
            <a:endParaRPr lang="en-US"/>
          </a:p>
        </p:txBody>
      </p:sp>
    </p:spTree>
    <p:extLst>
      <p:ext uri="{BB962C8B-B14F-4D97-AF65-F5344CB8AC3E}">
        <p14:creationId xmlns:p14="http://schemas.microsoft.com/office/powerpoint/2010/main" val="1190345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9A96B-3DD4-3551-5478-6AADEBCC0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2B511-66E6-5B84-55DF-A90E1CB78E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66EF3-278C-F563-A0AE-C8218098CF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22B9D5-A374-ACEE-3D28-DD9E9B439667}"/>
              </a:ext>
            </a:extLst>
          </p:cNvPr>
          <p:cNvSpPr>
            <a:spLocks noGrp="1"/>
          </p:cNvSpPr>
          <p:nvPr>
            <p:ph type="sldNum" sz="quarter" idx="5"/>
          </p:nvPr>
        </p:nvSpPr>
        <p:spPr/>
        <p:txBody>
          <a:bodyPr/>
          <a:lstStyle/>
          <a:p>
            <a:fld id="{83985D2D-99B2-4CAB-9C26-C7265EA82870}" type="slidenum">
              <a:rPr lang="en-US" smtClean="0"/>
              <a:t>25</a:t>
            </a:fld>
            <a:endParaRPr lang="en-US"/>
          </a:p>
        </p:txBody>
      </p:sp>
    </p:spTree>
    <p:extLst>
      <p:ext uri="{BB962C8B-B14F-4D97-AF65-F5344CB8AC3E}">
        <p14:creationId xmlns:p14="http://schemas.microsoft.com/office/powerpoint/2010/main" val="1669066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8B009-6054-3A95-8C8F-FCCBA3217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129BC-9CF9-DD98-2EE9-14F6ABFF0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A3B23-8433-E1B8-FC96-C87E3FACA5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080FFE-7074-0607-E6BB-6AE358434952}"/>
              </a:ext>
            </a:extLst>
          </p:cNvPr>
          <p:cNvSpPr>
            <a:spLocks noGrp="1"/>
          </p:cNvSpPr>
          <p:nvPr>
            <p:ph type="sldNum" sz="quarter" idx="5"/>
          </p:nvPr>
        </p:nvSpPr>
        <p:spPr/>
        <p:txBody>
          <a:bodyPr/>
          <a:lstStyle/>
          <a:p>
            <a:fld id="{83985D2D-99B2-4CAB-9C26-C7265EA82870}" type="slidenum">
              <a:rPr lang="en-US" smtClean="0"/>
              <a:t>26</a:t>
            </a:fld>
            <a:endParaRPr lang="en-US"/>
          </a:p>
        </p:txBody>
      </p:sp>
    </p:spTree>
    <p:extLst>
      <p:ext uri="{BB962C8B-B14F-4D97-AF65-F5344CB8AC3E}">
        <p14:creationId xmlns:p14="http://schemas.microsoft.com/office/powerpoint/2010/main" val="2350459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F412C-0F57-4201-40F3-1DE6DC920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5423E-BBFF-241A-C760-29DCBBDCF5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DE3AA-29BC-1186-74A0-3DE8FB9212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357E87-B1A2-BAC4-E176-DCDBDD758B2A}"/>
              </a:ext>
            </a:extLst>
          </p:cNvPr>
          <p:cNvSpPr>
            <a:spLocks noGrp="1"/>
          </p:cNvSpPr>
          <p:nvPr>
            <p:ph type="sldNum" sz="quarter" idx="5"/>
          </p:nvPr>
        </p:nvSpPr>
        <p:spPr/>
        <p:txBody>
          <a:bodyPr/>
          <a:lstStyle/>
          <a:p>
            <a:fld id="{83985D2D-99B2-4CAB-9C26-C7265EA82870}" type="slidenum">
              <a:rPr lang="en-US" smtClean="0"/>
              <a:t>27</a:t>
            </a:fld>
            <a:endParaRPr lang="en-US"/>
          </a:p>
        </p:txBody>
      </p:sp>
    </p:spTree>
    <p:extLst>
      <p:ext uri="{BB962C8B-B14F-4D97-AF65-F5344CB8AC3E}">
        <p14:creationId xmlns:p14="http://schemas.microsoft.com/office/powerpoint/2010/main" val="3381652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86375-041B-BB16-2C41-96A1AF1BB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829D8-C6D9-C93D-4AB2-60D1C833F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3C1D8-612C-C41E-71E7-A8898DF72C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450B0A-38E8-AFF0-FC0F-6840BFA4AA05}"/>
              </a:ext>
            </a:extLst>
          </p:cNvPr>
          <p:cNvSpPr>
            <a:spLocks noGrp="1"/>
          </p:cNvSpPr>
          <p:nvPr>
            <p:ph type="sldNum" sz="quarter" idx="5"/>
          </p:nvPr>
        </p:nvSpPr>
        <p:spPr/>
        <p:txBody>
          <a:bodyPr/>
          <a:lstStyle/>
          <a:p>
            <a:fld id="{83985D2D-99B2-4CAB-9C26-C7265EA82870}" type="slidenum">
              <a:rPr lang="en-US" smtClean="0"/>
              <a:t>28</a:t>
            </a:fld>
            <a:endParaRPr lang="en-US"/>
          </a:p>
        </p:txBody>
      </p:sp>
    </p:spTree>
    <p:extLst>
      <p:ext uri="{BB962C8B-B14F-4D97-AF65-F5344CB8AC3E}">
        <p14:creationId xmlns:p14="http://schemas.microsoft.com/office/powerpoint/2010/main" val="4139291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E3B49-D116-F4BA-FD79-E08B688B7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2F743-66E2-8ED6-BA1B-40DAA6E94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C601C-F399-C91A-2CAA-93702A4318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14F8B2-69F1-D2DE-75F8-2DD90346C92B}"/>
              </a:ext>
            </a:extLst>
          </p:cNvPr>
          <p:cNvSpPr>
            <a:spLocks noGrp="1"/>
          </p:cNvSpPr>
          <p:nvPr>
            <p:ph type="sldNum" sz="quarter" idx="5"/>
          </p:nvPr>
        </p:nvSpPr>
        <p:spPr/>
        <p:txBody>
          <a:bodyPr/>
          <a:lstStyle/>
          <a:p>
            <a:fld id="{83985D2D-99B2-4CAB-9C26-C7265EA82870}" type="slidenum">
              <a:rPr lang="en-US" smtClean="0"/>
              <a:t>29</a:t>
            </a:fld>
            <a:endParaRPr lang="en-US"/>
          </a:p>
        </p:txBody>
      </p:sp>
    </p:spTree>
    <p:extLst>
      <p:ext uri="{BB962C8B-B14F-4D97-AF65-F5344CB8AC3E}">
        <p14:creationId xmlns:p14="http://schemas.microsoft.com/office/powerpoint/2010/main" val="3948352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33E2-C7E3-AAAA-ECA4-0A5F45876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173C8-BB3D-2265-E30A-10734588A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1C908-9E53-2326-A5A4-20DE465CCC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1C4848-817A-06E8-0E81-4F2252F28CE6}"/>
              </a:ext>
            </a:extLst>
          </p:cNvPr>
          <p:cNvSpPr>
            <a:spLocks noGrp="1"/>
          </p:cNvSpPr>
          <p:nvPr>
            <p:ph type="sldNum" sz="quarter" idx="5"/>
          </p:nvPr>
        </p:nvSpPr>
        <p:spPr/>
        <p:txBody>
          <a:bodyPr/>
          <a:lstStyle/>
          <a:p>
            <a:fld id="{83985D2D-99B2-4CAB-9C26-C7265EA82870}" type="slidenum">
              <a:rPr lang="en-US" smtClean="0"/>
              <a:t>30</a:t>
            </a:fld>
            <a:endParaRPr lang="en-US"/>
          </a:p>
        </p:txBody>
      </p:sp>
    </p:spTree>
    <p:extLst>
      <p:ext uri="{BB962C8B-B14F-4D97-AF65-F5344CB8AC3E}">
        <p14:creationId xmlns:p14="http://schemas.microsoft.com/office/powerpoint/2010/main" val="158027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7447E-72D1-64DD-2AA2-8D03DD7B9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51319-6B71-A832-CDEE-9073E67A20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3A5B9B-0278-BFA7-42C5-25CDAC6DF1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5A8297-5863-45FF-6823-8E68705DF4CC}"/>
              </a:ext>
            </a:extLst>
          </p:cNvPr>
          <p:cNvSpPr>
            <a:spLocks noGrp="1"/>
          </p:cNvSpPr>
          <p:nvPr>
            <p:ph type="sldNum" sz="quarter" idx="5"/>
          </p:nvPr>
        </p:nvSpPr>
        <p:spPr/>
        <p:txBody>
          <a:bodyPr/>
          <a:lstStyle/>
          <a:p>
            <a:fld id="{83985D2D-99B2-4CAB-9C26-C7265EA82870}" type="slidenum">
              <a:rPr lang="en-US" smtClean="0"/>
              <a:t>2</a:t>
            </a:fld>
            <a:endParaRPr lang="en-US"/>
          </a:p>
        </p:txBody>
      </p:sp>
    </p:spTree>
    <p:extLst>
      <p:ext uri="{BB962C8B-B14F-4D97-AF65-F5344CB8AC3E}">
        <p14:creationId xmlns:p14="http://schemas.microsoft.com/office/powerpoint/2010/main" val="3697186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ED594-B8D7-6D10-CB01-53EA203E5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8142B-29D2-0CAA-69E4-6E278DAEC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30F1B-9A44-A20B-D01E-CF5557DBEF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8BE9F8-6113-FE46-398E-32E92698849A}"/>
              </a:ext>
            </a:extLst>
          </p:cNvPr>
          <p:cNvSpPr>
            <a:spLocks noGrp="1"/>
          </p:cNvSpPr>
          <p:nvPr>
            <p:ph type="sldNum" sz="quarter" idx="5"/>
          </p:nvPr>
        </p:nvSpPr>
        <p:spPr/>
        <p:txBody>
          <a:bodyPr/>
          <a:lstStyle/>
          <a:p>
            <a:fld id="{83985D2D-99B2-4CAB-9C26-C7265EA82870}" type="slidenum">
              <a:rPr lang="en-US" smtClean="0"/>
              <a:t>31</a:t>
            </a:fld>
            <a:endParaRPr lang="en-US"/>
          </a:p>
        </p:txBody>
      </p:sp>
    </p:spTree>
    <p:extLst>
      <p:ext uri="{BB962C8B-B14F-4D97-AF65-F5344CB8AC3E}">
        <p14:creationId xmlns:p14="http://schemas.microsoft.com/office/powerpoint/2010/main" val="263009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CFF05-0C92-0FF9-5010-C694C2387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57DE9-4910-1CEE-CD31-45CA70355E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9F58AC-C3C6-7E39-8ACC-D702B996C5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878E6F-9937-5C19-F21C-2532D8413BF4}"/>
              </a:ext>
            </a:extLst>
          </p:cNvPr>
          <p:cNvSpPr>
            <a:spLocks noGrp="1"/>
          </p:cNvSpPr>
          <p:nvPr>
            <p:ph type="sldNum" sz="quarter" idx="5"/>
          </p:nvPr>
        </p:nvSpPr>
        <p:spPr/>
        <p:txBody>
          <a:bodyPr/>
          <a:lstStyle/>
          <a:p>
            <a:fld id="{83985D2D-99B2-4CAB-9C26-C7265EA82870}" type="slidenum">
              <a:rPr lang="en-US" smtClean="0"/>
              <a:t>32</a:t>
            </a:fld>
            <a:endParaRPr lang="en-US"/>
          </a:p>
        </p:txBody>
      </p:sp>
    </p:spTree>
    <p:extLst>
      <p:ext uri="{BB962C8B-B14F-4D97-AF65-F5344CB8AC3E}">
        <p14:creationId xmlns:p14="http://schemas.microsoft.com/office/powerpoint/2010/main" val="3867184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31C59-1168-E5EB-85CF-C04FD2C5B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B08DF-5FB4-59A3-7946-74440C273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C4D81-F4A1-DC12-1CA2-461F983304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24A81C-2895-FB72-462F-DF508266DD70}"/>
              </a:ext>
            </a:extLst>
          </p:cNvPr>
          <p:cNvSpPr>
            <a:spLocks noGrp="1"/>
          </p:cNvSpPr>
          <p:nvPr>
            <p:ph type="sldNum" sz="quarter" idx="5"/>
          </p:nvPr>
        </p:nvSpPr>
        <p:spPr/>
        <p:txBody>
          <a:bodyPr/>
          <a:lstStyle/>
          <a:p>
            <a:fld id="{83985D2D-99B2-4CAB-9C26-C7265EA82870}" type="slidenum">
              <a:rPr lang="en-US" smtClean="0"/>
              <a:t>33</a:t>
            </a:fld>
            <a:endParaRPr lang="en-US"/>
          </a:p>
        </p:txBody>
      </p:sp>
    </p:spTree>
    <p:extLst>
      <p:ext uri="{BB962C8B-B14F-4D97-AF65-F5344CB8AC3E}">
        <p14:creationId xmlns:p14="http://schemas.microsoft.com/office/powerpoint/2010/main" val="3984498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2E495-D237-FAD9-EDD6-F63F3DE09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5ECFD-EBBE-2957-487A-A479BC9F2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F4419-4E0B-B462-A7CC-672E43D7C7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C261E0-2F82-72FA-0CFB-DD27DFD6126B}"/>
              </a:ext>
            </a:extLst>
          </p:cNvPr>
          <p:cNvSpPr>
            <a:spLocks noGrp="1"/>
          </p:cNvSpPr>
          <p:nvPr>
            <p:ph type="sldNum" sz="quarter" idx="5"/>
          </p:nvPr>
        </p:nvSpPr>
        <p:spPr/>
        <p:txBody>
          <a:bodyPr/>
          <a:lstStyle/>
          <a:p>
            <a:fld id="{83985D2D-99B2-4CAB-9C26-C7265EA82870}" type="slidenum">
              <a:rPr lang="en-US" smtClean="0"/>
              <a:t>34</a:t>
            </a:fld>
            <a:endParaRPr lang="en-US"/>
          </a:p>
        </p:txBody>
      </p:sp>
    </p:spTree>
    <p:extLst>
      <p:ext uri="{BB962C8B-B14F-4D97-AF65-F5344CB8AC3E}">
        <p14:creationId xmlns:p14="http://schemas.microsoft.com/office/powerpoint/2010/main" val="3879600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5B97C-EEDB-2C4B-42ED-BAA0147C9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C7864-6B6C-1063-19A1-75368D065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C373B-C165-3BC8-716A-3A92D7CF2B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ECEBFF-8CBB-81C1-C9FB-5DA1A45B0C28}"/>
              </a:ext>
            </a:extLst>
          </p:cNvPr>
          <p:cNvSpPr>
            <a:spLocks noGrp="1"/>
          </p:cNvSpPr>
          <p:nvPr>
            <p:ph type="sldNum" sz="quarter" idx="5"/>
          </p:nvPr>
        </p:nvSpPr>
        <p:spPr/>
        <p:txBody>
          <a:bodyPr/>
          <a:lstStyle/>
          <a:p>
            <a:fld id="{83985D2D-99B2-4CAB-9C26-C7265EA82870}" type="slidenum">
              <a:rPr lang="en-US" smtClean="0"/>
              <a:t>40</a:t>
            </a:fld>
            <a:endParaRPr lang="en-US"/>
          </a:p>
        </p:txBody>
      </p:sp>
    </p:spTree>
    <p:extLst>
      <p:ext uri="{BB962C8B-B14F-4D97-AF65-F5344CB8AC3E}">
        <p14:creationId xmlns:p14="http://schemas.microsoft.com/office/powerpoint/2010/main" val="3265224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0D12C-A8A2-38EE-588E-0B60175A8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8D8B3-F117-DBF1-23F2-25D7D2B06B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62D25-1033-E91D-CB4B-358324F714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77C5C1-7BB7-0E7B-7D84-F6BC03BA819D}"/>
              </a:ext>
            </a:extLst>
          </p:cNvPr>
          <p:cNvSpPr>
            <a:spLocks noGrp="1"/>
          </p:cNvSpPr>
          <p:nvPr>
            <p:ph type="sldNum" sz="quarter" idx="5"/>
          </p:nvPr>
        </p:nvSpPr>
        <p:spPr/>
        <p:txBody>
          <a:bodyPr/>
          <a:lstStyle/>
          <a:p>
            <a:fld id="{83985D2D-99B2-4CAB-9C26-C7265EA82870}" type="slidenum">
              <a:rPr lang="en-US" smtClean="0"/>
              <a:t>42</a:t>
            </a:fld>
            <a:endParaRPr lang="en-US"/>
          </a:p>
        </p:txBody>
      </p:sp>
    </p:spTree>
    <p:extLst>
      <p:ext uri="{BB962C8B-B14F-4D97-AF65-F5344CB8AC3E}">
        <p14:creationId xmlns:p14="http://schemas.microsoft.com/office/powerpoint/2010/main" val="2030987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3F320-2213-013E-0921-FB86302072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D8BB6-8E7B-F39D-D640-9E0B41875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C1D13-3D7E-426C-D632-66D37366EA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CF3E6B-33AA-E58A-83E2-88429E53B312}"/>
              </a:ext>
            </a:extLst>
          </p:cNvPr>
          <p:cNvSpPr>
            <a:spLocks noGrp="1"/>
          </p:cNvSpPr>
          <p:nvPr>
            <p:ph type="sldNum" sz="quarter" idx="5"/>
          </p:nvPr>
        </p:nvSpPr>
        <p:spPr/>
        <p:txBody>
          <a:bodyPr/>
          <a:lstStyle/>
          <a:p>
            <a:fld id="{83985D2D-99B2-4CAB-9C26-C7265EA82870}" type="slidenum">
              <a:rPr lang="en-US" smtClean="0"/>
              <a:t>43</a:t>
            </a:fld>
            <a:endParaRPr lang="en-US"/>
          </a:p>
        </p:txBody>
      </p:sp>
    </p:spTree>
    <p:extLst>
      <p:ext uri="{BB962C8B-B14F-4D97-AF65-F5344CB8AC3E}">
        <p14:creationId xmlns:p14="http://schemas.microsoft.com/office/powerpoint/2010/main" val="3643975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85D2D-99B2-4CAB-9C26-C7265EA82870}" type="slidenum">
              <a:rPr lang="en-US" smtClean="0"/>
              <a:t>45</a:t>
            </a:fld>
            <a:endParaRPr lang="en-US"/>
          </a:p>
        </p:txBody>
      </p:sp>
    </p:spTree>
    <p:extLst>
      <p:ext uri="{BB962C8B-B14F-4D97-AF65-F5344CB8AC3E}">
        <p14:creationId xmlns:p14="http://schemas.microsoft.com/office/powerpoint/2010/main" val="3255286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2B500-79F4-D76B-CD68-D1EE03BF3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34041-8DA9-3655-364B-2080323F60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F40B50-CE33-87DC-CBDB-F502BD12D9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A32A8C-CC4F-F83D-F430-0186212125FC}"/>
              </a:ext>
            </a:extLst>
          </p:cNvPr>
          <p:cNvSpPr>
            <a:spLocks noGrp="1"/>
          </p:cNvSpPr>
          <p:nvPr>
            <p:ph type="sldNum" sz="quarter" idx="5"/>
          </p:nvPr>
        </p:nvSpPr>
        <p:spPr/>
        <p:txBody>
          <a:bodyPr/>
          <a:lstStyle/>
          <a:p>
            <a:fld id="{83985D2D-99B2-4CAB-9C26-C7265EA82870}" type="slidenum">
              <a:rPr lang="en-US" smtClean="0"/>
              <a:t>56</a:t>
            </a:fld>
            <a:endParaRPr lang="en-US"/>
          </a:p>
        </p:txBody>
      </p:sp>
    </p:spTree>
    <p:extLst>
      <p:ext uri="{BB962C8B-B14F-4D97-AF65-F5344CB8AC3E}">
        <p14:creationId xmlns:p14="http://schemas.microsoft.com/office/powerpoint/2010/main" val="1739195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85D2D-99B2-4CAB-9C26-C7265EA82870}" type="slidenum">
              <a:rPr lang="en-US" smtClean="0"/>
              <a:t>63</a:t>
            </a:fld>
            <a:endParaRPr lang="en-US"/>
          </a:p>
        </p:txBody>
      </p:sp>
    </p:spTree>
    <p:extLst>
      <p:ext uri="{BB962C8B-B14F-4D97-AF65-F5344CB8AC3E}">
        <p14:creationId xmlns:p14="http://schemas.microsoft.com/office/powerpoint/2010/main" val="3811406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5E0DB-E85F-A644-CAC5-1F3DE8D9E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35856-BB10-4755-69AA-3CC71F5EE2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B0016-4D63-3D83-AE74-9ABCE017AB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28D2C0-66A1-FDC8-AE9D-8BF89144B488}"/>
              </a:ext>
            </a:extLst>
          </p:cNvPr>
          <p:cNvSpPr>
            <a:spLocks noGrp="1"/>
          </p:cNvSpPr>
          <p:nvPr>
            <p:ph type="sldNum" sz="quarter" idx="5"/>
          </p:nvPr>
        </p:nvSpPr>
        <p:spPr/>
        <p:txBody>
          <a:bodyPr/>
          <a:lstStyle/>
          <a:p>
            <a:fld id="{83985D2D-99B2-4CAB-9C26-C7265EA82870}" type="slidenum">
              <a:rPr lang="en-US" smtClean="0"/>
              <a:t>4</a:t>
            </a:fld>
            <a:endParaRPr lang="en-US"/>
          </a:p>
        </p:txBody>
      </p:sp>
    </p:spTree>
    <p:extLst>
      <p:ext uri="{BB962C8B-B14F-4D97-AF65-F5344CB8AC3E}">
        <p14:creationId xmlns:p14="http://schemas.microsoft.com/office/powerpoint/2010/main" val="4032232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592EC-93DE-E305-5F79-D970D2C0D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8670A-7008-9291-3F09-7AB2DC7B6E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E91D4D-8A41-80FC-E48D-E5808CE743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4A80AD-3BB4-EC69-D821-1FF4F5228ED1}"/>
              </a:ext>
            </a:extLst>
          </p:cNvPr>
          <p:cNvSpPr>
            <a:spLocks noGrp="1"/>
          </p:cNvSpPr>
          <p:nvPr>
            <p:ph type="sldNum" sz="quarter" idx="5"/>
          </p:nvPr>
        </p:nvSpPr>
        <p:spPr/>
        <p:txBody>
          <a:bodyPr/>
          <a:lstStyle/>
          <a:p>
            <a:fld id="{83985D2D-99B2-4CAB-9C26-C7265EA82870}" type="slidenum">
              <a:rPr lang="en-US" smtClean="0"/>
              <a:t>5</a:t>
            </a:fld>
            <a:endParaRPr lang="en-US"/>
          </a:p>
        </p:txBody>
      </p:sp>
    </p:spTree>
    <p:extLst>
      <p:ext uri="{BB962C8B-B14F-4D97-AF65-F5344CB8AC3E}">
        <p14:creationId xmlns:p14="http://schemas.microsoft.com/office/powerpoint/2010/main" val="1666567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4C23E-8209-CB80-BA9D-BEE356EFF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750838-D2ED-B16B-8873-5E17A23DF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6DCCB-75C4-6E91-75BA-0DAA229B47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BB8342-19F9-5CFD-BCD0-D278AD646776}"/>
              </a:ext>
            </a:extLst>
          </p:cNvPr>
          <p:cNvSpPr>
            <a:spLocks noGrp="1"/>
          </p:cNvSpPr>
          <p:nvPr>
            <p:ph type="sldNum" sz="quarter" idx="5"/>
          </p:nvPr>
        </p:nvSpPr>
        <p:spPr/>
        <p:txBody>
          <a:bodyPr/>
          <a:lstStyle/>
          <a:p>
            <a:fld id="{83985D2D-99B2-4CAB-9C26-C7265EA82870}" type="slidenum">
              <a:rPr lang="en-US" smtClean="0"/>
              <a:t>6</a:t>
            </a:fld>
            <a:endParaRPr lang="en-US"/>
          </a:p>
        </p:txBody>
      </p:sp>
    </p:spTree>
    <p:extLst>
      <p:ext uri="{BB962C8B-B14F-4D97-AF65-F5344CB8AC3E}">
        <p14:creationId xmlns:p14="http://schemas.microsoft.com/office/powerpoint/2010/main" val="3107278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3E0E8-3656-4EBA-21FB-20CF18153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E08CA-AB09-73CD-8419-2FAD277AE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CEF6A-D0A0-F146-5299-B615A6FE3A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1503F1-7470-33BF-9567-16F319F51C2D}"/>
              </a:ext>
            </a:extLst>
          </p:cNvPr>
          <p:cNvSpPr>
            <a:spLocks noGrp="1"/>
          </p:cNvSpPr>
          <p:nvPr>
            <p:ph type="sldNum" sz="quarter" idx="5"/>
          </p:nvPr>
        </p:nvSpPr>
        <p:spPr/>
        <p:txBody>
          <a:bodyPr/>
          <a:lstStyle/>
          <a:p>
            <a:fld id="{83985D2D-99B2-4CAB-9C26-C7265EA82870}" type="slidenum">
              <a:rPr lang="en-US" smtClean="0"/>
              <a:t>7</a:t>
            </a:fld>
            <a:endParaRPr lang="en-US"/>
          </a:p>
        </p:txBody>
      </p:sp>
    </p:spTree>
    <p:extLst>
      <p:ext uri="{BB962C8B-B14F-4D97-AF65-F5344CB8AC3E}">
        <p14:creationId xmlns:p14="http://schemas.microsoft.com/office/powerpoint/2010/main" val="195340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2C4C1-CCB4-4348-048B-359F62FA2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A5CB0-1595-192D-0AEC-2ACF02C69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A8B6F-C97F-4246-B110-27AA00AA5A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59154F-CBCC-52C5-C84F-638B58A6958E}"/>
              </a:ext>
            </a:extLst>
          </p:cNvPr>
          <p:cNvSpPr>
            <a:spLocks noGrp="1"/>
          </p:cNvSpPr>
          <p:nvPr>
            <p:ph type="sldNum" sz="quarter" idx="5"/>
          </p:nvPr>
        </p:nvSpPr>
        <p:spPr/>
        <p:txBody>
          <a:bodyPr/>
          <a:lstStyle/>
          <a:p>
            <a:fld id="{83985D2D-99B2-4CAB-9C26-C7265EA82870}" type="slidenum">
              <a:rPr lang="en-US" smtClean="0"/>
              <a:t>9</a:t>
            </a:fld>
            <a:endParaRPr lang="en-US"/>
          </a:p>
        </p:txBody>
      </p:sp>
    </p:spTree>
    <p:extLst>
      <p:ext uri="{BB962C8B-B14F-4D97-AF65-F5344CB8AC3E}">
        <p14:creationId xmlns:p14="http://schemas.microsoft.com/office/powerpoint/2010/main" val="826490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17416-4A55-07A8-7830-380B512A3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DB3E3-21D3-EEE7-E429-189037B5A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61C67-FC5D-DE9D-ACDB-3EE1AA2B6A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EA2950-6EBA-0ED3-CDC9-0187EECB9821}"/>
              </a:ext>
            </a:extLst>
          </p:cNvPr>
          <p:cNvSpPr>
            <a:spLocks noGrp="1"/>
          </p:cNvSpPr>
          <p:nvPr>
            <p:ph type="sldNum" sz="quarter" idx="5"/>
          </p:nvPr>
        </p:nvSpPr>
        <p:spPr/>
        <p:txBody>
          <a:bodyPr/>
          <a:lstStyle/>
          <a:p>
            <a:fld id="{83985D2D-99B2-4CAB-9C26-C7265EA82870}" type="slidenum">
              <a:rPr lang="en-US" smtClean="0"/>
              <a:t>16</a:t>
            </a:fld>
            <a:endParaRPr lang="en-US"/>
          </a:p>
        </p:txBody>
      </p:sp>
    </p:spTree>
    <p:extLst>
      <p:ext uri="{BB962C8B-B14F-4D97-AF65-F5344CB8AC3E}">
        <p14:creationId xmlns:p14="http://schemas.microsoft.com/office/powerpoint/2010/main" val="442107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F00F3-0A59-44D3-AA35-128A652BA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FE0875-816B-5802-3786-86B287E57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D6487C-00F0-723B-1314-569F97D0DC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507110-4BC9-9E65-C3F5-CBA4BB96E51B}"/>
              </a:ext>
            </a:extLst>
          </p:cNvPr>
          <p:cNvSpPr>
            <a:spLocks noGrp="1"/>
          </p:cNvSpPr>
          <p:nvPr>
            <p:ph type="sldNum" sz="quarter" idx="5"/>
          </p:nvPr>
        </p:nvSpPr>
        <p:spPr/>
        <p:txBody>
          <a:bodyPr/>
          <a:lstStyle/>
          <a:p>
            <a:fld id="{83985D2D-99B2-4CAB-9C26-C7265EA82870}" type="slidenum">
              <a:rPr lang="en-US" smtClean="0"/>
              <a:t>18</a:t>
            </a:fld>
            <a:endParaRPr lang="en-US"/>
          </a:p>
        </p:txBody>
      </p:sp>
    </p:spTree>
    <p:extLst>
      <p:ext uri="{BB962C8B-B14F-4D97-AF65-F5344CB8AC3E}">
        <p14:creationId xmlns:p14="http://schemas.microsoft.com/office/powerpoint/2010/main" val="2046014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83401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D3E3FD-2A47-4E14-8D51-028C4E3A567A}"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1506320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3435937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F40B2-33F1-4C77-97DA-86158ADDBCB5}"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4060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177637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D3E3FD-2A47-4E14-8D51-028C4E3A567A}" type="datetimeFigureOut">
              <a:rPr lang="en-US" smtClean="0"/>
              <a:t>9/23/2025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793159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D3E3FD-2A47-4E14-8D51-028C4E3A567A}" type="datetimeFigureOut">
              <a:rPr lang="en-US" smtClean="0"/>
              <a:t>9/23/2025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3195425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1305362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361374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299599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3806062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D3E3FD-2A47-4E14-8D51-028C4E3A567A}"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1632210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D3E3FD-2A47-4E14-8D51-028C4E3A567A}" type="datetimeFigureOut">
              <a:rPr lang="en-US" smtClean="0"/>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181148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165377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1527853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6D3E3FD-2A47-4E14-8D51-028C4E3A567A}" type="datetimeFigureOut">
              <a:rPr lang="en-US" smtClean="0"/>
              <a:t>9/23/2025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1161122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D3E3FD-2A47-4E14-8D51-028C4E3A567A}"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CF40B2-33F1-4C77-97DA-86158ADDBCB5}" type="slidenum">
              <a:rPr lang="en-US" smtClean="0"/>
              <a:t>‹#›</a:t>
            </a:fld>
            <a:endParaRPr lang="en-US"/>
          </a:p>
        </p:txBody>
      </p:sp>
    </p:spTree>
    <p:extLst>
      <p:ext uri="{BB962C8B-B14F-4D97-AF65-F5344CB8AC3E}">
        <p14:creationId xmlns:p14="http://schemas.microsoft.com/office/powerpoint/2010/main" val="773211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6D3E3FD-2A47-4E14-8D51-028C4E3A567A}" type="datetimeFigureOut">
              <a:rPr lang="en-US" smtClean="0"/>
              <a:t>9/23/2025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BCF40B2-33F1-4C77-97DA-86158ADDBCB5}" type="slidenum">
              <a:rPr lang="en-US" smtClean="0"/>
              <a:t>‹#›</a:t>
            </a:fld>
            <a:endParaRPr lang="en-US"/>
          </a:p>
        </p:txBody>
      </p:sp>
    </p:spTree>
    <p:extLst>
      <p:ext uri="{BB962C8B-B14F-4D97-AF65-F5344CB8AC3E}">
        <p14:creationId xmlns:p14="http://schemas.microsoft.com/office/powerpoint/2010/main" val="1308840874"/>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hyperlink" Target="https://chaplainsreport.com/2014/03/18/412/"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37.png"/><Relationship Id="rId4" Type="http://schemas.openxmlformats.org/officeDocument/2006/relationships/image" Target="../media/image36.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37.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8" Type="http://schemas.openxmlformats.org/officeDocument/2006/relationships/hyperlink" Target="https://www.24ur.com/novice/slovenija/boscarolovi-vtisi-iz-washingtona-melania-v-beli-hisi-govorila-slovensko.html" TargetMode="External"/><Relationship Id="rId3" Type="http://schemas.openxmlformats.org/officeDocument/2006/relationships/image" Target="../media/image2.png"/><Relationship Id="rId7" Type="http://schemas.openxmlformats.org/officeDocument/2006/relationships/hyperlink" Target="https://www.youtube.com/watch?v=6CtjxGn6PB0"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hyperlink" Target="https://sloveniatimes.com/42258/sevnica-small-in-size-but-big-on-celebrating-melania-trump" TargetMode="External"/><Relationship Id="rId4" Type="http://schemas.openxmlformats.org/officeDocument/2006/relationships/image" Target="../media/image3.png"/><Relationship Id="rId9" Type="http://schemas.openxmlformats.org/officeDocument/2006/relationships/hyperlink" Target="https://www.theguardian.com/us-news/2024/oct/13/melania-trump-memoir-review"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53.png"/><Relationship Id="rId4" Type="http://schemas.openxmlformats.org/officeDocument/2006/relationships/notesSlide" Target="../notesSlides/notesSlide29.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4081C-0934-0B39-05A3-87F5B5395B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A708462-A245-8466-7724-F3D9A982FC01}"/>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7" name="TextBox 6">
            <a:extLst>
              <a:ext uri="{FF2B5EF4-FFF2-40B4-BE49-F238E27FC236}">
                <a16:creationId xmlns:a16="http://schemas.microsoft.com/office/drawing/2014/main" id="{5C03EADA-29B7-F6B3-4943-8090C9C1945E}"/>
              </a:ext>
            </a:extLst>
          </p:cNvPr>
          <p:cNvSpPr txBox="1"/>
          <p:nvPr/>
        </p:nvSpPr>
        <p:spPr>
          <a:xfrm>
            <a:off x="4636008" y="3044279"/>
            <a:ext cx="6693408" cy="769441"/>
          </a:xfrm>
          <a:prstGeom prst="rect">
            <a:avLst/>
          </a:prstGeom>
          <a:noFill/>
        </p:spPr>
        <p:txBody>
          <a:bodyPr wrap="square">
            <a:spAutoFit/>
          </a:bodyPr>
          <a:lstStyle/>
          <a:p>
            <a:r>
              <a:rPr lang="en-US" sz="4400" dirty="0">
                <a:latin typeface="+mj-lt"/>
              </a:rPr>
              <a:t>Multimodal* Arguments</a:t>
            </a:r>
          </a:p>
        </p:txBody>
      </p:sp>
      <p:sp>
        <p:nvSpPr>
          <p:cNvPr id="9" name="Subtitle 2">
            <a:extLst>
              <a:ext uri="{FF2B5EF4-FFF2-40B4-BE49-F238E27FC236}">
                <a16:creationId xmlns:a16="http://schemas.microsoft.com/office/drawing/2014/main" id="{38FC7E32-5C48-30D7-41D5-A596D5515BE5}"/>
              </a:ext>
            </a:extLst>
          </p:cNvPr>
          <p:cNvSpPr txBox="1">
            <a:spLocks/>
          </p:cNvSpPr>
          <p:nvPr/>
        </p:nvSpPr>
        <p:spPr>
          <a:xfrm>
            <a:off x="4933845" y="178518"/>
            <a:ext cx="4146147" cy="1241334"/>
          </a:xfrm>
          <a:prstGeom prst="rect">
            <a:avLst/>
          </a:prstGeom>
          <a:ln w="9525">
            <a:solidFill>
              <a:schemeClr val="bg1"/>
            </a:solidFill>
          </a:ln>
        </p:spPr>
        <p:txBody>
          <a:bodyPr>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spcBef>
                <a:spcPts val="0"/>
              </a:spcBef>
              <a:buNone/>
            </a:pPr>
            <a:r>
              <a:rPr lang="en-US" sz="2400" dirty="0">
                <a:solidFill>
                  <a:schemeClr val="bg1"/>
                </a:solidFill>
              </a:rPr>
              <a:t>Leo Groarke</a:t>
            </a:r>
          </a:p>
          <a:p>
            <a:pPr marL="0" indent="0">
              <a:spcBef>
                <a:spcPts val="0"/>
              </a:spcBef>
              <a:buNone/>
            </a:pPr>
            <a:r>
              <a:rPr lang="en-US" sz="2400" dirty="0">
                <a:solidFill>
                  <a:schemeClr val="bg1"/>
                </a:solidFill>
              </a:rPr>
              <a:t>Department of Philosophy</a:t>
            </a:r>
          </a:p>
          <a:p>
            <a:pPr marL="0" indent="0">
              <a:spcBef>
                <a:spcPts val="0"/>
              </a:spcBef>
              <a:buNone/>
            </a:pPr>
            <a:r>
              <a:rPr lang="en-US" sz="2400" dirty="0">
                <a:solidFill>
                  <a:schemeClr val="bg1"/>
                </a:solidFill>
              </a:rPr>
              <a:t>Trent University</a:t>
            </a:r>
          </a:p>
          <a:p>
            <a:pPr marL="0" indent="0">
              <a:buNone/>
            </a:pPr>
            <a:endParaRPr lang="en-US" sz="2800" dirty="0">
              <a:solidFill>
                <a:schemeClr val="bg1"/>
              </a:solidFill>
            </a:endParaRPr>
          </a:p>
          <a:p>
            <a:pPr marL="0" indent="0">
              <a:buNone/>
            </a:pPr>
            <a:endParaRPr lang="en-US" sz="2800" dirty="0">
              <a:solidFill>
                <a:schemeClr val="bg1"/>
              </a:solidFill>
            </a:endParaRPr>
          </a:p>
        </p:txBody>
      </p:sp>
      <p:sp>
        <p:nvSpPr>
          <p:cNvPr id="2" name="TextBox 1">
            <a:extLst>
              <a:ext uri="{FF2B5EF4-FFF2-40B4-BE49-F238E27FC236}">
                <a16:creationId xmlns:a16="http://schemas.microsoft.com/office/drawing/2014/main" id="{196F3AC8-30D2-0982-CD43-9B54ABA5CD29}"/>
              </a:ext>
            </a:extLst>
          </p:cNvPr>
          <p:cNvSpPr txBox="1"/>
          <p:nvPr/>
        </p:nvSpPr>
        <p:spPr>
          <a:xfrm>
            <a:off x="6455664" y="4003060"/>
            <a:ext cx="5605272" cy="523220"/>
          </a:xfrm>
          <a:prstGeom prst="rect">
            <a:avLst/>
          </a:prstGeom>
          <a:noFill/>
        </p:spPr>
        <p:txBody>
          <a:bodyPr wrap="square" rtlCol="0">
            <a:spAutoFit/>
          </a:bodyPr>
          <a:lstStyle/>
          <a:p>
            <a:pPr marL="0" indent="0">
              <a:buNone/>
            </a:pPr>
            <a:r>
              <a:rPr lang="en-US" sz="1800" dirty="0">
                <a:solidFill>
                  <a:schemeClr val="tx1">
                    <a:lumMod val="95000"/>
                  </a:schemeClr>
                </a:solidFill>
              </a:rPr>
              <a:t>*</a:t>
            </a:r>
            <a:r>
              <a:rPr lang="en-US" sz="2800" dirty="0">
                <a:solidFill>
                  <a:schemeClr val="tx1">
                    <a:lumMod val="95000"/>
                  </a:schemeClr>
                </a:solidFill>
              </a:rPr>
              <a:t>(multimodal vs. “multi-modal”)</a:t>
            </a:r>
          </a:p>
        </p:txBody>
      </p:sp>
    </p:spTree>
    <p:extLst>
      <p:ext uri="{BB962C8B-B14F-4D97-AF65-F5344CB8AC3E}">
        <p14:creationId xmlns:p14="http://schemas.microsoft.com/office/powerpoint/2010/main" val="497317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A5788BB-481F-4FC7-AD49-73D20DDD6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Subtitle 3">
            <a:extLst>
              <a:ext uri="{FF2B5EF4-FFF2-40B4-BE49-F238E27FC236}">
                <a16:creationId xmlns:a16="http://schemas.microsoft.com/office/drawing/2014/main" id="{7E94646E-BDA0-5C64-069E-5035AB803667}"/>
              </a:ext>
            </a:extLst>
          </p:cNvPr>
          <p:cNvSpPr>
            <a:spLocks noGrp="1"/>
          </p:cNvSpPr>
          <p:nvPr>
            <p:ph type="subTitle" idx="1"/>
          </p:nvPr>
        </p:nvSpPr>
        <p:spPr/>
        <p:txBody>
          <a:bodyPr/>
          <a:lstStyle/>
          <a:p>
            <a:endParaRPr lang="en-US"/>
          </a:p>
        </p:txBody>
      </p:sp>
      <p:pic>
        <p:nvPicPr>
          <p:cNvPr id="7" name="Picture 6" descr="A person opening a curtain&#10;&#10;Description automatically generated">
            <a:extLst>
              <a:ext uri="{FF2B5EF4-FFF2-40B4-BE49-F238E27FC236}">
                <a16:creationId xmlns:a16="http://schemas.microsoft.com/office/drawing/2014/main" id="{15E916D7-D00E-4B04-A887-7815E65E3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198"/>
            <a:ext cx="12192000" cy="5850802"/>
          </a:xfrm>
          <a:prstGeom prst="rect">
            <a:avLst/>
          </a:prstGeom>
        </p:spPr>
      </p:pic>
      <p:sp>
        <p:nvSpPr>
          <p:cNvPr id="5" name="Subtitle 2">
            <a:extLst>
              <a:ext uri="{FF2B5EF4-FFF2-40B4-BE49-F238E27FC236}">
                <a16:creationId xmlns:a16="http://schemas.microsoft.com/office/drawing/2014/main" id="{DBF51338-7073-4BAD-BB76-95DD31A8AF7A}"/>
              </a:ext>
            </a:extLst>
          </p:cNvPr>
          <p:cNvSpPr txBox="1">
            <a:spLocks/>
          </p:cNvSpPr>
          <p:nvPr/>
        </p:nvSpPr>
        <p:spPr>
          <a:xfrm>
            <a:off x="5395866" y="2622453"/>
            <a:ext cx="6886669" cy="3622929"/>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sz="6000">
                <a:solidFill>
                  <a:schemeClr val="bg1"/>
                </a:solidFill>
                <a:latin typeface="Algerian" panose="04020705040A02060702" pitchFamily="82" charset="0"/>
              </a:rPr>
              <a:t>“INFORMAL” Logic and “Critical Thinking”</a:t>
            </a:r>
            <a:endParaRPr lang="en-US" sz="60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1056095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806" y="172705"/>
            <a:ext cx="5848539" cy="850338"/>
          </a:xfrm>
        </p:spPr>
        <p:txBody>
          <a:bodyPr/>
          <a:lstStyle/>
          <a:p>
            <a:r>
              <a:rPr lang="en-US" dirty="0"/>
              <a:t>SHORT BIBLIOGRAPHY</a:t>
            </a:r>
          </a:p>
        </p:txBody>
      </p:sp>
      <p:sp>
        <p:nvSpPr>
          <p:cNvPr id="4" name="Content Placeholder 5">
            <a:extLst>
              <a:ext uri="{FF2B5EF4-FFF2-40B4-BE49-F238E27FC236}">
                <a16:creationId xmlns:a16="http://schemas.microsoft.com/office/drawing/2014/main" id="{D68CCA07-4B25-4961-B99F-1E0578036B39}"/>
              </a:ext>
            </a:extLst>
          </p:cNvPr>
          <p:cNvSpPr txBox="1">
            <a:spLocks noGrp="1"/>
          </p:cNvSpPr>
          <p:nvPr>
            <p:ph idx="1"/>
          </p:nvPr>
        </p:nvSpPr>
        <p:spPr>
          <a:xfrm>
            <a:off x="0" y="1120521"/>
            <a:ext cx="12192000" cy="6991658"/>
          </a:xfrm>
          <a:prstGeom prst="rect">
            <a:avLst/>
          </a:prstGeom>
          <a:solidFill>
            <a:schemeClr val="tx1">
              <a:lumMod val="75000"/>
            </a:schemeClr>
          </a:solidFill>
        </p:spPr>
        <p:txBody>
          <a:bodyPr wrap="square">
            <a:spAutoFit/>
          </a:bodyPr>
          <a:lstStyle/>
          <a:p>
            <a:pPr marL="0" indent="0">
              <a:buNone/>
            </a:pPr>
            <a:endParaRPr lang="en-US" sz="800" dirty="0">
              <a:solidFill>
                <a:schemeClr val="bg2"/>
              </a:solidFill>
              <a:effectLst>
                <a:outerShdw blurRad="38100" dist="38100" dir="2700000" algn="tl">
                  <a:srgbClr val="000000">
                    <a:alpha val="43137"/>
                  </a:srgbClr>
                </a:outerShdw>
              </a:effectLst>
              <a:latin typeface="+mj-lt"/>
              <a:cs typeface="Calibri" panose="020F0502020204030204" pitchFamily="34" charset="0"/>
            </a:endParaRPr>
          </a:p>
          <a:p>
            <a:pPr marL="0" indent="0">
              <a:buNone/>
            </a:pPr>
            <a:r>
              <a:rPr lang="en-US" sz="2800" dirty="0">
                <a:solidFill>
                  <a:schemeClr val="bg2"/>
                </a:solidFill>
                <a:effectLst>
                  <a:outerShdw blurRad="38100" dist="38100" dir="2700000" algn="tl">
                    <a:srgbClr val="000000">
                      <a:alpha val="43137"/>
                    </a:srgbClr>
                  </a:outerShdw>
                </a:effectLst>
                <a:latin typeface="+mj-lt"/>
                <a:cs typeface="Calibri" panose="020F0502020204030204" pitchFamily="34" charset="0"/>
              </a:rPr>
              <a:t>**Puppo, Federico, ed. 2019. </a:t>
            </a:r>
            <a:r>
              <a:rPr lang="en-US" sz="2800" i="1" dirty="0">
                <a:solidFill>
                  <a:schemeClr val="bg2"/>
                </a:solidFill>
                <a:effectLst>
                  <a:outerShdw blurRad="38100" dist="38100" dir="2700000" algn="tl">
                    <a:srgbClr val="000000">
                      <a:alpha val="43137"/>
                    </a:srgbClr>
                  </a:outerShdw>
                </a:effectLst>
                <a:latin typeface="+mj-lt"/>
                <a:cs typeface="Calibri" panose="020F0502020204030204" pitchFamily="34" charset="0"/>
              </a:rPr>
              <a:t>Informal Logic: A “Canadian” Approach to Argument</a:t>
            </a:r>
            <a:r>
              <a:rPr lang="en-US" sz="2800" dirty="0">
                <a:solidFill>
                  <a:schemeClr val="bg2"/>
                </a:solidFill>
                <a:effectLst>
                  <a:outerShdw blurRad="38100" dist="38100" dir="2700000" algn="tl">
                    <a:srgbClr val="000000">
                      <a:alpha val="43137"/>
                    </a:srgbClr>
                  </a:outerShdw>
                </a:effectLst>
                <a:latin typeface="+mj-lt"/>
                <a:cs typeface="Calibri" panose="020F0502020204030204" pitchFamily="34" charset="0"/>
              </a:rPr>
              <a:t>. Windsor: Windsor Studies in Argumentation (WSIA), Volume 9. </a:t>
            </a:r>
          </a:p>
          <a:p>
            <a:pPr marL="0" indent="0">
              <a:buNone/>
            </a:pPr>
            <a:r>
              <a:rPr lang="en-US" sz="2800" dirty="0">
                <a:solidFill>
                  <a:schemeClr val="bg2"/>
                </a:solidFill>
                <a:effectLst>
                  <a:outerShdw blurRad="38100" dist="38100" dir="2700000" algn="tl">
                    <a:srgbClr val="000000">
                      <a:alpha val="43137"/>
                    </a:srgbClr>
                  </a:outerShdw>
                </a:effectLst>
                <a:latin typeface="+mj-lt"/>
                <a:cs typeface="Calibri" panose="020F0502020204030204" pitchFamily="34" charset="0"/>
              </a:rPr>
              <a:t>**Groarke, Leo. 2021. “Informal Logic.” </a:t>
            </a:r>
            <a:r>
              <a:rPr lang="en-US" sz="2800" i="1" dirty="0">
                <a:solidFill>
                  <a:schemeClr val="bg2"/>
                </a:solidFill>
                <a:effectLst>
                  <a:outerShdw blurRad="38100" dist="38100" dir="2700000" algn="tl">
                    <a:srgbClr val="000000">
                      <a:alpha val="43137"/>
                    </a:srgbClr>
                  </a:outerShdw>
                </a:effectLst>
                <a:latin typeface="+mj-lt"/>
                <a:cs typeface="Calibri" panose="020F0502020204030204" pitchFamily="34" charset="0"/>
              </a:rPr>
              <a:t>Stanford Encyclopedia of Philosophy</a:t>
            </a:r>
            <a:r>
              <a:rPr lang="en-US" sz="2800" dirty="0">
                <a:solidFill>
                  <a:schemeClr val="bg2"/>
                </a:solidFill>
                <a:effectLst>
                  <a:outerShdw blurRad="38100" dist="38100" dir="2700000" algn="tl">
                    <a:srgbClr val="000000">
                      <a:alpha val="43137"/>
                    </a:srgbClr>
                  </a:outerShdw>
                </a:effectLst>
                <a:latin typeface="+mj-lt"/>
                <a:cs typeface="Calibri" panose="020F0502020204030204" pitchFamily="34" charset="0"/>
              </a:rPr>
              <a:t>. https://plato.stanford.edu/entries/logic-informal/.</a:t>
            </a:r>
          </a:p>
          <a:p>
            <a:pPr marL="0" indent="0">
              <a:buNone/>
            </a:pPr>
            <a:r>
              <a:rPr lang="en-US" sz="2800" dirty="0">
                <a:solidFill>
                  <a:schemeClr val="bg2"/>
                </a:solidFill>
                <a:effectLst>
                  <a:outerShdw blurRad="38100" dist="38100" dir="2700000" algn="tl">
                    <a:srgbClr val="000000">
                      <a:alpha val="43137"/>
                    </a:srgbClr>
                  </a:outerShdw>
                </a:effectLst>
                <a:latin typeface="+mj-lt"/>
                <a:cs typeface="Calibri" panose="020F0502020204030204" pitchFamily="34" charset="0"/>
              </a:rPr>
              <a:t>***Hitchcock, David. 2022. “Critical Thinking.” </a:t>
            </a:r>
            <a:r>
              <a:rPr lang="en-US" sz="2800" i="1" dirty="0">
                <a:solidFill>
                  <a:schemeClr val="bg2"/>
                </a:solidFill>
                <a:effectLst>
                  <a:outerShdw blurRad="38100" dist="38100" dir="2700000" algn="tl">
                    <a:srgbClr val="000000">
                      <a:alpha val="43137"/>
                    </a:srgbClr>
                  </a:outerShdw>
                </a:effectLst>
                <a:latin typeface="+mj-lt"/>
                <a:cs typeface="Calibri" panose="020F0502020204030204" pitchFamily="34" charset="0"/>
              </a:rPr>
              <a:t>Stanford Encyclopedia of Philosophy</a:t>
            </a:r>
            <a:r>
              <a:rPr lang="en-US" sz="2800" dirty="0">
                <a:solidFill>
                  <a:schemeClr val="bg2"/>
                </a:solidFill>
                <a:effectLst>
                  <a:outerShdw blurRad="38100" dist="38100" dir="2700000" algn="tl">
                    <a:srgbClr val="000000">
                      <a:alpha val="43137"/>
                    </a:srgbClr>
                  </a:outerShdw>
                </a:effectLst>
                <a:latin typeface="+mj-lt"/>
                <a:cs typeface="Calibri" panose="020F0502020204030204" pitchFamily="34" charset="0"/>
              </a:rPr>
              <a:t>. https://plato.stanford.edu/entries/critical-thinking/history.html</a:t>
            </a:r>
          </a:p>
          <a:p>
            <a:pPr marL="0" indent="0">
              <a:buNone/>
            </a:pPr>
            <a:r>
              <a:rPr lang="en-US" sz="1200" dirty="0">
                <a:solidFill>
                  <a:schemeClr val="bg2"/>
                </a:solidFill>
                <a:effectLst>
                  <a:outerShdw blurRad="38100" dist="38100" dir="2700000" algn="tl">
                    <a:srgbClr val="000000">
                      <a:alpha val="43137"/>
                    </a:srgbClr>
                  </a:outerShdw>
                </a:effectLst>
                <a:cs typeface="Calibri" panose="020F0502020204030204" pitchFamily="34" charset="0"/>
              </a:rPr>
              <a:t>_____________________________________________________________________________________________________________________________________________________</a:t>
            </a:r>
            <a:endParaRPr lang="en-US" sz="1200" dirty="0">
              <a:solidFill>
                <a:schemeClr val="bg2"/>
              </a:solidFill>
              <a:effectLst>
                <a:outerShdw blurRad="38100" dist="38100" dir="2700000" algn="tl">
                  <a:srgbClr val="000000">
                    <a:alpha val="43137"/>
                  </a:srgbClr>
                </a:outerShdw>
              </a:effectLst>
              <a:latin typeface="+mj-lt"/>
              <a:cs typeface="Calibri" panose="020F0502020204030204" pitchFamily="34" charset="0"/>
            </a:endParaRPr>
          </a:p>
          <a:p>
            <a:pPr marL="0" indent="0">
              <a:buNone/>
            </a:pPr>
            <a:r>
              <a:rPr lang="en-US" sz="2800" dirty="0">
                <a:solidFill>
                  <a:schemeClr val="tx2">
                    <a:lumMod val="10000"/>
                  </a:schemeClr>
                </a:solidFill>
                <a:latin typeface="+mj-lt"/>
                <a:cs typeface="Calibri" panose="020F0502020204030204" pitchFamily="34" charset="0"/>
              </a:rPr>
              <a:t>****Tseronis, Assimakis, and Charles Forceville. 2017. “Argumentation and Rhetoric in Visual and Multimodal Communication.” In </a:t>
            </a:r>
            <a:r>
              <a:rPr lang="en-US" sz="2800" i="1" dirty="0">
                <a:solidFill>
                  <a:schemeClr val="tx2">
                    <a:lumMod val="10000"/>
                  </a:schemeClr>
                </a:solidFill>
                <a:latin typeface="+mj-lt"/>
                <a:cs typeface="Calibri" panose="020F0502020204030204" pitchFamily="34" charset="0"/>
              </a:rPr>
              <a:t>Multimodal Argumentation and Rhetoric in Media Genres</a:t>
            </a:r>
            <a:r>
              <a:rPr lang="en-US" sz="2800" dirty="0">
                <a:solidFill>
                  <a:schemeClr val="tx2">
                    <a:lumMod val="10000"/>
                  </a:schemeClr>
                </a:solidFill>
                <a:latin typeface="+mj-lt"/>
                <a:cs typeface="Calibri" panose="020F0502020204030204" pitchFamily="34" charset="0"/>
              </a:rPr>
              <a:t>, edited by Tseronis and Forceville.</a:t>
            </a:r>
            <a:r>
              <a:rPr lang="en-US" sz="2800" dirty="0">
                <a:solidFill>
                  <a:schemeClr val="tx2">
                    <a:lumMod val="10000"/>
                  </a:schemeClr>
                </a:solidFill>
                <a:effectLst>
                  <a:outerShdw blurRad="38100" dist="38100" dir="2700000" algn="tl">
                    <a:srgbClr val="000000">
                      <a:alpha val="43137"/>
                    </a:srgbClr>
                  </a:outerShdw>
                </a:effectLst>
                <a:latin typeface="+mj-lt"/>
                <a:cs typeface="Calibri" panose="020F0502020204030204" pitchFamily="34" charset="0"/>
              </a:rPr>
              <a:t>**</a:t>
            </a:r>
          </a:p>
          <a:p>
            <a:endParaRPr lang="en-US" sz="1600" b="1" dirty="0">
              <a:latin typeface="+mj-lt"/>
              <a:cs typeface="Calibri" panose="020F0502020204030204" pitchFamily="34" charset="0"/>
            </a:endParaRPr>
          </a:p>
          <a:p>
            <a:endParaRPr lang="en-US" sz="1800" b="1" dirty="0">
              <a:latin typeface="+mj-lt"/>
              <a:cs typeface="Calibri" panose="020F0502020204030204" pitchFamily="34" charset="0"/>
            </a:endParaRPr>
          </a:p>
        </p:txBody>
      </p:sp>
    </p:spTree>
    <p:extLst>
      <p:ext uri="{BB962C8B-B14F-4D97-AF65-F5344CB8AC3E}">
        <p14:creationId xmlns:p14="http://schemas.microsoft.com/office/powerpoint/2010/main" val="80968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869E7E-A0D7-1288-E0AA-9FA95CE0EE3A}"/>
              </a:ext>
            </a:extLst>
          </p:cNvPr>
          <p:cNvSpPr>
            <a:spLocks noGrp="1"/>
          </p:cNvSpPr>
          <p:nvPr>
            <p:ph type="title"/>
          </p:nvPr>
        </p:nvSpPr>
        <p:spPr>
          <a:xfrm>
            <a:off x="648931" y="629266"/>
            <a:ext cx="4166510" cy="5581033"/>
          </a:xfrm>
        </p:spPr>
        <p:txBody>
          <a:bodyPr vert="horz" lIns="91440" tIns="45720" rIns="91440" bIns="45720" rtlCol="0">
            <a:noAutofit/>
          </a:bodyPr>
          <a:lstStyle/>
          <a:p>
            <a:pPr>
              <a:lnSpc>
                <a:spcPct val="90000"/>
              </a:lnSpc>
            </a:pPr>
            <a:r>
              <a:rPr lang="en-US" sz="4400" b="0" i="0" kern="1200" dirty="0">
                <a:solidFill>
                  <a:srgbClr val="EBEBEB"/>
                </a:solidFill>
                <a:latin typeface="+mj-lt"/>
                <a:ea typeface="+mj-ea"/>
                <a:cs typeface="+mj-cs"/>
              </a:rPr>
              <a:t>A </a:t>
            </a:r>
            <a:r>
              <a:rPr lang="en-US" sz="4400" b="0" i="0" u="sng" kern="1200" dirty="0">
                <a:solidFill>
                  <a:srgbClr val="EBEBEB"/>
                </a:solidFill>
                <a:latin typeface="+mj-lt"/>
                <a:ea typeface="+mj-ea"/>
                <a:cs typeface="+mj-cs"/>
              </a:rPr>
              <a:t>critical thinker</a:t>
            </a:r>
            <a:r>
              <a:rPr lang="en-US" sz="4400" b="0" i="0" kern="1200" dirty="0">
                <a:solidFill>
                  <a:srgbClr val="EBEBEB"/>
                </a:solidFill>
                <a:latin typeface="+mj-lt"/>
                <a:ea typeface="+mj-ea"/>
                <a:cs typeface="+mj-cs"/>
              </a:rPr>
              <a:t> is someone who tests beliefs by considering the strength of the </a:t>
            </a:r>
            <a:r>
              <a:rPr lang="en-US" sz="4400" b="0" i="0" u="sng" kern="1200" dirty="0">
                <a:solidFill>
                  <a:srgbClr val="EBEBEB"/>
                </a:solidFill>
                <a:latin typeface="+mj-lt"/>
                <a:ea typeface="+mj-ea"/>
                <a:cs typeface="+mj-cs"/>
              </a:rPr>
              <a:t>arguments</a:t>
            </a:r>
            <a:r>
              <a:rPr lang="en-US" sz="4400" b="0" i="0" kern="1200" dirty="0">
                <a:solidFill>
                  <a:srgbClr val="EBEBEB"/>
                </a:solidFill>
                <a:latin typeface="+mj-lt"/>
                <a:ea typeface="+mj-ea"/>
                <a:cs typeface="+mj-cs"/>
              </a:rPr>
              <a:t> for and against them</a:t>
            </a:r>
          </a:p>
        </p:txBody>
      </p:sp>
      <p:sp>
        <p:nvSpPr>
          <p:cNvPr id="4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43" name="Freeform: Shape 4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45" name="Rectangle 4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Content Placeholder 8" descr="A person wearing a white dress holding scales and a sword&#10;&#10;Description automatically generated">
            <a:extLst>
              <a:ext uri="{FF2B5EF4-FFF2-40B4-BE49-F238E27FC236}">
                <a16:creationId xmlns:a16="http://schemas.microsoft.com/office/drawing/2014/main" id="{D4FCE122-0B7B-A64B-586F-E34E041C145A}"/>
              </a:ext>
            </a:extLst>
          </p:cNvPr>
          <p:cNvPicPr>
            <a:picLocks noChangeAspect="1"/>
          </p:cNvPicPr>
          <p:nvPr/>
        </p:nvPicPr>
        <p:blipFill rotWithShape="1">
          <a:blip r:embed="rId2">
            <a:extLst>
              <a:ext uri="{28A0092B-C50C-407E-A947-70E740481C1C}">
                <a14:useLocalDpi xmlns:a14="http://schemas.microsoft.com/office/drawing/2010/main" val="0"/>
              </a:ext>
            </a:extLst>
          </a:blip>
          <a:srcRect l="32966" t="4881" r="33381" b="6129"/>
          <a:stretch/>
        </p:blipFill>
        <p:spPr>
          <a:xfrm>
            <a:off x="7376827" y="1145623"/>
            <a:ext cx="4006832" cy="5146535"/>
          </a:xfrm>
          <a:prstGeom prst="rect">
            <a:avLst/>
          </a:prstGeom>
          <a:ln w="3175">
            <a:solidFill>
              <a:schemeClr val="tx1"/>
            </a:solidFill>
          </a:ln>
          <a:effectLst/>
        </p:spPr>
      </p:pic>
    </p:spTree>
    <p:extLst>
      <p:ext uri="{BB962C8B-B14F-4D97-AF65-F5344CB8AC3E}">
        <p14:creationId xmlns:p14="http://schemas.microsoft.com/office/powerpoint/2010/main" val="263294332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60" y="89057"/>
            <a:ext cx="3940517" cy="657889"/>
          </a:xfrm>
        </p:spPr>
        <p:txBody>
          <a:bodyPr>
            <a:normAutofit/>
          </a:bodyPr>
          <a:lstStyle/>
          <a:p>
            <a:r>
              <a:rPr lang="en-US" sz="3200" dirty="0"/>
              <a:t>An </a:t>
            </a:r>
            <a:r>
              <a:rPr lang="en-US" sz="3200" u="sng" dirty="0"/>
              <a:t>ARGUMENT</a:t>
            </a:r>
            <a:r>
              <a:rPr lang="en-US" sz="3200" dirty="0"/>
              <a:t> is:</a:t>
            </a:r>
          </a:p>
        </p:txBody>
      </p:sp>
      <p:sp>
        <p:nvSpPr>
          <p:cNvPr id="3" name="Subtitle 2"/>
          <p:cNvSpPr>
            <a:spLocks noGrp="1"/>
          </p:cNvSpPr>
          <p:nvPr>
            <p:ph type="subTitle" idx="1"/>
          </p:nvPr>
        </p:nvSpPr>
        <p:spPr>
          <a:xfrm>
            <a:off x="-2260" y="666128"/>
            <a:ext cx="12067152" cy="3186369"/>
          </a:xfrm>
        </p:spPr>
        <p:txBody>
          <a:bodyPr vert="horz" lIns="91440" tIns="45720" rIns="91440" bIns="45720" rtlCol="0" anchor="t">
            <a:noAutofit/>
          </a:bodyPr>
          <a:lstStyle/>
          <a:p>
            <a:pPr>
              <a:lnSpc>
                <a:spcPct val="90000"/>
              </a:lnSpc>
              <a:spcBef>
                <a:spcPts val="0"/>
              </a:spcBef>
            </a:pPr>
            <a:endParaRPr lang="en-US" sz="3200" cap="none" dirty="0">
              <a:solidFill>
                <a:schemeClr val="tx1"/>
              </a:solidFill>
            </a:endParaRPr>
          </a:p>
          <a:p>
            <a:pPr>
              <a:lnSpc>
                <a:spcPct val="90000"/>
              </a:lnSpc>
              <a:spcBef>
                <a:spcPts val="0"/>
              </a:spcBef>
            </a:pPr>
            <a:r>
              <a:rPr lang="en-US" sz="3200" cap="none" dirty="0">
                <a:solidFill>
                  <a:schemeClr val="tx1"/>
                </a:solidFill>
              </a:rPr>
              <a:t>(i)an attempt to resolve disagreement by </a:t>
            </a:r>
          </a:p>
          <a:p>
            <a:pPr>
              <a:lnSpc>
                <a:spcPct val="90000"/>
              </a:lnSpc>
              <a:spcBef>
                <a:spcPts val="0"/>
              </a:spcBef>
            </a:pPr>
            <a:r>
              <a:rPr lang="en-US" sz="3200" cap="none" dirty="0">
                <a:solidFill>
                  <a:schemeClr val="tx1"/>
                </a:solidFill>
              </a:rPr>
              <a:t>considering the </a:t>
            </a:r>
            <a:r>
              <a:rPr lang="en-US" sz="3200" b="1" cap="none" dirty="0">
                <a:solidFill>
                  <a:schemeClr val="tx1"/>
                </a:solidFill>
              </a:rPr>
              <a:t>evidence </a:t>
            </a:r>
            <a:r>
              <a:rPr lang="en-US" sz="3200" cap="none" dirty="0">
                <a:solidFill>
                  <a:schemeClr val="tx1"/>
                </a:solidFill>
              </a:rPr>
              <a:t>for (and against) </a:t>
            </a:r>
          </a:p>
          <a:p>
            <a:pPr>
              <a:lnSpc>
                <a:spcPct val="90000"/>
              </a:lnSpc>
              <a:spcBef>
                <a:spcPts val="0"/>
              </a:spcBef>
            </a:pPr>
            <a:r>
              <a:rPr lang="en-US" sz="3200" cap="none" dirty="0">
                <a:solidFill>
                  <a:schemeClr val="tx1"/>
                </a:solidFill>
              </a:rPr>
              <a:t>a point of view.</a:t>
            </a:r>
          </a:p>
          <a:p>
            <a:pPr>
              <a:lnSpc>
                <a:spcPct val="90000"/>
              </a:lnSpc>
              <a:spcBef>
                <a:spcPts val="0"/>
              </a:spcBef>
            </a:pPr>
            <a:r>
              <a:rPr lang="en-US" sz="3200" cap="none" dirty="0">
                <a:solidFill>
                  <a:schemeClr val="tx1"/>
                </a:solidFill>
              </a:rPr>
              <a:t>(ii) evidence is an alternative to </a:t>
            </a:r>
            <a:r>
              <a:rPr lang="en-US" sz="3200" u="sng" cap="none" dirty="0">
                <a:solidFill>
                  <a:schemeClr val="tx1"/>
                </a:solidFill>
              </a:rPr>
              <a:t>social pressure</a:t>
            </a:r>
            <a:r>
              <a:rPr lang="en-US" sz="3200" cap="none" dirty="0">
                <a:solidFill>
                  <a:schemeClr val="tx1"/>
                </a:solidFill>
              </a:rPr>
              <a:t>, </a:t>
            </a:r>
          </a:p>
          <a:p>
            <a:pPr>
              <a:lnSpc>
                <a:spcPct val="90000"/>
              </a:lnSpc>
              <a:spcBef>
                <a:spcPts val="0"/>
              </a:spcBef>
            </a:pPr>
            <a:r>
              <a:rPr lang="en-US" sz="3200" u="sng" cap="none" dirty="0">
                <a:solidFill>
                  <a:schemeClr val="tx1"/>
                </a:solidFill>
              </a:rPr>
              <a:t>popular opinion</a:t>
            </a:r>
            <a:r>
              <a:rPr lang="en-US" sz="3200" cap="none" dirty="0">
                <a:solidFill>
                  <a:schemeClr val="tx1"/>
                </a:solidFill>
              </a:rPr>
              <a:t>, </a:t>
            </a:r>
            <a:r>
              <a:rPr lang="en-US" sz="3200" u="sng" cap="none" dirty="0">
                <a:solidFill>
                  <a:schemeClr val="tx1"/>
                </a:solidFill>
              </a:rPr>
              <a:t>self-interest</a:t>
            </a:r>
            <a:r>
              <a:rPr lang="en-US" sz="3200" cap="none" dirty="0">
                <a:solidFill>
                  <a:schemeClr val="tx1"/>
                </a:solidFill>
              </a:rPr>
              <a:t>, </a:t>
            </a:r>
            <a:r>
              <a:rPr lang="en-US" sz="3200" u="sng" cap="none" dirty="0">
                <a:solidFill>
                  <a:schemeClr val="tx1"/>
                </a:solidFill>
              </a:rPr>
              <a:t>force</a:t>
            </a:r>
            <a:r>
              <a:rPr lang="en-US" sz="3200" b="1" cap="none" dirty="0">
                <a:solidFill>
                  <a:schemeClr val="tx1"/>
                </a:solidFill>
              </a:rPr>
              <a:t>, </a:t>
            </a:r>
            <a:r>
              <a:rPr lang="en-US" sz="3200" u="sng" cap="none" dirty="0">
                <a:solidFill>
                  <a:schemeClr val="tx1"/>
                </a:solidFill>
              </a:rPr>
              <a:t>war</a:t>
            </a:r>
            <a:r>
              <a:rPr lang="en-US" sz="3200" cap="none" dirty="0">
                <a:solidFill>
                  <a:schemeClr val="tx1"/>
                </a:solidFill>
              </a:rPr>
              <a:t>:</a:t>
            </a:r>
          </a:p>
        </p:txBody>
      </p:sp>
      <p:pic>
        <p:nvPicPr>
          <p:cNvPr id="18" name="Picture 17" descr="Soldiers Running Free Stock Photo - Public Domain Pictures">
            <a:extLst>
              <a:ext uri="{FF2B5EF4-FFF2-40B4-BE49-F238E27FC236}">
                <a16:creationId xmlns:a16="http://schemas.microsoft.com/office/drawing/2014/main" id="{0DFA27C1-FD4D-2DC0-82FC-3690A246A663}"/>
              </a:ext>
            </a:extLst>
          </p:cNvPr>
          <p:cNvPicPr>
            <a:picLocks noChangeAspect="1"/>
          </p:cNvPicPr>
          <p:nvPr/>
        </p:nvPicPr>
        <p:blipFill>
          <a:blip r:embed="rId2"/>
          <a:stretch>
            <a:fillRect/>
          </a:stretch>
        </p:blipFill>
        <p:spPr>
          <a:xfrm>
            <a:off x="6894677" y="3761282"/>
            <a:ext cx="3044501" cy="2016981"/>
          </a:xfrm>
          <a:prstGeom prst="rect">
            <a:avLst/>
          </a:prstGeom>
          <a:ln>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1200000"/>
            </a:lightRig>
          </a:scene3d>
          <a:sp3d>
            <a:bevelT w="63500" h="50800"/>
          </a:sp3d>
        </p:spPr>
      </p:pic>
      <p:pic>
        <p:nvPicPr>
          <p:cNvPr id="4" name="Picture 3" descr="A sketch of a child and a child&#10;&#10;Description automatically generated">
            <a:extLst>
              <a:ext uri="{FF2B5EF4-FFF2-40B4-BE49-F238E27FC236}">
                <a16:creationId xmlns:a16="http://schemas.microsoft.com/office/drawing/2014/main" id="{2482AE2B-5998-07BC-D78C-FDE8C8B0C5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5279" y="3908624"/>
            <a:ext cx="3104448" cy="2087418"/>
          </a:xfrm>
          <a:prstGeom prst="rect">
            <a:avLst/>
          </a:prstGeom>
          <a:solidFill>
            <a:srgbClr val="FFFFFF">
              <a:shade val="85000"/>
            </a:srgbClr>
          </a:solidFill>
          <a:ln w="6350" cap="rnd">
            <a:solidFill>
              <a:schemeClr val="tx1"/>
            </a:solidFill>
          </a:ln>
          <a:effectLst>
            <a:outerShdw blurRad="36195" dist="12700" dir="11400000" algn="tl" rotWithShape="0">
              <a:srgbClr val="000000">
                <a:alpha val="33000"/>
              </a:srgbClr>
            </a:outerShdw>
          </a:effectLst>
          <a:scene3d>
            <a:camera prst="perspectiveContrastingLeftFacing">
              <a:rot lat="540000" lon="1200000" rev="0"/>
            </a:camera>
            <a:lightRig rig="soft" dir="t"/>
          </a:scene3d>
          <a:sp3d contourW="12700" prstMaterial="matte">
            <a:bevelT w="63500" h="50800"/>
            <a:bevelB w="25400"/>
            <a:contourClr>
              <a:srgbClr val="C0C0C0"/>
            </a:contourClr>
          </a:sp3d>
        </p:spPr>
      </p:pic>
      <p:pic>
        <p:nvPicPr>
          <p:cNvPr id="30" name="Picture 29" descr="78 best Lady Justice (USA) images on Pinterest | Lady justice, Avocado ...">
            <a:extLst>
              <a:ext uri="{FF2B5EF4-FFF2-40B4-BE49-F238E27FC236}">
                <a16:creationId xmlns:a16="http://schemas.microsoft.com/office/drawing/2014/main" id="{3EF4F72D-974C-9B17-5D1F-6C853D6AC96D}"/>
              </a:ext>
            </a:extLst>
          </p:cNvPr>
          <p:cNvPicPr>
            <a:picLocks noChangeAspect="1"/>
          </p:cNvPicPr>
          <p:nvPr/>
        </p:nvPicPr>
        <p:blipFill>
          <a:blip r:embed="rId5"/>
          <a:stretch>
            <a:fillRect/>
          </a:stretch>
        </p:blipFill>
        <p:spPr>
          <a:xfrm>
            <a:off x="9679708" y="281980"/>
            <a:ext cx="2111331" cy="2483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person holding a phone surrounded by hands pointing at it&#10;&#10;AI-generated content may be incorrect.">
            <a:extLst>
              <a:ext uri="{FF2B5EF4-FFF2-40B4-BE49-F238E27FC236}">
                <a16:creationId xmlns:a16="http://schemas.microsoft.com/office/drawing/2014/main" id="{6A147E50-7A4D-96C0-103E-AAD50463AB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1142" y="3760138"/>
            <a:ext cx="3179185" cy="2384389"/>
          </a:xfrm>
          <a:prstGeom prst="rect">
            <a:avLst/>
          </a:prstGeom>
          <a:ln>
            <a:solidFill>
              <a:schemeClr val="tx1"/>
            </a:solidFill>
          </a:ln>
          <a:scene3d>
            <a:camera prst="orthographicFront">
              <a:rot lat="1800000" lon="0" rev="300000"/>
            </a:camera>
            <a:lightRig rig="threePt" dir="t">
              <a:rot lat="0" lon="0" rev="3600000"/>
            </a:lightRig>
          </a:scene3d>
          <a:sp3d>
            <a:bevelT w="63500"/>
          </a:sp3d>
        </p:spPr>
      </p:pic>
      <p:sp>
        <p:nvSpPr>
          <p:cNvPr id="7" name="TextBox 6">
            <a:extLst>
              <a:ext uri="{FF2B5EF4-FFF2-40B4-BE49-F238E27FC236}">
                <a16:creationId xmlns:a16="http://schemas.microsoft.com/office/drawing/2014/main" id="{A1A1293F-3527-3CA2-1CDB-7A4294F5A32A}"/>
              </a:ext>
            </a:extLst>
          </p:cNvPr>
          <p:cNvSpPr txBox="1"/>
          <p:nvPr/>
        </p:nvSpPr>
        <p:spPr>
          <a:xfrm>
            <a:off x="3380509" y="3556000"/>
            <a:ext cx="184731" cy="369332"/>
          </a:xfrm>
          <a:prstGeom prst="rect">
            <a:avLst/>
          </a:prstGeom>
          <a:noFill/>
        </p:spPr>
        <p:txBody>
          <a:bodyPr wrap="none" rtlCol="0">
            <a:spAutoFit/>
          </a:bodyPr>
          <a:lstStyle/>
          <a:p>
            <a:endParaRPr lang="en-US" dirty="0"/>
          </a:p>
        </p:txBody>
      </p:sp>
      <p:pic>
        <p:nvPicPr>
          <p:cNvPr id="11" name="Picture 10" descr="A cartoon exclamation mark with arms and arms and a angry face&#10;&#10;AI-generated content may be incorrect.">
            <a:extLst>
              <a:ext uri="{FF2B5EF4-FFF2-40B4-BE49-F238E27FC236}">
                <a16:creationId xmlns:a16="http://schemas.microsoft.com/office/drawing/2014/main" id="{23E40F68-0CAA-5A32-03DE-48C3BDCC42DC}"/>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b="5425"/>
          <a:stretch/>
        </p:blipFill>
        <p:spPr>
          <a:xfrm rot="180000">
            <a:off x="9885727" y="3457207"/>
            <a:ext cx="1960559" cy="2557497"/>
          </a:xfrm>
          <a:prstGeom prst="rect">
            <a:avLst/>
          </a:prstGeom>
          <a:scene3d>
            <a:camera prst="orthographicFront">
              <a:rot lat="600000" lon="1200000" rev="0"/>
            </a:camera>
            <a:lightRig rig="threePt" dir="t"/>
          </a:scene3d>
        </p:spPr>
      </p:pic>
    </p:spTree>
    <p:extLst>
      <p:ext uri="{BB962C8B-B14F-4D97-AF65-F5344CB8AC3E}">
        <p14:creationId xmlns:p14="http://schemas.microsoft.com/office/powerpoint/2010/main" val="21541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CA2A2-DCA1-773E-5BC7-5D5CDD6E3D52}"/>
              </a:ext>
            </a:extLst>
          </p:cNvPr>
          <p:cNvSpPr>
            <a:spLocks noGrp="1"/>
          </p:cNvSpPr>
          <p:nvPr>
            <p:ph type="title"/>
          </p:nvPr>
        </p:nvSpPr>
        <p:spPr>
          <a:xfrm>
            <a:off x="1303853" y="793778"/>
            <a:ext cx="3044950" cy="1931237"/>
          </a:xfrm>
        </p:spPr>
        <p:txBody>
          <a:bodyPr vert="horz" lIns="274320" tIns="182880" rIns="274320" bIns="182880" rtlCol="0" anchor="ctr" anchorCtr="1">
            <a:noAutofit/>
          </a:bodyPr>
          <a:lstStyle/>
          <a:p>
            <a:r>
              <a:rPr lang="en-US" sz="3600" dirty="0"/>
              <a:t>A specific argument consists of:</a:t>
            </a:r>
          </a:p>
        </p:txBody>
      </p:sp>
      <p:sp>
        <p:nvSpPr>
          <p:cNvPr id="4" name="Text Placeholder 3">
            <a:extLst>
              <a:ext uri="{FF2B5EF4-FFF2-40B4-BE49-F238E27FC236}">
                <a16:creationId xmlns:a16="http://schemas.microsoft.com/office/drawing/2014/main" id="{8C8530B7-713B-AA95-B850-41D8B1B27B44}"/>
              </a:ext>
            </a:extLst>
          </p:cNvPr>
          <p:cNvSpPr>
            <a:spLocks noGrp="1"/>
          </p:cNvSpPr>
          <p:nvPr>
            <p:ph type="body" sz="half" idx="2"/>
          </p:nvPr>
        </p:nvSpPr>
        <p:spPr>
          <a:xfrm>
            <a:off x="756622" y="3520812"/>
            <a:ext cx="4359562" cy="2543410"/>
          </a:xfrm>
          <a:solidFill>
            <a:schemeClr val="bg2"/>
          </a:solidFill>
          <a:ln>
            <a:solidFill>
              <a:schemeClr val="tx1"/>
            </a:solidFill>
          </a:ln>
        </p:spPr>
        <p:txBody>
          <a:bodyPr vert="horz" lIns="91440" tIns="45720" rIns="91440" bIns="45720" rtlCol="0" anchor="t" anchorCtr="1">
            <a:noAutofit/>
          </a:bodyPr>
          <a:lstStyle/>
          <a:p>
            <a:pPr>
              <a:lnSpc>
                <a:spcPct val="90000"/>
              </a:lnSpc>
            </a:pPr>
            <a:r>
              <a:rPr lang="en-US" sz="3600" dirty="0">
                <a:solidFill>
                  <a:schemeClr val="tx1">
                    <a:lumMod val="75000"/>
                    <a:lumOff val="25000"/>
                  </a:schemeClr>
                </a:solidFill>
                <a:latin typeface="+mj-lt"/>
              </a:rPr>
              <a:t>Reasons (evidence) offered in favour of some point of view </a:t>
            </a:r>
          </a:p>
        </p:txBody>
      </p:sp>
      <p:pic>
        <p:nvPicPr>
          <p:cNvPr id="8" name="Picture 7" descr="A construction project on top roof and crane background">
            <a:extLst>
              <a:ext uri="{FF2B5EF4-FFF2-40B4-BE49-F238E27FC236}">
                <a16:creationId xmlns:a16="http://schemas.microsoft.com/office/drawing/2014/main" id="{36B15EB0-C84F-A045-0F6E-A3EBF34DFC9A}"/>
              </a:ext>
            </a:extLst>
          </p:cNvPr>
          <p:cNvPicPr>
            <a:picLocks noChangeAspect="1"/>
          </p:cNvPicPr>
          <p:nvPr/>
        </p:nvPicPr>
        <p:blipFill rotWithShape="1">
          <a:blip r:embed="rId2"/>
          <a:srcRect l="13973" r="12666" b="4"/>
          <a:stretch/>
        </p:blipFill>
        <p:spPr>
          <a:xfrm>
            <a:off x="5883564" y="1118428"/>
            <a:ext cx="6308435" cy="5739571"/>
          </a:xfrm>
          <a:prstGeom prst="rect">
            <a:avLst/>
          </a:prstGeom>
        </p:spPr>
      </p:pic>
    </p:spTree>
    <p:extLst>
      <p:ext uri="{BB962C8B-B14F-4D97-AF65-F5344CB8AC3E}">
        <p14:creationId xmlns:p14="http://schemas.microsoft.com/office/powerpoint/2010/main" val="1544395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12C9607-FA3E-55CF-B209-7A2A2FCCF92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63DC952-4C16-26D6-5DC8-E4D0F3C31DAA}"/>
              </a:ext>
            </a:extLst>
          </p:cNvPr>
          <p:cNvSpPr>
            <a:spLocks noGrp="1"/>
          </p:cNvSpPr>
          <p:nvPr>
            <p:ph type="body" sz="half" idx="2"/>
          </p:nvPr>
        </p:nvSpPr>
        <p:spPr>
          <a:xfrm>
            <a:off x="203199" y="2463811"/>
            <a:ext cx="5421748" cy="4006272"/>
          </a:xfrm>
          <a:solidFill>
            <a:schemeClr val="bg2"/>
          </a:solidFill>
          <a:ln>
            <a:solidFill>
              <a:schemeClr val="tx1"/>
            </a:solidFill>
          </a:ln>
        </p:spPr>
        <p:txBody>
          <a:bodyPr vert="horz" lIns="91440" tIns="45720" rIns="91440" bIns="45720" rtlCol="0" anchor="t" anchorCtr="1">
            <a:noAutofit/>
          </a:bodyPr>
          <a:lstStyle/>
          <a:p>
            <a:pPr>
              <a:lnSpc>
                <a:spcPct val="90000"/>
              </a:lnSpc>
            </a:pPr>
            <a:r>
              <a:rPr lang="en-US" sz="3600" dirty="0">
                <a:solidFill>
                  <a:schemeClr val="tx1">
                    <a:lumMod val="75000"/>
                    <a:lumOff val="25000"/>
                  </a:schemeClr>
                </a:solidFill>
                <a:latin typeface="+mj-lt"/>
              </a:rPr>
              <a:t>How should we understand </a:t>
            </a:r>
            <a:r>
              <a:rPr lang="en-US" sz="3600" u="sng" dirty="0">
                <a:solidFill>
                  <a:schemeClr val="tx1">
                    <a:lumMod val="75000"/>
                    <a:lumOff val="25000"/>
                  </a:schemeClr>
                </a:solidFill>
                <a:latin typeface="+mj-lt"/>
              </a:rPr>
              <a:t>this</a:t>
            </a:r>
            <a:r>
              <a:rPr lang="en-US" sz="3600" dirty="0">
                <a:solidFill>
                  <a:schemeClr val="tx1">
                    <a:lumMod val="75000"/>
                    <a:lumOff val="25000"/>
                  </a:schemeClr>
                </a:solidFill>
                <a:latin typeface="+mj-lt"/>
              </a:rPr>
              <a:t> argument from the point of view of: </a:t>
            </a:r>
            <a:r>
              <a:rPr lang="en-US" sz="3600" b="1" dirty="0">
                <a:solidFill>
                  <a:schemeClr val="tx1">
                    <a:lumMod val="75000"/>
                    <a:lumOff val="25000"/>
                  </a:schemeClr>
                </a:solidFill>
                <a:latin typeface="+mj-lt"/>
              </a:rPr>
              <a:t>rhetoric</a:t>
            </a:r>
            <a:r>
              <a:rPr lang="en-US" sz="3600" dirty="0">
                <a:solidFill>
                  <a:schemeClr val="tx1">
                    <a:lumMod val="75000"/>
                    <a:lumOff val="25000"/>
                  </a:schemeClr>
                </a:solidFill>
                <a:latin typeface="+mj-lt"/>
              </a:rPr>
              <a:t>, </a:t>
            </a:r>
            <a:r>
              <a:rPr lang="en-US" sz="3600" b="1" dirty="0">
                <a:solidFill>
                  <a:schemeClr val="tx1">
                    <a:lumMod val="75000"/>
                    <a:lumOff val="25000"/>
                  </a:schemeClr>
                </a:solidFill>
                <a:latin typeface="+mj-lt"/>
              </a:rPr>
              <a:t>dialectics</a:t>
            </a:r>
            <a:r>
              <a:rPr lang="en-US" sz="3600" dirty="0">
                <a:solidFill>
                  <a:schemeClr val="tx1">
                    <a:lumMod val="75000"/>
                    <a:lumOff val="25000"/>
                  </a:schemeClr>
                </a:solidFill>
              </a:rPr>
              <a:t>, and </a:t>
            </a:r>
            <a:r>
              <a:rPr lang="en-US" sz="3600" b="1" dirty="0">
                <a:solidFill>
                  <a:schemeClr val="tx1">
                    <a:lumMod val="75000"/>
                    <a:lumOff val="25000"/>
                  </a:schemeClr>
                </a:solidFill>
              </a:rPr>
              <a:t>logic</a:t>
            </a:r>
            <a:r>
              <a:rPr lang="en-US" sz="3600" dirty="0">
                <a:solidFill>
                  <a:schemeClr val="tx1">
                    <a:lumMod val="75000"/>
                    <a:lumOff val="25000"/>
                  </a:schemeClr>
                </a:solidFill>
              </a:rPr>
              <a:t>? What might need to be considered in each case?</a:t>
            </a:r>
            <a:endParaRPr lang="en-US" sz="3600" dirty="0">
              <a:solidFill>
                <a:schemeClr val="tx1">
                  <a:lumMod val="75000"/>
                  <a:lumOff val="25000"/>
                </a:schemeClr>
              </a:solidFill>
              <a:latin typeface="+mj-lt"/>
            </a:endParaRPr>
          </a:p>
        </p:txBody>
      </p:sp>
      <p:pic>
        <p:nvPicPr>
          <p:cNvPr id="8" name="Picture 7" descr="A construction project on top roof and crane background">
            <a:extLst>
              <a:ext uri="{FF2B5EF4-FFF2-40B4-BE49-F238E27FC236}">
                <a16:creationId xmlns:a16="http://schemas.microsoft.com/office/drawing/2014/main" id="{BD3E5375-1701-0291-7E10-A4FE3D354AE0}"/>
              </a:ext>
            </a:extLst>
          </p:cNvPr>
          <p:cNvPicPr>
            <a:picLocks noChangeAspect="1"/>
          </p:cNvPicPr>
          <p:nvPr/>
        </p:nvPicPr>
        <p:blipFill rotWithShape="1">
          <a:blip r:embed="rId2"/>
          <a:srcRect l="13973" r="12666" b="4"/>
          <a:stretch/>
        </p:blipFill>
        <p:spPr>
          <a:xfrm>
            <a:off x="5883564" y="1118428"/>
            <a:ext cx="6308435" cy="5739571"/>
          </a:xfrm>
          <a:prstGeom prst="rect">
            <a:avLst/>
          </a:prstGeom>
        </p:spPr>
      </p:pic>
      <p:pic>
        <p:nvPicPr>
          <p:cNvPr id="7" name="Picture 6" descr="A cartoon blue question mark with hands&#10;&#10;AI-generated content may be incorrect.">
            <a:extLst>
              <a:ext uri="{FF2B5EF4-FFF2-40B4-BE49-F238E27FC236}">
                <a16:creationId xmlns:a16="http://schemas.microsoft.com/office/drawing/2014/main" id="{7A074885-0BB6-A721-66CC-9E70986DE51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75162" y="221669"/>
            <a:ext cx="1551709" cy="2133600"/>
          </a:xfrm>
          <a:prstGeom prst="rect">
            <a:avLst/>
          </a:prstGeom>
        </p:spPr>
      </p:pic>
    </p:spTree>
    <p:extLst>
      <p:ext uri="{BB962C8B-B14F-4D97-AF65-F5344CB8AC3E}">
        <p14:creationId xmlns:p14="http://schemas.microsoft.com/office/powerpoint/2010/main" val="4023548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2CE1D-DFAF-0C5F-420B-3D123C4CFDD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BEEB964-DBD1-E897-DA17-A88E6C59BA75}"/>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7" name="TextBox 6">
            <a:extLst>
              <a:ext uri="{FF2B5EF4-FFF2-40B4-BE49-F238E27FC236}">
                <a16:creationId xmlns:a16="http://schemas.microsoft.com/office/drawing/2014/main" id="{968AFA64-F17C-C1E6-25D7-B3A2A4316DA6}"/>
              </a:ext>
            </a:extLst>
          </p:cNvPr>
          <p:cNvSpPr txBox="1"/>
          <p:nvPr/>
        </p:nvSpPr>
        <p:spPr>
          <a:xfrm>
            <a:off x="4719780" y="1157433"/>
            <a:ext cx="7241309" cy="1446550"/>
          </a:xfrm>
          <a:prstGeom prst="rect">
            <a:avLst/>
          </a:prstGeom>
          <a:noFill/>
          <a:ln>
            <a:solidFill>
              <a:schemeClr val="tx1"/>
            </a:solidFill>
          </a:ln>
        </p:spPr>
        <p:txBody>
          <a:bodyPr wrap="square">
            <a:spAutoFit/>
          </a:bodyPr>
          <a:lstStyle/>
          <a:p>
            <a:pPr algn="ctr"/>
            <a:r>
              <a:rPr lang="en-US" sz="4400" dirty="0">
                <a:latin typeface="+mj-lt"/>
              </a:rPr>
              <a:t>INTRODUCTION to LOGIC:</a:t>
            </a:r>
          </a:p>
          <a:p>
            <a:pPr algn="ctr"/>
            <a:r>
              <a:rPr lang="en-US" sz="4400" dirty="0">
                <a:latin typeface="+mj-lt"/>
              </a:rPr>
              <a:t>PART 1 </a:t>
            </a:r>
          </a:p>
        </p:txBody>
      </p:sp>
      <p:sp>
        <p:nvSpPr>
          <p:cNvPr id="2" name="Title 1">
            <a:extLst>
              <a:ext uri="{FF2B5EF4-FFF2-40B4-BE49-F238E27FC236}">
                <a16:creationId xmlns:a16="http://schemas.microsoft.com/office/drawing/2014/main" id="{27076605-CFA1-2148-E7ED-0C2BE0A0B4A0}"/>
              </a:ext>
            </a:extLst>
          </p:cNvPr>
          <p:cNvSpPr>
            <a:spLocks noGrp="1"/>
          </p:cNvSpPr>
          <p:nvPr>
            <p:ph type="title"/>
          </p:nvPr>
        </p:nvSpPr>
        <p:spPr>
          <a:xfrm>
            <a:off x="4819970" y="3938296"/>
            <a:ext cx="6830823" cy="811710"/>
          </a:xfrm>
        </p:spPr>
        <p:txBody>
          <a:bodyPr vert="horz" lIns="91440" tIns="45720" rIns="91440" bIns="45720" rtlCol="0" anchor="b">
            <a:noAutofit/>
          </a:bodyPr>
          <a:lstStyle/>
          <a:p>
            <a:pPr algn="ctr">
              <a:lnSpc>
                <a:spcPct val="90000"/>
              </a:lnSpc>
            </a:pPr>
            <a:r>
              <a:rPr lang="en-US" sz="3600" dirty="0">
                <a:solidFill>
                  <a:schemeClr val="tx1"/>
                </a:solidFill>
              </a:rPr>
              <a:t>ARGUMENTS AND THEIR PARTS</a:t>
            </a:r>
            <a:endParaRPr lang="en-US" sz="3600" i="1" dirty="0">
              <a:solidFill>
                <a:schemeClr val="tx1"/>
              </a:solidFill>
            </a:endParaRPr>
          </a:p>
        </p:txBody>
      </p:sp>
    </p:spTree>
    <p:extLst>
      <p:ext uri="{BB962C8B-B14F-4D97-AF65-F5344CB8AC3E}">
        <p14:creationId xmlns:p14="http://schemas.microsoft.com/office/powerpoint/2010/main" val="1701491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3781" y="1150759"/>
            <a:ext cx="7616121" cy="788877"/>
          </a:xfrm>
          <a:ln>
            <a:solidFill>
              <a:schemeClr val="tx1"/>
            </a:solidFill>
          </a:ln>
        </p:spPr>
        <p:txBody>
          <a:bodyPr/>
          <a:lstStyle/>
          <a:p>
            <a:r>
              <a:rPr lang="en-US" sz="4000" dirty="0"/>
              <a:t>TWO PARTS OF AN ARGUMENT</a:t>
            </a:r>
          </a:p>
        </p:txBody>
      </p:sp>
      <p:sp>
        <p:nvSpPr>
          <p:cNvPr id="3" name="Subtitle 2"/>
          <p:cNvSpPr>
            <a:spLocks noGrp="1"/>
          </p:cNvSpPr>
          <p:nvPr>
            <p:ph type="subTitle" idx="1"/>
          </p:nvPr>
        </p:nvSpPr>
        <p:spPr>
          <a:xfrm>
            <a:off x="1261502" y="2822990"/>
            <a:ext cx="10058400" cy="2672646"/>
          </a:xfrm>
        </p:spPr>
        <p:txBody>
          <a:bodyPr>
            <a:noAutofit/>
          </a:bodyPr>
          <a:lstStyle/>
          <a:p>
            <a:r>
              <a:rPr lang="en-US" sz="3600" b="1" dirty="0">
                <a:solidFill>
                  <a:schemeClr val="tx1"/>
                </a:solidFill>
              </a:rPr>
              <a:t>(1) Key components (KC): </a:t>
            </a:r>
            <a:r>
              <a:rPr lang="en-US" sz="3600" dirty="0">
                <a:solidFill>
                  <a:schemeClr val="tx1"/>
                </a:solidFill>
              </a:rPr>
              <a:t>a </a:t>
            </a:r>
            <a:r>
              <a:rPr lang="en-US" sz="3600" u="sng" dirty="0">
                <a:solidFill>
                  <a:schemeClr val="tx1"/>
                </a:solidFill>
              </a:rPr>
              <a:t>conclusion</a:t>
            </a:r>
          </a:p>
          <a:p>
            <a:r>
              <a:rPr lang="en-US" sz="3600" dirty="0">
                <a:solidFill>
                  <a:schemeClr val="tx1"/>
                </a:solidFill>
              </a:rPr>
              <a:t>	And </a:t>
            </a:r>
            <a:r>
              <a:rPr lang="en-US" sz="3600" u="sng" dirty="0">
                <a:solidFill>
                  <a:schemeClr val="tx1"/>
                </a:solidFill>
              </a:rPr>
              <a:t>premise(s)</a:t>
            </a:r>
            <a:endParaRPr lang="en-US" sz="3600" dirty="0">
              <a:solidFill>
                <a:schemeClr val="tx1"/>
              </a:solidFill>
            </a:endParaRPr>
          </a:p>
          <a:p>
            <a:r>
              <a:rPr lang="en-US" sz="3600" b="1" dirty="0">
                <a:solidFill>
                  <a:schemeClr val="tx1"/>
                </a:solidFill>
              </a:rPr>
              <a:t>(2)</a:t>
            </a:r>
            <a:r>
              <a:rPr lang="en-US" sz="3600" dirty="0">
                <a:solidFill>
                  <a:schemeClr val="tx1"/>
                </a:solidFill>
              </a:rPr>
              <a:t> An </a:t>
            </a:r>
            <a:r>
              <a:rPr lang="en-US" sz="3600" b="1" u="sng" dirty="0">
                <a:solidFill>
                  <a:schemeClr val="tx1"/>
                </a:solidFill>
              </a:rPr>
              <a:t>inference:</a:t>
            </a:r>
            <a:r>
              <a:rPr lang="en-US" sz="3600" dirty="0">
                <a:solidFill>
                  <a:schemeClr val="tx1"/>
                </a:solidFill>
              </a:rPr>
              <a:t> from the premises </a:t>
            </a:r>
          </a:p>
          <a:p>
            <a:r>
              <a:rPr lang="en-US" sz="3600" dirty="0">
                <a:solidFill>
                  <a:schemeClr val="tx1"/>
                </a:solidFill>
              </a:rPr>
              <a:t>	to the conclusion </a:t>
            </a:r>
          </a:p>
        </p:txBody>
      </p:sp>
    </p:spTree>
    <p:extLst>
      <p:ext uri="{BB962C8B-B14F-4D97-AF65-F5344CB8AC3E}">
        <p14:creationId xmlns:p14="http://schemas.microsoft.com/office/powerpoint/2010/main" val="1790552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9C248-59D7-85C2-CBCC-DE702B30260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7E8C97-625B-0253-382B-ECF82B03E4F4}"/>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 name="Title 1">
            <a:extLst>
              <a:ext uri="{FF2B5EF4-FFF2-40B4-BE49-F238E27FC236}">
                <a16:creationId xmlns:a16="http://schemas.microsoft.com/office/drawing/2014/main" id="{33A7CBB0-03FF-A6B4-782C-8012DF8EE8C1}"/>
              </a:ext>
            </a:extLst>
          </p:cNvPr>
          <p:cNvSpPr txBox="1">
            <a:spLocks/>
          </p:cNvSpPr>
          <p:nvPr/>
        </p:nvSpPr>
        <p:spPr>
          <a:xfrm>
            <a:off x="8395855" y="1154544"/>
            <a:ext cx="3380509" cy="880047"/>
          </a:xfrm>
          <a:prstGeom prst="rect">
            <a:avLst/>
          </a:prstGeom>
          <a:ln>
            <a:solidFill>
              <a:schemeClr val="tx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t>KC TABLE</a:t>
            </a:r>
          </a:p>
        </p:txBody>
      </p:sp>
      <p:pic>
        <p:nvPicPr>
          <p:cNvPr id="3" name="Content Placeholder 11">
            <a:extLst>
              <a:ext uri="{FF2B5EF4-FFF2-40B4-BE49-F238E27FC236}">
                <a16:creationId xmlns:a16="http://schemas.microsoft.com/office/drawing/2014/main" id="{D38A738A-38BB-728C-C87B-04A17644D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311" y="3225531"/>
            <a:ext cx="6999287" cy="1927225"/>
          </a:xfrm>
          <a:prstGeom prst="rect">
            <a:avLst/>
          </a:prstGeom>
        </p:spPr>
      </p:pic>
    </p:spTree>
    <p:extLst>
      <p:ext uri="{BB962C8B-B14F-4D97-AF65-F5344CB8AC3E}">
        <p14:creationId xmlns:p14="http://schemas.microsoft.com/office/powerpoint/2010/main" val="897673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6C36F-7E8E-F02D-70D9-05F4CA7761A3}"/>
              </a:ext>
            </a:extLst>
          </p:cNvPr>
          <p:cNvPicPr>
            <a:picLocks noChangeAspect="1"/>
          </p:cNvPicPr>
          <p:nvPr/>
        </p:nvPicPr>
        <p:blipFill rotWithShape="1">
          <a:blip r:embed="rId2"/>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 name="Title 1">
            <a:extLst>
              <a:ext uri="{FF2B5EF4-FFF2-40B4-BE49-F238E27FC236}">
                <a16:creationId xmlns:a16="http://schemas.microsoft.com/office/drawing/2014/main" id="{3772A591-0FE4-89CC-612D-18E768DDE4FD}"/>
              </a:ext>
            </a:extLst>
          </p:cNvPr>
          <p:cNvSpPr>
            <a:spLocks noGrp="1"/>
          </p:cNvSpPr>
          <p:nvPr>
            <p:ph type="ctrTitle"/>
          </p:nvPr>
        </p:nvSpPr>
        <p:spPr>
          <a:xfrm>
            <a:off x="8623396" y="1145322"/>
            <a:ext cx="3005188" cy="1418740"/>
          </a:xfrm>
          <a:ln w="9525">
            <a:solidFill>
              <a:schemeClr val="tx1"/>
            </a:solidFill>
          </a:ln>
        </p:spPr>
        <p:txBody>
          <a:bodyPr vert="horz" lIns="182880" tIns="182880" rIns="182880" bIns="182880" rtlCol="0">
            <a:normAutofit fontScale="90000"/>
          </a:bodyPr>
          <a:lstStyle/>
          <a:p>
            <a:r>
              <a:rPr lang="en-US" sz="4000" dirty="0"/>
              <a:t>Argument Diagram</a:t>
            </a:r>
          </a:p>
        </p:txBody>
      </p:sp>
      <p:pic>
        <p:nvPicPr>
          <p:cNvPr id="11" name="Picture 10" descr="A diagram of a fish&#10;&#10;Description automatically generated">
            <a:extLst>
              <a:ext uri="{FF2B5EF4-FFF2-40B4-BE49-F238E27FC236}">
                <a16:creationId xmlns:a16="http://schemas.microsoft.com/office/drawing/2014/main" id="{B4796A05-1CEC-4B3A-A782-9A7E8DF13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433" y="3290460"/>
            <a:ext cx="5943019" cy="3245200"/>
          </a:xfrm>
          <a:prstGeom prst="rect">
            <a:avLst/>
          </a:prstGeom>
        </p:spPr>
      </p:pic>
      <p:pic>
        <p:nvPicPr>
          <p:cNvPr id="5" name="Picture 4" descr="A black arrow pointing down&#10;&#10;Description automatically generated">
            <a:extLst>
              <a:ext uri="{FF2B5EF4-FFF2-40B4-BE49-F238E27FC236}">
                <a16:creationId xmlns:a16="http://schemas.microsoft.com/office/drawing/2014/main" id="{A3FB6875-E10C-4110-96F3-27BF19705C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674" y="1049847"/>
            <a:ext cx="1227921" cy="2717800"/>
          </a:xfrm>
          <a:prstGeom prst="rect">
            <a:avLst/>
          </a:prstGeom>
        </p:spPr>
      </p:pic>
      <p:pic>
        <p:nvPicPr>
          <p:cNvPr id="13" name="Graphic 12" descr="Fishing with solid fill">
            <a:extLst>
              <a:ext uri="{FF2B5EF4-FFF2-40B4-BE49-F238E27FC236}">
                <a16:creationId xmlns:a16="http://schemas.microsoft.com/office/drawing/2014/main" id="{733C29D4-6965-45FC-B8A1-ECBEAB1D40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7147" y="808609"/>
            <a:ext cx="2438503" cy="2438503"/>
          </a:xfrm>
          <a:prstGeom prst="rect">
            <a:avLst/>
          </a:prstGeom>
        </p:spPr>
      </p:pic>
    </p:spTree>
    <p:extLst>
      <p:ext uri="{BB962C8B-B14F-4D97-AF65-F5344CB8AC3E}">
        <p14:creationId xmlns:p14="http://schemas.microsoft.com/office/powerpoint/2010/main" val="3925362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F764E-20BF-5237-C0F4-A41CC771D7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9B4243-DBF4-FBF0-4AB1-D88C49EABC7C}"/>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7" name="TextBox 6">
            <a:extLst>
              <a:ext uri="{FF2B5EF4-FFF2-40B4-BE49-F238E27FC236}">
                <a16:creationId xmlns:a16="http://schemas.microsoft.com/office/drawing/2014/main" id="{521A5429-11F3-4DE0-CDD7-A97728BA191C}"/>
              </a:ext>
            </a:extLst>
          </p:cNvPr>
          <p:cNvSpPr txBox="1"/>
          <p:nvPr/>
        </p:nvSpPr>
        <p:spPr>
          <a:xfrm>
            <a:off x="5635221" y="2789070"/>
            <a:ext cx="4369089" cy="769441"/>
          </a:xfrm>
          <a:prstGeom prst="rect">
            <a:avLst/>
          </a:prstGeom>
          <a:noFill/>
        </p:spPr>
        <p:txBody>
          <a:bodyPr wrap="square">
            <a:spAutoFit/>
          </a:bodyPr>
          <a:lstStyle/>
          <a:p>
            <a:r>
              <a:rPr lang="en-US" sz="4400" dirty="0">
                <a:latin typeface="+mj-lt"/>
              </a:rPr>
              <a:t>INTRODUCTION</a:t>
            </a:r>
          </a:p>
        </p:txBody>
      </p:sp>
    </p:spTree>
    <p:extLst>
      <p:ext uri="{BB962C8B-B14F-4D97-AF65-F5344CB8AC3E}">
        <p14:creationId xmlns:p14="http://schemas.microsoft.com/office/powerpoint/2010/main" val="2223871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EB0A64-6436-7B14-E288-9E5FFCC93390}"/>
              </a:ext>
            </a:extLst>
          </p:cNvPr>
          <p:cNvPicPr>
            <a:picLocks noChangeAspect="1"/>
          </p:cNvPicPr>
          <p:nvPr/>
        </p:nvPicPr>
        <p:blipFill rotWithShape="1">
          <a:blip r:embed="rId2"/>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3" name="TextBox 2"/>
          <p:cNvSpPr txBox="1"/>
          <p:nvPr/>
        </p:nvSpPr>
        <p:spPr>
          <a:xfrm>
            <a:off x="7703126" y="1154113"/>
            <a:ext cx="4063723" cy="1188720"/>
          </a:xfrm>
          <a:prstGeom prst="rect">
            <a:avLst/>
          </a:prstGeom>
          <a:solidFill>
            <a:schemeClr val="bg2">
              <a:alpha val="60000"/>
            </a:schemeClr>
          </a:solidFill>
          <a:ln>
            <a:solidFill>
              <a:schemeClr val="tx1"/>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800" cap="all" spc="200">
                <a:solidFill>
                  <a:schemeClr val="bg1"/>
                </a:solidFill>
                <a:latin typeface="+mj-lt"/>
                <a:ea typeface="+mj-ea"/>
                <a:cs typeface="+mj-cs"/>
              </a:rPr>
              <a:t>EXAMPLE 1</a:t>
            </a:r>
          </a:p>
        </p:txBody>
      </p:sp>
      <p:sp>
        <p:nvSpPr>
          <p:cNvPr id="2" name="TextBox 1"/>
          <p:cNvSpPr txBox="1"/>
          <p:nvPr/>
        </p:nvSpPr>
        <p:spPr>
          <a:xfrm>
            <a:off x="364975" y="3011055"/>
            <a:ext cx="11462049" cy="2397268"/>
          </a:xfrm>
          <a:prstGeom prst="rect">
            <a:avLst/>
          </a:prstGeom>
          <a:solidFill>
            <a:schemeClr val="accent4">
              <a:lumMod val="50000"/>
            </a:schemeClr>
          </a:solidFill>
          <a:ln w="6350">
            <a:solidFill>
              <a:schemeClr val="tx1"/>
            </a:solidFill>
          </a:ln>
        </p:spPr>
        <p:txBody>
          <a:bodyPr vert="horz" lIns="91440" tIns="45720" rIns="91440" bIns="45720" rtlCol="0" anchor="ctr">
            <a:normAutofit/>
          </a:bodyPr>
          <a:lstStyle/>
          <a:p>
            <a:pPr defTabSz="914400">
              <a:spcBef>
                <a:spcPts val="1000"/>
              </a:spcBef>
              <a:buClr>
                <a:schemeClr val="accent2"/>
              </a:buClr>
            </a:pPr>
            <a:r>
              <a:rPr lang="en-US" sz="3600" dirty="0"/>
              <a:t>A PHONE CALL:</a:t>
            </a:r>
          </a:p>
          <a:p>
            <a:pPr defTabSz="914400">
              <a:spcBef>
                <a:spcPts val="1000"/>
              </a:spcBef>
              <a:buClr>
                <a:schemeClr val="accent2"/>
              </a:buClr>
            </a:pPr>
            <a:r>
              <a:rPr lang="en-US" sz="3600" dirty="0">
                <a:solidFill>
                  <a:srgbClr val="FFFFFF"/>
                </a:solidFill>
              </a:rPr>
              <a:t>“There are dark clouds in the sky, so </a:t>
            </a:r>
          </a:p>
          <a:p>
            <a:pPr defTabSz="914400">
              <a:spcBef>
                <a:spcPts val="1000"/>
              </a:spcBef>
              <a:buClr>
                <a:schemeClr val="accent2"/>
              </a:buClr>
            </a:pPr>
            <a:r>
              <a:rPr lang="en-US" sz="3600" dirty="0">
                <a:solidFill>
                  <a:srgbClr val="FFFFFF"/>
                </a:solidFill>
              </a:rPr>
              <a:t>you should bring your umbrella to work.”</a:t>
            </a:r>
          </a:p>
        </p:txBody>
      </p:sp>
    </p:spTree>
    <p:extLst>
      <p:ext uri="{BB962C8B-B14F-4D97-AF65-F5344CB8AC3E}">
        <p14:creationId xmlns:p14="http://schemas.microsoft.com/office/powerpoint/2010/main" val="393732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0A36A-6C9E-3AEE-B58F-0016B8EB15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6BCE086-B8FA-8227-6485-4DA0AF921598}"/>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5" name="Title 4">
            <a:extLst>
              <a:ext uri="{FF2B5EF4-FFF2-40B4-BE49-F238E27FC236}">
                <a16:creationId xmlns:a16="http://schemas.microsoft.com/office/drawing/2014/main" id="{6AD4DB90-50D5-2224-22B6-4DE96DFC3A6F}"/>
              </a:ext>
            </a:extLst>
          </p:cNvPr>
          <p:cNvSpPr>
            <a:spLocks noGrp="1"/>
          </p:cNvSpPr>
          <p:nvPr>
            <p:ph type="title"/>
          </p:nvPr>
        </p:nvSpPr>
        <p:spPr>
          <a:xfrm>
            <a:off x="5208874" y="1145445"/>
            <a:ext cx="6770689" cy="794191"/>
          </a:xfrm>
          <a:ln>
            <a:solidFill>
              <a:schemeClr val="tx1"/>
            </a:solidFill>
          </a:ln>
        </p:spPr>
        <p:txBody>
          <a:bodyPr/>
          <a:lstStyle/>
          <a:p>
            <a:r>
              <a:rPr lang="en-US" dirty="0"/>
              <a:t>KC TABLE AND DIAGRAM</a:t>
            </a:r>
          </a:p>
        </p:txBody>
      </p:sp>
      <p:pic>
        <p:nvPicPr>
          <p:cNvPr id="6" name="Picture 5">
            <a:extLst>
              <a:ext uri="{FF2B5EF4-FFF2-40B4-BE49-F238E27FC236}">
                <a16:creationId xmlns:a16="http://schemas.microsoft.com/office/drawing/2014/main" id="{FE9FE9B5-1970-CE0B-73D8-A448F7B0186A}"/>
              </a:ext>
            </a:extLst>
          </p:cNvPr>
          <p:cNvPicPr>
            <a:picLocks noChangeAspect="1"/>
          </p:cNvPicPr>
          <p:nvPr/>
        </p:nvPicPr>
        <p:blipFill>
          <a:blip r:embed="rId4"/>
          <a:stretch>
            <a:fillRect/>
          </a:stretch>
        </p:blipFill>
        <p:spPr>
          <a:xfrm>
            <a:off x="809354" y="2872378"/>
            <a:ext cx="7192443" cy="2499373"/>
          </a:xfrm>
          <a:prstGeom prst="rect">
            <a:avLst/>
          </a:prstGeom>
        </p:spPr>
      </p:pic>
      <p:sp>
        <p:nvSpPr>
          <p:cNvPr id="2" name="Title 1">
            <a:extLst>
              <a:ext uri="{FF2B5EF4-FFF2-40B4-BE49-F238E27FC236}">
                <a16:creationId xmlns:a16="http://schemas.microsoft.com/office/drawing/2014/main" id="{924519B5-7575-8B92-E412-CDE7F3493701}"/>
              </a:ext>
            </a:extLst>
          </p:cNvPr>
          <p:cNvSpPr txBox="1">
            <a:spLocks/>
          </p:cNvSpPr>
          <p:nvPr/>
        </p:nvSpPr>
        <p:spPr>
          <a:xfrm>
            <a:off x="5982998" y="4294912"/>
            <a:ext cx="2568144" cy="623453"/>
          </a:xfrm>
          <a:prstGeom prst="ellipse">
            <a:avLst/>
          </a:prstGeom>
          <a:noFill/>
          <a:ln>
            <a:solidFill>
              <a:schemeClr val="bg1"/>
            </a:solidFill>
          </a:ln>
        </p:spPr>
        <p:txBody>
          <a:bodyPr vert="horz" lIns="182880" tIns="182880" rIns="182880" bIns="18288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i="1" dirty="0">
                <a:solidFill>
                  <a:schemeClr val="bg1"/>
                </a:solidFill>
                <a:latin typeface="Freestyle Script" panose="030804020302050B0404" pitchFamily="66" charset="0"/>
                <a:cs typeface="Dreaming Outloud Script Pro" panose="020F0502020204030204" pitchFamily="66" charset="0"/>
              </a:rPr>
              <a:t>STANDARDIZED</a:t>
            </a:r>
          </a:p>
        </p:txBody>
      </p:sp>
    </p:spTree>
    <p:extLst>
      <p:ext uri="{BB962C8B-B14F-4D97-AF65-F5344CB8AC3E}">
        <p14:creationId xmlns:p14="http://schemas.microsoft.com/office/powerpoint/2010/main" val="3926440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77197-2DA3-055D-A512-0462AEA4742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6FFB5FD-E6D8-0EEF-ABB2-836CC18AF6A0}"/>
              </a:ext>
            </a:extLst>
          </p:cNvPr>
          <p:cNvPicPr>
            <a:picLocks noChangeAspect="1"/>
          </p:cNvPicPr>
          <p:nvPr/>
        </p:nvPicPr>
        <p:blipFill rotWithShape="1">
          <a:blip r:embed="rId3"/>
          <a:srcRect l="24145" r="29780"/>
          <a:stretch/>
        </p:blipFill>
        <p:spPr>
          <a:xfrm>
            <a:off x="379624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5" name="Title 4">
            <a:extLst>
              <a:ext uri="{FF2B5EF4-FFF2-40B4-BE49-F238E27FC236}">
                <a16:creationId xmlns:a16="http://schemas.microsoft.com/office/drawing/2014/main" id="{B28271F4-62A3-7D8A-71CD-37B66E3E7E80}"/>
              </a:ext>
            </a:extLst>
          </p:cNvPr>
          <p:cNvSpPr>
            <a:spLocks noGrp="1"/>
          </p:cNvSpPr>
          <p:nvPr>
            <p:ph type="title"/>
          </p:nvPr>
        </p:nvSpPr>
        <p:spPr>
          <a:xfrm>
            <a:off x="4540967" y="979188"/>
            <a:ext cx="2987961" cy="4781531"/>
          </a:xfrm>
          <a:ln w="6350">
            <a:solidFill>
              <a:schemeClr val="bg1"/>
            </a:solidFill>
          </a:ln>
        </p:spPr>
        <p:txBody>
          <a:bodyPr/>
          <a:lstStyle/>
          <a:p>
            <a:r>
              <a:rPr lang="en-US" dirty="0">
                <a:solidFill>
                  <a:schemeClr val="bg1"/>
                </a:solidFill>
              </a:rPr>
              <a:t>What are the *4* arguments noted in the following passage?</a:t>
            </a:r>
          </a:p>
        </p:txBody>
      </p:sp>
      <p:pic>
        <p:nvPicPr>
          <p:cNvPr id="2" name="Picture 1" descr="A cartoon blue question mark with hands&#10;&#10;AI-generated content may be incorrect.">
            <a:extLst>
              <a:ext uri="{FF2B5EF4-FFF2-40B4-BE49-F238E27FC236}">
                <a16:creationId xmlns:a16="http://schemas.microsoft.com/office/drawing/2014/main" id="{D7232F1C-FE76-38B2-CF70-47EC7B9239D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035307" y="1145306"/>
            <a:ext cx="1551709" cy="2133600"/>
          </a:xfrm>
          <a:prstGeom prst="rect">
            <a:avLst/>
          </a:prstGeom>
        </p:spPr>
      </p:pic>
    </p:spTree>
    <p:extLst>
      <p:ext uri="{BB962C8B-B14F-4D97-AF65-F5344CB8AC3E}">
        <p14:creationId xmlns:p14="http://schemas.microsoft.com/office/powerpoint/2010/main" val="3579491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62232-85B5-3398-DCE6-AEF0209FEF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63ABAF-C14D-5A24-4B22-FBAD236862B9}"/>
              </a:ext>
            </a:extLst>
          </p:cNvPr>
          <p:cNvSpPr>
            <a:spLocks noChangeArrowheads="1"/>
          </p:cNvSpPr>
          <p:nvPr/>
        </p:nvSpPr>
        <p:spPr bwMode="auto">
          <a:xfrm>
            <a:off x="360219" y="1147421"/>
            <a:ext cx="11032836" cy="48320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effectLst/>
                <a:latin typeface="Arial" panose="020B0604020202020204" pitchFamily="34" charset="0"/>
              </a:rPr>
              <a:t>Since 2015, the Slovenian government has been erecting a barbed wire fence along its southern border in an attempt to stem the flow of migrants from neighboring Croatia. Residents of nearby Slovenian villages are not happy about the barrier…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effectLst/>
                <a:latin typeface="Arial" panose="020B0604020202020204" pitchFamily="34" charset="0"/>
              </a:rPr>
              <a:t>"Who likes waking up in the morning to barbed wire outside their window?“ "They say this fence was made to protect us ... but to protect us from what?" The retiree, who has lived for years in this still largely wild region, is not at all convinced by the government's argument of a "migratory invasion" to justify the construction of this metal barrier.</a:t>
            </a:r>
          </a:p>
        </p:txBody>
      </p:sp>
    </p:spTree>
    <p:extLst>
      <p:ext uri="{BB962C8B-B14F-4D97-AF65-F5344CB8AC3E}">
        <p14:creationId xmlns:p14="http://schemas.microsoft.com/office/powerpoint/2010/main" val="4082713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85AD9-74AC-D39F-4F46-5F559C3C14AB}"/>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CEBDF409-BD43-A2A5-F473-BD26AFB25062}"/>
              </a:ext>
            </a:extLst>
          </p:cNvPr>
          <p:cNvSpPr>
            <a:spLocks noChangeArrowheads="1"/>
          </p:cNvSpPr>
          <p:nvPr/>
        </p:nvSpPr>
        <p:spPr bwMode="auto">
          <a:xfrm>
            <a:off x="369453" y="1144422"/>
            <a:ext cx="11249892" cy="52629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a:t>
            </a:r>
            <a:r>
              <a:rPr kumimoji="0" lang="en-US" altLang="en-US" sz="2800" b="0" i="0" u="none" strike="noStrike" cap="none" normalizeH="0" baseline="0" dirty="0">
                <a:ln>
                  <a:noFill/>
                </a:ln>
                <a:effectLst/>
                <a:latin typeface="Arial" panose="020B0604020202020204" pitchFamily="34" charset="0"/>
              </a:rPr>
              <a:t>The migrants here, they are passing through, that’s all," he explains. "They transit through Slovenia and then head for other countries, generally to northern Europe.</a:t>
            </a:r>
            <a:r>
              <a:rPr lang="en-US" altLang="en-US" sz="2800" dirty="0">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effectLst/>
                <a:latin typeface="Arial" panose="020B0604020202020204" pitchFamily="34" charset="0"/>
              </a:rPr>
              <a:t>Rudy's friends nod their agreement. "They say that the barbed wire will prevent the passage of migrants ... but everyone passes through anyway," says Marco. "For example, right now, with winter and strong [river] currents, the shores are muddy, porous, so the ground is moving, the fence is collapsing. Migrants who want to pass don't even need to exert themselves, they just have to step over it," Marco continues laughing. "There are places where furrows have been made. They can also pass under the barrier!"</a:t>
            </a:r>
          </a:p>
        </p:txBody>
      </p:sp>
    </p:spTree>
    <p:extLst>
      <p:ext uri="{BB962C8B-B14F-4D97-AF65-F5344CB8AC3E}">
        <p14:creationId xmlns:p14="http://schemas.microsoft.com/office/powerpoint/2010/main" val="3910258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C6CCE-00E5-8E25-A383-1E075ECAA8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89CAB3-C035-1351-D5A6-99BE7AA42C35}"/>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3" name="TextBox 2">
            <a:extLst>
              <a:ext uri="{FF2B5EF4-FFF2-40B4-BE49-F238E27FC236}">
                <a16:creationId xmlns:a16="http://schemas.microsoft.com/office/drawing/2014/main" id="{DC8EE67F-4AAE-593F-D3A1-8E98068C8396}"/>
              </a:ext>
            </a:extLst>
          </p:cNvPr>
          <p:cNvSpPr txBox="1"/>
          <p:nvPr/>
        </p:nvSpPr>
        <p:spPr>
          <a:xfrm>
            <a:off x="772668" y="302707"/>
            <a:ext cx="8158896" cy="646331"/>
          </a:xfrm>
          <a:prstGeom prst="rect">
            <a:avLst/>
          </a:prstGeom>
          <a:noFill/>
          <a:ln w="6350">
            <a:solidFill>
              <a:schemeClr val="tx1"/>
            </a:solidFill>
          </a:ln>
        </p:spPr>
        <p:txBody>
          <a:bodyPr wrap="square">
            <a:spAutoFit/>
          </a:bodyPr>
          <a:lstStyle/>
          <a:p>
            <a:r>
              <a:rPr kumimoji="0" lang="en-US" altLang="en-US" sz="1800" b="0" i="0" u="none" strike="noStrike" cap="none" normalizeH="0" baseline="0" dirty="0">
                <a:ln>
                  <a:noFill/>
                </a:ln>
                <a:solidFill>
                  <a:schemeClr val="bg1"/>
                </a:solidFill>
                <a:effectLst/>
                <a:latin typeface="Arial" panose="020B0604020202020204" pitchFamily="34" charset="0"/>
              </a:rPr>
              <a:t>the government's argument of a "migratory invasion" to justify the construction of this metal barrier.</a:t>
            </a:r>
            <a:endParaRPr lang="en-US" dirty="0">
              <a:solidFill>
                <a:schemeClr val="bg1"/>
              </a:solidFill>
            </a:endParaRPr>
          </a:p>
        </p:txBody>
      </p:sp>
      <p:sp>
        <p:nvSpPr>
          <p:cNvPr id="7" name="TextBox 6">
            <a:extLst>
              <a:ext uri="{FF2B5EF4-FFF2-40B4-BE49-F238E27FC236}">
                <a16:creationId xmlns:a16="http://schemas.microsoft.com/office/drawing/2014/main" id="{58BC60FD-21F9-A5E3-BE0B-20518836CC7B}"/>
              </a:ext>
            </a:extLst>
          </p:cNvPr>
          <p:cNvSpPr txBox="1"/>
          <p:nvPr/>
        </p:nvSpPr>
        <p:spPr>
          <a:xfrm>
            <a:off x="786938" y="1182215"/>
            <a:ext cx="8144626" cy="369332"/>
          </a:xfrm>
          <a:prstGeom prst="rect">
            <a:avLst/>
          </a:prstGeom>
          <a:noFill/>
          <a:ln>
            <a:solidFill>
              <a:schemeClr val="tx1"/>
            </a:solidFill>
          </a:ln>
        </p:spPr>
        <p:txBody>
          <a:bodyPr wrap="square">
            <a:spAutoFit/>
          </a:bodyPr>
          <a:lstStyle/>
          <a:p>
            <a:r>
              <a:rPr kumimoji="0" lang="en-US" altLang="en-US" sz="1800" b="0" i="0" u="none" strike="noStrike" cap="none" normalizeH="0" baseline="0" dirty="0">
                <a:ln>
                  <a:noFill/>
                </a:ln>
                <a:solidFill>
                  <a:schemeClr val="bg1"/>
                </a:solidFill>
                <a:effectLst/>
                <a:latin typeface="Arial" panose="020B0604020202020204" pitchFamily="34" charset="0"/>
              </a:rPr>
              <a:t>Who likes waking up in the morning to barbed wire outside their window?“ </a:t>
            </a:r>
            <a:endParaRPr lang="en-US" dirty="0">
              <a:solidFill>
                <a:schemeClr val="bg1"/>
              </a:solidFill>
            </a:endParaRPr>
          </a:p>
        </p:txBody>
      </p:sp>
      <p:sp>
        <p:nvSpPr>
          <p:cNvPr id="13" name="TextBox 12">
            <a:extLst>
              <a:ext uri="{FF2B5EF4-FFF2-40B4-BE49-F238E27FC236}">
                <a16:creationId xmlns:a16="http://schemas.microsoft.com/office/drawing/2014/main" id="{777867F8-0859-F094-2C52-D68027DF0588}"/>
              </a:ext>
            </a:extLst>
          </p:cNvPr>
          <p:cNvSpPr txBox="1"/>
          <p:nvPr/>
        </p:nvSpPr>
        <p:spPr>
          <a:xfrm>
            <a:off x="5870448" y="5939033"/>
            <a:ext cx="5742432" cy="646331"/>
          </a:xfrm>
          <a:prstGeom prst="rect">
            <a:avLst/>
          </a:prstGeom>
          <a:noFill/>
          <a:ln w="38100">
            <a:solidFill>
              <a:schemeClr val="bg1"/>
            </a:solidFill>
          </a:ln>
        </p:spPr>
        <p:txBody>
          <a:bodyPr wrap="square">
            <a:spAutoFit/>
          </a:bodyPr>
          <a:lstStyle/>
          <a:p>
            <a:r>
              <a:rPr kumimoji="0" lang="en-US" altLang="en-US" sz="1800" b="0" i="0" u="none" strike="noStrike" cap="none" normalizeH="0" baseline="0" dirty="0">
                <a:ln>
                  <a:noFill/>
                </a:ln>
                <a:effectLst/>
                <a:latin typeface="Arial" panose="020B0604020202020204" pitchFamily="34" charset="0"/>
              </a:rPr>
              <a:t>They say that the barbed wire will prevent the passage of migrants ... but everyone passes through…</a:t>
            </a:r>
            <a:endParaRPr lang="en-US" dirty="0"/>
          </a:p>
        </p:txBody>
      </p:sp>
      <p:sp>
        <p:nvSpPr>
          <p:cNvPr id="15" name="TextBox 14">
            <a:extLst>
              <a:ext uri="{FF2B5EF4-FFF2-40B4-BE49-F238E27FC236}">
                <a16:creationId xmlns:a16="http://schemas.microsoft.com/office/drawing/2014/main" id="{04B12933-61D6-1E14-C43C-B5F6F0DC5470}"/>
              </a:ext>
            </a:extLst>
          </p:cNvPr>
          <p:cNvSpPr txBox="1"/>
          <p:nvPr/>
        </p:nvSpPr>
        <p:spPr>
          <a:xfrm>
            <a:off x="4762440" y="3195869"/>
            <a:ext cx="3099816" cy="1200329"/>
          </a:xfrm>
          <a:prstGeom prst="rect">
            <a:avLst/>
          </a:prstGeom>
          <a:noFill/>
          <a:ln w="38100">
            <a:solidFill>
              <a:schemeClr val="bg1"/>
            </a:solidFill>
          </a:ln>
        </p:spPr>
        <p:txBody>
          <a:bodyPr wrap="square">
            <a:spAutoFit/>
          </a:bodyPr>
          <a:lstStyle/>
          <a:p>
            <a:r>
              <a:rPr kumimoji="0" lang="en-US" altLang="en-US" sz="1800" b="0" i="0" u="none" strike="noStrike" cap="none" normalizeH="0" baseline="0" dirty="0">
                <a:ln>
                  <a:noFill/>
                </a:ln>
                <a:effectLst/>
                <a:latin typeface="Arial" panose="020B0604020202020204" pitchFamily="34" charset="0"/>
              </a:rPr>
              <a:t>"There are places where furrows have been made. They can also pass </a:t>
            </a:r>
            <a:r>
              <a:rPr kumimoji="0" lang="en-US" altLang="en-US" sz="1800" b="0" i="0" u="none" strike="noStrike" cap="none" normalizeH="0" baseline="0" dirty="0">
                <a:effectLst/>
                <a:latin typeface="Arial" panose="020B0604020202020204" pitchFamily="34" charset="0"/>
              </a:rPr>
              <a:t>under</a:t>
            </a:r>
            <a:r>
              <a:rPr kumimoji="0" lang="en-US" altLang="en-US" sz="1800" b="0" i="0" u="none" strike="noStrike" cap="none" normalizeH="0" baseline="0" dirty="0">
                <a:ln>
                  <a:noFill/>
                </a:ln>
                <a:effectLst/>
                <a:latin typeface="Arial" panose="020B0604020202020204" pitchFamily="34" charset="0"/>
              </a:rPr>
              <a:t> the barrier!"</a:t>
            </a:r>
            <a:endParaRPr lang="en-US" dirty="0"/>
          </a:p>
        </p:txBody>
      </p:sp>
      <p:sp>
        <p:nvSpPr>
          <p:cNvPr id="17" name="TextBox 16">
            <a:extLst>
              <a:ext uri="{FF2B5EF4-FFF2-40B4-BE49-F238E27FC236}">
                <a16:creationId xmlns:a16="http://schemas.microsoft.com/office/drawing/2014/main" id="{85A84554-7715-A649-3DFF-2D503EA4A039}"/>
              </a:ext>
            </a:extLst>
          </p:cNvPr>
          <p:cNvSpPr txBox="1"/>
          <p:nvPr/>
        </p:nvSpPr>
        <p:spPr>
          <a:xfrm>
            <a:off x="822960" y="1754966"/>
            <a:ext cx="8108604" cy="646331"/>
          </a:xfrm>
          <a:prstGeom prst="rect">
            <a:avLst/>
          </a:prstGeom>
          <a:noFill/>
          <a:ln w="3175">
            <a:solidFill>
              <a:schemeClr val="tx1"/>
            </a:solidFill>
          </a:ln>
        </p:spPr>
        <p:txBody>
          <a:bodyPr wrap="square">
            <a:spAutoFit/>
          </a:bodyPr>
          <a:lstStyle/>
          <a:p>
            <a:r>
              <a:rPr lang="en-US" altLang="en-US" dirty="0">
                <a:solidFill>
                  <a:schemeClr val="bg1"/>
                </a:solidFill>
                <a:latin typeface="Arial" panose="020B0604020202020204" pitchFamily="34" charset="0"/>
              </a:rPr>
              <a:t>protect us from what? </a:t>
            </a:r>
            <a:r>
              <a:rPr kumimoji="0" lang="en-US" altLang="en-US" sz="1800" b="0" i="0" u="none" strike="noStrike" cap="none" normalizeH="0" baseline="0" dirty="0">
                <a:ln>
                  <a:noFill/>
                </a:ln>
                <a:solidFill>
                  <a:schemeClr val="bg1"/>
                </a:solidFill>
                <a:effectLst/>
                <a:latin typeface="Arial" panose="020B0604020202020204" pitchFamily="34" charset="0"/>
              </a:rPr>
              <a:t>They transit through Slovenia and then head for other countries, generally to northern Europe</a:t>
            </a:r>
            <a:endParaRPr lang="en-US" dirty="0">
              <a:solidFill>
                <a:schemeClr val="bg1"/>
              </a:solidFill>
            </a:endParaRPr>
          </a:p>
        </p:txBody>
      </p:sp>
      <p:sp>
        <p:nvSpPr>
          <p:cNvPr id="18" name="TextBox 17">
            <a:extLst>
              <a:ext uri="{FF2B5EF4-FFF2-40B4-BE49-F238E27FC236}">
                <a16:creationId xmlns:a16="http://schemas.microsoft.com/office/drawing/2014/main" id="{0D4E7AC2-BAAA-0B59-F81A-3DB0015D1992}"/>
              </a:ext>
            </a:extLst>
          </p:cNvPr>
          <p:cNvSpPr txBox="1"/>
          <p:nvPr/>
        </p:nvSpPr>
        <p:spPr>
          <a:xfrm>
            <a:off x="8142732" y="2584825"/>
            <a:ext cx="3803904" cy="2031325"/>
          </a:xfrm>
          <a:prstGeom prst="rect">
            <a:avLst/>
          </a:prstGeom>
          <a:noFill/>
          <a:ln w="38100">
            <a:solidFill>
              <a:schemeClr val="bg1"/>
            </a:solidFill>
          </a:ln>
        </p:spPr>
        <p:txBody>
          <a:bodyPr wrap="square" rtlCol="0">
            <a:spAutoFit/>
          </a:bodyPr>
          <a:lstStyle/>
          <a:p>
            <a:r>
              <a:rPr lang="en-US" altLang="en-US" dirty="0">
                <a:latin typeface="Arial" panose="020B0604020202020204" pitchFamily="34" charset="0"/>
              </a:rPr>
              <a:t>right now, with winter and strong [river] currents, the shores are muddy, porous, so the ground is moving, the fence is collapsing. Migrants who want to pass don't even need to exert themselves, they just have to step over it," </a:t>
            </a:r>
            <a:endParaRPr lang="en-US" dirty="0"/>
          </a:p>
        </p:txBody>
      </p:sp>
      <p:cxnSp>
        <p:nvCxnSpPr>
          <p:cNvPr id="23" name="Straight Arrow Connector 22">
            <a:extLst>
              <a:ext uri="{FF2B5EF4-FFF2-40B4-BE49-F238E27FC236}">
                <a16:creationId xmlns:a16="http://schemas.microsoft.com/office/drawing/2014/main" id="{D4196801-0273-CE21-9AF7-FEC092B37611}"/>
              </a:ext>
            </a:extLst>
          </p:cNvPr>
          <p:cNvCxnSpPr/>
          <p:nvPr/>
        </p:nvCxnSpPr>
        <p:spPr>
          <a:xfrm>
            <a:off x="6391656" y="4544568"/>
            <a:ext cx="978408" cy="107659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BC68321B-C2E1-AF9E-EAD4-2F59FA3DC211}"/>
              </a:ext>
            </a:extLst>
          </p:cNvPr>
          <p:cNvCxnSpPr/>
          <p:nvPr/>
        </p:nvCxnSpPr>
        <p:spPr>
          <a:xfrm flipH="1">
            <a:off x="9459468" y="4754880"/>
            <a:ext cx="585216" cy="95097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1040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CFE78-909E-85AD-6C18-77D6FF4A7B9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EF97AA6-864D-7295-C8B5-48CF8B79D53E}"/>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7" name="TextBox 6">
            <a:extLst>
              <a:ext uri="{FF2B5EF4-FFF2-40B4-BE49-F238E27FC236}">
                <a16:creationId xmlns:a16="http://schemas.microsoft.com/office/drawing/2014/main" id="{303E2523-6F76-60F3-153F-BAC913D1371F}"/>
              </a:ext>
            </a:extLst>
          </p:cNvPr>
          <p:cNvSpPr txBox="1"/>
          <p:nvPr/>
        </p:nvSpPr>
        <p:spPr>
          <a:xfrm>
            <a:off x="4387274" y="1157433"/>
            <a:ext cx="7443094" cy="1446550"/>
          </a:xfrm>
          <a:prstGeom prst="rect">
            <a:avLst/>
          </a:prstGeom>
          <a:noFill/>
          <a:ln>
            <a:solidFill>
              <a:schemeClr val="tx1"/>
            </a:solidFill>
          </a:ln>
        </p:spPr>
        <p:txBody>
          <a:bodyPr wrap="square">
            <a:spAutoFit/>
          </a:bodyPr>
          <a:lstStyle/>
          <a:p>
            <a:pPr algn="ctr"/>
            <a:r>
              <a:rPr lang="en-US" sz="4400" dirty="0">
                <a:latin typeface="+mj-lt"/>
              </a:rPr>
              <a:t>INTRODUCTION to LOGIC:</a:t>
            </a:r>
          </a:p>
          <a:p>
            <a:pPr algn="ctr"/>
            <a:r>
              <a:rPr lang="en-US" sz="4400" dirty="0">
                <a:latin typeface="+mj-lt"/>
              </a:rPr>
              <a:t>PART 2 </a:t>
            </a:r>
          </a:p>
        </p:txBody>
      </p:sp>
      <p:sp>
        <p:nvSpPr>
          <p:cNvPr id="2" name="Title 1">
            <a:extLst>
              <a:ext uri="{FF2B5EF4-FFF2-40B4-BE49-F238E27FC236}">
                <a16:creationId xmlns:a16="http://schemas.microsoft.com/office/drawing/2014/main" id="{3D924239-A93A-217B-C188-29A1CF1B6318}"/>
              </a:ext>
            </a:extLst>
          </p:cNvPr>
          <p:cNvSpPr>
            <a:spLocks noGrp="1"/>
          </p:cNvSpPr>
          <p:nvPr>
            <p:ph type="title"/>
          </p:nvPr>
        </p:nvSpPr>
        <p:spPr>
          <a:xfrm>
            <a:off x="4858328" y="3393547"/>
            <a:ext cx="6741130" cy="735717"/>
          </a:xfrm>
        </p:spPr>
        <p:txBody>
          <a:bodyPr vert="horz" lIns="91440" tIns="45720" rIns="91440" bIns="45720" rtlCol="0" anchor="b">
            <a:noAutofit/>
          </a:bodyPr>
          <a:lstStyle/>
          <a:p>
            <a:pPr algn="ctr">
              <a:lnSpc>
                <a:spcPct val="90000"/>
              </a:lnSpc>
            </a:pPr>
            <a:r>
              <a:rPr lang="en-US" sz="3600" dirty="0">
                <a:solidFill>
                  <a:schemeClr val="tx1"/>
                </a:solidFill>
              </a:rPr>
              <a:t>ARGUMENT EVALUATION</a:t>
            </a:r>
            <a:endParaRPr lang="en-US" sz="3600" i="1" dirty="0">
              <a:solidFill>
                <a:schemeClr val="tx1"/>
              </a:solidFill>
            </a:endParaRPr>
          </a:p>
        </p:txBody>
      </p:sp>
    </p:spTree>
    <p:extLst>
      <p:ext uri="{BB962C8B-B14F-4D97-AF65-F5344CB8AC3E}">
        <p14:creationId xmlns:p14="http://schemas.microsoft.com/office/powerpoint/2010/main" val="107343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5A225-D103-34C9-5A2D-CD612C4CD0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35C63CD-F034-37C6-8C3C-1EC1A703F6A8}"/>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8" name="TextBox 7">
            <a:extLst>
              <a:ext uri="{FF2B5EF4-FFF2-40B4-BE49-F238E27FC236}">
                <a16:creationId xmlns:a16="http://schemas.microsoft.com/office/drawing/2014/main" id="{95CAAB3A-67AE-7549-AB48-CE729AC0198D}"/>
              </a:ext>
            </a:extLst>
          </p:cNvPr>
          <p:cNvSpPr txBox="1"/>
          <p:nvPr/>
        </p:nvSpPr>
        <p:spPr>
          <a:xfrm>
            <a:off x="897640" y="2212677"/>
            <a:ext cx="11067068" cy="3416320"/>
          </a:xfrm>
          <a:prstGeom prst="rect">
            <a:avLst/>
          </a:prstGeom>
          <a:solidFill>
            <a:schemeClr val="accent2">
              <a:lumMod val="40000"/>
              <a:lumOff val="60000"/>
            </a:schemeClr>
          </a:solidFill>
          <a:ln>
            <a:solidFill>
              <a:schemeClr val="tx1"/>
            </a:solidFill>
          </a:ln>
        </p:spPr>
        <p:txBody>
          <a:bodyPr wrap="square">
            <a:spAutoFit/>
          </a:bodyPr>
          <a:lstStyle/>
          <a:p>
            <a:r>
              <a:rPr lang="en-US" sz="2400" dirty="0">
                <a:solidFill>
                  <a:schemeClr val="bg1"/>
                </a:solidFill>
              </a:rPr>
              <a:t>Better face reality. The world economy will be a mess in the future. If the nations of the world take drastic action to reduce emissions, that will lead to negative economic disruptions, job losses and a higher cost of living.</a:t>
            </a:r>
          </a:p>
          <a:p>
            <a:endParaRPr lang="en-US" sz="2400" dirty="0">
              <a:solidFill>
                <a:schemeClr val="bg1"/>
              </a:solidFill>
            </a:endParaRPr>
          </a:p>
          <a:p>
            <a:r>
              <a:rPr lang="en-US" sz="2400" dirty="0">
                <a:solidFill>
                  <a:schemeClr val="bg1"/>
                </a:solidFill>
              </a:rPr>
              <a:t>If they continue business as usual, the effects of climate change will lead  negative economic disruptions, job losses and a higher cost of living.</a:t>
            </a:r>
          </a:p>
          <a:p>
            <a:endParaRPr lang="en-US" sz="2400" dirty="0">
              <a:solidFill>
                <a:schemeClr val="bg1"/>
              </a:solidFill>
            </a:endParaRPr>
          </a:p>
          <a:p>
            <a:r>
              <a:rPr lang="en-US" sz="2400" dirty="0">
                <a:solidFill>
                  <a:schemeClr val="bg1"/>
                </a:solidFill>
              </a:rPr>
              <a:t>No matter what, there will be economic disruption, job losses and a higher cost of living.</a:t>
            </a:r>
          </a:p>
        </p:txBody>
      </p:sp>
      <p:sp>
        <p:nvSpPr>
          <p:cNvPr id="6" name="TextBox 5">
            <a:extLst>
              <a:ext uri="{FF2B5EF4-FFF2-40B4-BE49-F238E27FC236}">
                <a16:creationId xmlns:a16="http://schemas.microsoft.com/office/drawing/2014/main" id="{C901DFDD-BAD6-E0EC-B43F-D3FA5FCC7656}"/>
              </a:ext>
            </a:extLst>
          </p:cNvPr>
          <p:cNvSpPr txBox="1"/>
          <p:nvPr/>
        </p:nvSpPr>
        <p:spPr>
          <a:xfrm>
            <a:off x="1117085" y="1081221"/>
            <a:ext cx="10221778" cy="646331"/>
          </a:xfrm>
          <a:prstGeom prst="rect">
            <a:avLst/>
          </a:prstGeom>
          <a:solidFill>
            <a:schemeClr val="accent2">
              <a:lumMod val="60000"/>
              <a:lumOff val="40000"/>
            </a:schemeClr>
          </a:solidFill>
          <a:ln>
            <a:solidFill>
              <a:schemeClr val="tx1"/>
            </a:solidFill>
          </a:ln>
        </p:spPr>
        <p:txBody>
          <a:bodyPr wrap="square" rtlCol="0">
            <a:spAutoFit/>
          </a:bodyPr>
          <a:lstStyle/>
          <a:p>
            <a:r>
              <a:rPr lang="en-US" sz="3600" dirty="0">
                <a:solidFill>
                  <a:schemeClr val="bg1"/>
                </a:solidFill>
              </a:rPr>
              <a:t>AN EXAMPLE: A LETTER TO A NEWSPAPER</a:t>
            </a:r>
          </a:p>
        </p:txBody>
      </p:sp>
    </p:spTree>
    <p:extLst>
      <p:ext uri="{BB962C8B-B14F-4D97-AF65-F5344CB8AC3E}">
        <p14:creationId xmlns:p14="http://schemas.microsoft.com/office/powerpoint/2010/main" val="149754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60C4-39FC-9E92-8A6B-27A22F13D5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53C6941-3BF2-32E3-EDFF-47311219A3F5}"/>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pic>
        <p:nvPicPr>
          <p:cNvPr id="5" name="Picture 4" descr="A cartoon blue question mark with hands&#10;&#10;AI-generated content may be incorrect.">
            <a:extLst>
              <a:ext uri="{FF2B5EF4-FFF2-40B4-BE49-F238E27FC236}">
                <a16:creationId xmlns:a16="http://schemas.microsoft.com/office/drawing/2014/main" id="{3F3EE21F-FF3B-62E9-5F53-D00D24C7E4F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79891" y="1145306"/>
            <a:ext cx="1551709" cy="2133600"/>
          </a:xfrm>
          <a:prstGeom prst="rect">
            <a:avLst/>
          </a:prstGeom>
        </p:spPr>
      </p:pic>
      <p:sp>
        <p:nvSpPr>
          <p:cNvPr id="6" name="TextBox 5">
            <a:extLst>
              <a:ext uri="{FF2B5EF4-FFF2-40B4-BE49-F238E27FC236}">
                <a16:creationId xmlns:a16="http://schemas.microsoft.com/office/drawing/2014/main" id="{23AC1F6A-4D9E-B47A-0483-ED7FFCE96686}"/>
              </a:ext>
            </a:extLst>
          </p:cNvPr>
          <p:cNvSpPr txBox="1"/>
          <p:nvPr/>
        </p:nvSpPr>
        <p:spPr>
          <a:xfrm>
            <a:off x="4807670" y="4251488"/>
            <a:ext cx="7215437" cy="1200329"/>
          </a:xfrm>
          <a:prstGeom prst="rect">
            <a:avLst/>
          </a:prstGeom>
          <a:noFill/>
        </p:spPr>
        <p:txBody>
          <a:bodyPr wrap="none" rtlCol="0">
            <a:spAutoFit/>
          </a:bodyPr>
          <a:lstStyle/>
          <a:p>
            <a:r>
              <a:rPr lang="en-US" sz="3600" dirty="0"/>
              <a:t>What is the argument?</a:t>
            </a:r>
          </a:p>
          <a:p>
            <a:r>
              <a:rPr lang="en-US" sz="3600" dirty="0"/>
              <a:t>How should it be standardized?</a:t>
            </a:r>
          </a:p>
        </p:txBody>
      </p:sp>
    </p:spTree>
    <p:extLst>
      <p:ext uri="{BB962C8B-B14F-4D97-AF65-F5344CB8AC3E}">
        <p14:creationId xmlns:p14="http://schemas.microsoft.com/office/powerpoint/2010/main" val="1566291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00D58-E38E-00E6-4068-0E0A0B45253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670A8F8-3188-C06A-8B9D-1C18D664E4EA}"/>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pic>
        <p:nvPicPr>
          <p:cNvPr id="11" name="Picture 10">
            <a:extLst>
              <a:ext uri="{FF2B5EF4-FFF2-40B4-BE49-F238E27FC236}">
                <a16:creationId xmlns:a16="http://schemas.microsoft.com/office/drawing/2014/main" id="{2EE455F6-AC36-8E0E-C142-6537F212484A}"/>
              </a:ext>
            </a:extLst>
          </p:cNvPr>
          <p:cNvPicPr>
            <a:picLocks noChangeAspect="1"/>
          </p:cNvPicPr>
          <p:nvPr/>
        </p:nvPicPr>
        <p:blipFill>
          <a:blip r:embed="rId4"/>
          <a:stretch>
            <a:fillRect/>
          </a:stretch>
        </p:blipFill>
        <p:spPr>
          <a:xfrm>
            <a:off x="2409310" y="509180"/>
            <a:ext cx="7373379" cy="5839640"/>
          </a:xfrm>
          <a:prstGeom prst="rect">
            <a:avLst/>
          </a:prstGeom>
        </p:spPr>
      </p:pic>
      <p:sp>
        <p:nvSpPr>
          <p:cNvPr id="9" name="Title 1">
            <a:extLst>
              <a:ext uri="{FF2B5EF4-FFF2-40B4-BE49-F238E27FC236}">
                <a16:creationId xmlns:a16="http://schemas.microsoft.com/office/drawing/2014/main" id="{1637D496-B381-E13E-C99B-2842B149BB94}"/>
              </a:ext>
            </a:extLst>
          </p:cNvPr>
          <p:cNvSpPr txBox="1">
            <a:spLocks/>
          </p:cNvSpPr>
          <p:nvPr/>
        </p:nvSpPr>
        <p:spPr>
          <a:xfrm>
            <a:off x="6891254" y="5445833"/>
            <a:ext cx="2568144" cy="623453"/>
          </a:xfrm>
          <a:prstGeom prst="ellipse">
            <a:avLst/>
          </a:prstGeom>
          <a:noFill/>
          <a:ln>
            <a:solidFill>
              <a:schemeClr val="bg1"/>
            </a:solidFill>
          </a:ln>
        </p:spPr>
        <p:txBody>
          <a:bodyPr vert="horz" lIns="182880" tIns="182880" rIns="182880" bIns="18288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i="1" dirty="0">
                <a:solidFill>
                  <a:schemeClr val="bg1"/>
                </a:solidFill>
                <a:latin typeface="Freestyle Script" panose="030804020302050B0404" pitchFamily="66" charset="0"/>
                <a:cs typeface="Dreaming Outloud Script Pro" panose="020F0502020204030204" pitchFamily="66" charset="0"/>
              </a:rPr>
              <a:t>STANDARDIZED</a:t>
            </a:r>
          </a:p>
        </p:txBody>
      </p:sp>
    </p:spTree>
    <p:extLst>
      <p:ext uri="{BB962C8B-B14F-4D97-AF65-F5344CB8AC3E}">
        <p14:creationId xmlns:p14="http://schemas.microsoft.com/office/powerpoint/2010/main" val="362820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11B27-0EC0-AD25-867E-807EFFAB0CD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E92F3A93-7007-7B84-66A8-DFB8FA729284}"/>
              </a:ext>
            </a:extLst>
          </p:cNvPr>
          <p:cNvSpPr>
            <a:spLocks noGrp="1"/>
          </p:cNvSpPr>
          <p:nvPr>
            <p:ph type="subTitle" idx="1"/>
          </p:nvPr>
        </p:nvSpPr>
        <p:spPr/>
        <p:txBody>
          <a:bodyPr/>
          <a:lstStyle/>
          <a:p>
            <a:endParaRPr lang="en-US"/>
          </a:p>
        </p:txBody>
      </p:sp>
      <p:pic>
        <p:nvPicPr>
          <p:cNvPr id="5" name="Picture 4" descr="A statue of a person in a park&#10;&#10;AI-generated content may be incorrect.">
            <a:extLst>
              <a:ext uri="{FF2B5EF4-FFF2-40B4-BE49-F238E27FC236}">
                <a16:creationId xmlns:a16="http://schemas.microsoft.com/office/drawing/2014/main" id="{98F7D25A-F8EC-E9FF-F02D-30A1FBFC65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203"/>
            <a:ext cx="12039600" cy="6858000"/>
          </a:xfrm>
          <a:prstGeom prst="rect">
            <a:avLst/>
          </a:prstGeom>
        </p:spPr>
      </p:pic>
      <p:sp>
        <p:nvSpPr>
          <p:cNvPr id="6" name="TextBox 5">
            <a:extLst>
              <a:ext uri="{FF2B5EF4-FFF2-40B4-BE49-F238E27FC236}">
                <a16:creationId xmlns:a16="http://schemas.microsoft.com/office/drawing/2014/main" id="{AA49162B-823D-CAF8-2A4E-9FDF0C1668E5}"/>
              </a:ext>
            </a:extLst>
          </p:cNvPr>
          <p:cNvSpPr txBox="1"/>
          <p:nvPr/>
        </p:nvSpPr>
        <p:spPr>
          <a:xfrm>
            <a:off x="329184" y="5285232"/>
            <a:ext cx="6748963" cy="1231106"/>
          </a:xfrm>
          <a:prstGeom prst="rect">
            <a:avLst/>
          </a:prstGeom>
          <a:noFill/>
        </p:spPr>
        <p:txBody>
          <a:bodyPr wrap="none" rtlCol="0">
            <a:spAutoFit/>
          </a:bodyPr>
          <a:lstStyle/>
          <a:p>
            <a:pPr>
              <a:buNone/>
            </a:pPr>
            <a:r>
              <a:rPr lang="en-US" sz="2800" b="1" dirty="0">
                <a:effectLst/>
              </a:rPr>
              <a:t>Monument to the Revolution</a:t>
            </a:r>
          </a:p>
          <a:p>
            <a:pPr>
              <a:buNone/>
            </a:pPr>
            <a:r>
              <a:rPr lang="en-US" sz="2800" b="1" dirty="0"/>
              <a:t>Drago </a:t>
            </a:r>
            <a:r>
              <a:rPr lang="en-US" sz="2800" b="1" dirty="0" err="1"/>
              <a:t>Tršar</a:t>
            </a:r>
            <a:r>
              <a:rPr lang="en-US" sz="2800" b="1" dirty="0"/>
              <a:t>, Vladimir Braco Mušič</a:t>
            </a:r>
            <a:r>
              <a:rPr lang="en-US" sz="2800" b="1" dirty="0">
                <a:effectLst/>
              </a:rPr>
              <a:t>1975</a:t>
            </a:r>
          </a:p>
          <a:p>
            <a:endParaRPr lang="en-US" dirty="0"/>
          </a:p>
        </p:txBody>
      </p:sp>
    </p:spTree>
    <p:extLst>
      <p:ext uri="{BB962C8B-B14F-4D97-AF65-F5344CB8AC3E}">
        <p14:creationId xmlns:p14="http://schemas.microsoft.com/office/powerpoint/2010/main" val="3866767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BBE69-8CAF-E66E-D53E-47BDA1A24F6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31CBF1-A98D-DACD-3F43-B7CC113BB4E4}"/>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 name="TextBox 1">
            <a:extLst>
              <a:ext uri="{FF2B5EF4-FFF2-40B4-BE49-F238E27FC236}">
                <a16:creationId xmlns:a16="http://schemas.microsoft.com/office/drawing/2014/main" id="{356DDCF6-3DF6-BE1D-C3B0-069ECC0CC5EF}"/>
              </a:ext>
            </a:extLst>
          </p:cNvPr>
          <p:cNvSpPr txBox="1"/>
          <p:nvPr/>
        </p:nvSpPr>
        <p:spPr>
          <a:xfrm>
            <a:off x="4672840" y="2819592"/>
            <a:ext cx="7519160" cy="2308324"/>
          </a:xfrm>
          <a:prstGeom prst="rect">
            <a:avLst/>
          </a:prstGeom>
          <a:noFill/>
        </p:spPr>
        <p:txBody>
          <a:bodyPr wrap="square" rtlCol="0">
            <a:spAutoFit/>
          </a:bodyPr>
          <a:lstStyle/>
          <a:p>
            <a:r>
              <a:rPr lang="en-US" sz="3600" dirty="0"/>
              <a:t>1. Are the premises of the</a:t>
            </a:r>
          </a:p>
          <a:p>
            <a:r>
              <a:rPr lang="en-US" sz="3600" dirty="0"/>
              <a:t>			 argument acceptable?</a:t>
            </a:r>
          </a:p>
          <a:p>
            <a:endParaRPr lang="en-US" sz="3600" dirty="0"/>
          </a:p>
          <a:p>
            <a:r>
              <a:rPr lang="en-US" sz="3600" dirty="0"/>
              <a:t>2. Does the conclusion follow?</a:t>
            </a:r>
          </a:p>
        </p:txBody>
      </p:sp>
      <p:sp>
        <p:nvSpPr>
          <p:cNvPr id="3" name="TextBox 2">
            <a:extLst>
              <a:ext uri="{FF2B5EF4-FFF2-40B4-BE49-F238E27FC236}">
                <a16:creationId xmlns:a16="http://schemas.microsoft.com/office/drawing/2014/main" id="{1C04A95C-39EC-33F7-3DC3-F6F8D5252F1C}"/>
              </a:ext>
            </a:extLst>
          </p:cNvPr>
          <p:cNvSpPr txBox="1"/>
          <p:nvPr/>
        </p:nvSpPr>
        <p:spPr>
          <a:xfrm>
            <a:off x="6511636" y="1145310"/>
            <a:ext cx="4692073" cy="584775"/>
          </a:xfrm>
          <a:prstGeom prst="rect">
            <a:avLst/>
          </a:prstGeom>
          <a:noFill/>
          <a:ln>
            <a:solidFill>
              <a:schemeClr val="tx1"/>
            </a:solidFill>
          </a:ln>
        </p:spPr>
        <p:txBody>
          <a:bodyPr wrap="square" rtlCol="0">
            <a:spAutoFit/>
          </a:bodyPr>
          <a:lstStyle/>
          <a:p>
            <a:r>
              <a:rPr lang="en-US" sz="3200" dirty="0"/>
              <a:t> 2 CRITICAL QUESTIONS</a:t>
            </a:r>
          </a:p>
        </p:txBody>
      </p:sp>
    </p:spTree>
    <p:extLst>
      <p:ext uri="{BB962C8B-B14F-4D97-AF65-F5344CB8AC3E}">
        <p14:creationId xmlns:p14="http://schemas.microsoft.com/office/powerpoint/2010/main" val="3448515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DCB6E-F0CB-6FF8-B1EE-1FE4C2D2B56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141D578-8E3A-00B3-B2B5-F2A2E394BB7D}"/>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 name="TextBox 1">
            <a:extLst>
              <a:ext uri="{FF2B5EF4-FFF2-40B4-BE49-F238E27FC236}">
                <a16:creationId xmlns:a16="http://schemas.microsoft.com/office/drawing/2014/main" id="{AD8ED7CC-7CF5-36A0-782E-259470D3CB45}"/>
              </a:ext>
            </a:extLst>
          </p:cNvPr>
          <p:cNvSpPr txBox="1"/>
          <p:nvPr/>
        </p:nvSpPr>
        <p:spPr>
          <a:xfrm>
            <a:off x="7710038" y="1154546"/>
            <a:ext cx="4003019" cy="646331"/>
          </a:xfrm>
          <a:prstGeom prst="rect">
            <a:avLst/>
          </a:prstGeom>
          <a:noFill/>
          <a:ln>
            <a:solidFill>
              <a:schemeClr val="tx1"/>
            </a:solidFill>
          </a:ln>
        </p:spPr>
        <p:txBody>
          <a:bodyPr wrap="none" rtlCol="0">
            <a:spAutoFit/>
          </a:bodyPr>
          <a:lstStyle/>
          <a:p>
            <a:r>
              <a:rPr lang="en-US" sz="3600" dirty="0"/>
              <a:t>1. ACCEPTABILITY</a:t>
            </a:r>
          </a:p>
        </p:txBody>
      </p:sp>
      <p:sp>
        <p:nvSpPr>
          <p:cNvPr id="3" name="TextBox 2">
            <a:extLst>
              <a:ext uri="{FF2B5EF4-FFF2-40B4-BE49-F238E27FC236}">
                <a16:creationId xmlns:a16="http://schemas.microsoft.com/office/drawing/2014/main" id="{0C5B70BD-3E88-C6FA-86E1-5BE9D775DF7F}"/>
              </a:ext>
            </a:extLst>
          </p:cNvPr>
          <p:cNvSpPr txBox="1"/>
          <p:nvPr/>
        </p:nvSpPr>
        <p:spPr>
          <a:xfrm>
            <a:off x="5550769" y="2718728"/>
            <a:ext cx="5747086" cy="2862322"/>
          </a:xfrm>
          <a:prstGeom prst="rect">
            <a:avLst/>
          </a:prstGeom>
          <a:noFill/>
          <a:ln w="28575">
            <a:solidFill>
              <a:schemeClr val="tx1"/>
            </a:solidFill>
          </a:ln>
        </p:spPr>
        <p:txBody>
          <a:bodyPr wrap="none" rtlCol="0">
            <a:spAutoFit/>
          </a:bodyPr>
          <a:lstStyle/>
          <a:p>
            <a:r>
              <a:rPr lang="en-US" sz="3600" dirty="0"/>
              <a:t>Truth, but not just truth…</a:t>
            </a:r>
          </a:p>
          <a:p>
            <a:endParaRPr lang="en-US" sz="3600" dirty="0"/>
          </a:p>
          <a:p>
            <a:r>
              <a:rPr lang="en-US" sz="3600" dirty="0"/>
              <a:t>Emotional acceptability</a:t>
            </a:r>
          </a:p>
          <a:p>
            <a:r>
              <a:rPr lang="en-US" sz="3600" dirty="0"/>
              <a:t>Visceral acceptability</a:t>
            </a:r>
          </a:p>
          <a:p>
            <a:r>
              <a:rPr lang="en-US" sz="3600" dirty="0" err="1"/>
              <a:t>Kisceral</a:t>
            </a:r>
            <a:r>
              <a:rPr lang="en-US" sz="3600" dirty="0"/>
              <a:t> acceptability </a:t>
            </a:r>
          </a:p>
        </p:txBody>
      </p:sp>
    </p:spTree>
    <p:extLst>
      <p:ext uri="{BB962C8B-B14F-4D97-AF65-F5344CB8AC3E}">
        <p14:creationId xmlns:p14="http://schemas.microsoft.com/office/powerpoint/2010/main" val="1189519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90A64-0DB1-7622-F41E-98210E90313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37716FE-4CFB-F4F6-6EF3-05C1F0110DC0}"/>
              </a:ext>
            </a:extLst>
          </p:cNvPr>
          <p:cNvPicPr>
            <a:picLocks noChangeAspect="1"/>
          </p:cNvPicPr>
          <p:nvPr/>
        </p:nvPicPr>
        <p:blipFill rotWithShape="1">
          <a:blip r:embed="rId3"/>
          <a:srcRect l="24145" r="29780"/>
          <a:stretch/>
        </p:blipFill>
        <p:spPr>
          <a:xfrm>
            <a:off x="320822"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3" name="TextBox 2">
            <a:extLst>
              <a:ext uri="{FF2B5EF4-FFF2-40B4-BE49-F238E27FC236}">
                <a16:creationId xmlns:a16="http://schemas.microsoft.com/office/drawing/2014/main" id="{93B76AF8-2832-4307-29F2-7C7458562EC9}"/>
              </a:ext>
            </a:extLst>
          </p:cNvPr>
          <p:cNvSpPr txBox="1"/>
          <p:nvPr/>
        </p:nvSpPr>
        <p:spPr>
          <a:xfrm>
            <a:off x="5809672" y="3142322"/>
            <a:ext cx="5606473" cy="707886"/>
          </a:xfrm>
          <a:prstGeom prst="rect">
            <a:avLst/>
          </a:prstGeom>
          <a:noFill/>
        </p:spPr>
        <p:txBody>
          <a:bodyPr wrap="square">
            <a:spAutoFit/>
          </a:bodyPr>
          <a:lstStyle/>
          <a:p>
            <a:pPr marR="0">
              <a:buNone/>
            </a:pPr>
            <a:r>
              <a:rPr lang="en-US" sz="4000" dirty="0">
                <a:effectLst/>
                <a:latin typeface="Times New Roman" panose="02020603050405020304" pitchFamily="18" charset="0"/>
                <a:ea typeface="Cambria" panose="02040503050406030204" pitchFamily="18" charset="0"/>
              </a:rPr>
              <a:t>Argumentation Schemes</a:t>
            </a:r>
          </a:p>
        </p:txBody>
      </p:sp>
      <p:sp>
        <p:nvSpPr>
          <p:cNvPr id="2" name="TextBox 1">
            <a:extLst>
              <a:ext uri="{FF2B5EF4-FFF2-40B4-BE49-F238E27FC236}">
                <a16:creationId xmlns:a16="http://schemas.microsoft.com/office/drawing/2014/main" id="{35C11CCC-14B8-F65D-CB33-C4A8AA5C23EC}"/>
              </a:ext>
            </a:extLst>
          </p:cNvPr>
          <p:cNvSpPr txBox="1"/>
          <p:nvPr/>
        </p:nvSpPr>
        <p:spPr>
          <a:xfrm>
            <a:off x="8969963" y="1144264"/>
            <a:ext cx="2805576" cy="769441"/>
          </a:xfrm>
          <a:prstGeom prst="rect">
            <a:avLst/>
          </a:prstGeom>
          <a:noFill/>
          <a:ln>
            <a:solidFill>
              <a:schemeClr val="tx1"/>
            </a:solidFill>
          </a:ln>
        </p:spPr>
        <p:txBody>
          <a:bodyPr wrap="none" rtlCol="0">
            <a:spAutoFit/>
          </a:bodyPr>
          <a:lstStyle/>
          <a:p>
            <a:r>
              <a:rPr lang="en-US" sz="4400" dirty="0"/>
              <a:t>2. Validity</a:t>
            </a:r>
          </a:p>
        </p:txBody>
      </p:sp>
    </p:spTree>
    <p:extLst>
      <p:ext uri="{BB962C8B-B14F-4D97-AF65-F5344CB8AC3E}">
        <p14:creationId xmlns:p14="http://schemas.microsoft.com/office/powerpoint/2010/main" val="4066587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F4244-E423-66B0-6C99-070E0A2119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904A33-FFC4-B1B1-112C-547E9CBC48B4}"/>
              </a:ext>
            </a:extLst>
          </p:cNvPr>
          <p:cNvPicPr>
            <a:picLocks noChangeAspect="1"/>
          </p:cNvPicPr>
          <p:nvPr/>
        </p:nvPicPr>
        <p:blipFill rotWithShape="1">
          <a:blip r:embed="rId3"/>
          <a:srcRect l="24145" r="29780"/>
          <a:stretch/>
        </p:blipFill>
        <p:spPr>
          <a:xfrm>
            <a:off x="320822"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3" name="TextBox 2">
            <a:extLst>
              <a:ext uri="{FF2B5EF4-FFF2-40B4-BE49-F238E27FC236}">
                <a16:creationId xmlns:a16="http://schemas.microsoft.com/office/drawing/2014/main" id="{E2B49FDA-FAF1-5839-C9E9-FD9339C93900}"/>
              </a:ext>
            </a:extLst>
          </p:cNvPr>
          <p:cNvSpPr txBox="1"/>
          <p:nvPr/>
        </p:nvSpPr>
        <p:spPr>
          <a:xfrm>
            <a:off x="6357356" y="3354758"/>
            <a:ext cx="4633917" cy="2862322"/>
          </a:xfrm>
          <a:prstGeom prst="rect">
            <a:avLst/>
          </a:prstGeom>
          <a:noFill/>
        </p:spPr>
        <p:txBody>
          <a:bodyPr wrap="square">
            <a:spAutoFit/>
          </a:bodyPr>
          <a:lstStyle/>
          <a:p>
            <a:pPr marL="914400" marR="0">
              <a:buNone/>
            </a:pPr>
            <a:r>
              <a:rPr lang="en-US" sz="3600" dirty="0">
                <a:effectLst/>
                <a:latin typeface="Times New Roman" panose="02020603050405020304" pitchFamily="18" charset="0"/>
                <a:ea typeface="Cambria" panose="02040503050406030204" pitchFamily="18" charset="0"/>
              </a:rPr>
              <a:t>1. X or Y.</a:t>
            </a:r>
          </a:p>
          <a:p>
            <a:pPr marL="914400" marR="0">
              <a:buNone/>
            </a:pPr>
            <a:r>
              <a:rPr lang="en-US" sz="3600" dirty="0">
                <a:effectLst/>
                <a:latin typeface="Times New Roman" panose="02020603050405020304" pitchFamily="18" charset="0"/>
                <a:ea typeface="Cambria" panose="02040503050406030204" pitchFamily="18" charset="0"/>
              </a:rPr>
              <a:t>2. If X, then Z.</a:t>
            </a:r>
          </a:p>
          <a:p>
            <a:pPr marL="914400" marR="0">
              <a:buNone/>
            </a:pPr>
            <a:r>
              <a:rPr lang="en-US" sz="3600" dirty="0">
                <a:effectLst/>
                <a:latin typeface="Times New Roman" panose="02020603050405020304" pitchFamily="18" charset="0"/>
                <a:ea typeface="Cambria" panose="02040503050406030204" pitchFamily="18" charset="0"/>
              </a:rPr>
              <a:t>3. If Y, then Z.</a:t>
            </a:r>
          </a:p>
          <a:p>
            <a:pPr marL="914400" marR="0">
              <a:buNone/>
            </a:pPr>
            <a:r>
              <a:rPr lang="en-US" sz="3600" dirty="0">
                <a:effectLst/>
                <a:latin typeface="Times New Roman" panose="02020603050405020304" pitchFamily="18" charset="0"/>
                <a:ea typeface="Cambria" panose="02040503050406030204" pitchFamily="18" charset="0"/>
              </a:rPr>
              <a:t>(THEREFORE) </a:t>
            </a:r>
          </a:p>
          <a:p>
            <a:pPr marL="914400" marR="0"/>
            <a:r>
              <a:rPr lang="en-US" sz="3600" dirty="0">
                <a:effectLst/>
                <a:latin typeface="Times New Roman" panose="02020603050405020304" pitchFamily="18" charset="0"/>
                <a:ea typeface="Cambria" panose="02040503050406030204" pitchFamily="18" charset="0"/>
              </a:rPr>
              <a:t>4. Z.</a:t>
            </a:r>
          </a:p>
        </p:txBody>
      </p:sp>
      <p:sp>
        <p:nvSpPr>
          <p:cNvPr id="2" name="TextBox 1">
            <a:extLst>
              <a:ext uri="{FF2B5EF4-FFF2-40B4-BE49-F238E27FC236}">
                <a16:creationId xmlns:a16="http://schemas.microsoft.com/office/drawing/2014/main" id="{109576B8-2C7E-934B-ADC6-588026C75873}"/>
              </a:ext>
            </a:extLst>
          </p:cNvPr>
          <p:cNvSpPr txBox="1"/>
          <p:nvPr/>
        </p:nvSpPr>
        <p:spPr>
          <a:xfrm>
            <a:off x="4832072" y="1144264"/>
            <a:ext cx="7221849" cy="1446550"/>
          </a:xfrm>
          <a:prstGeom prst="rect">
            <a:avLst/>
          </a:prstGeom>
          <a:noFill/>
          <a:ln>
            <a:solidFill>
              <a:schemeClr val="tx1"/>
            </a:solidFill>
          </a:ln>
        </p:spPr>
        <p:txBody>
          <a:bodyPr wrap="none" rtlCol="0">
            <a:spAutoFit/>
          </a:bodyPr>
          <a:lstStyle/>
          <a:p>
            <a:r>
              <a:rPr lang="en-US" sz="4400" dirty="0"/>
              <a:t>2. The Argument Scheme </a:t>
            </a:r>
          </a:p>
          <a:p>
            <a:r>
              <a:rPr lang="en-US" sz="4400" dirty="0"/>
              <a:t>“Dilemma”</a:t>
            </a:r>
          </a:p>
        </p:txBody>
      </p:sp>
    </p:spTree>
    <p:extLst>
      <p:ext uri="{BB962C8B-B14F-4D97-AF65-F5344CB8AC3E}">
        <p14:creationId xmlns:p14="http://schemas.microsoft.com/office/powerpoint/2010/main" val="339543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C8C63-9224-FA46-E513-D1CDBD45FD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055F69-F6F1-FBB9-5BAD-AD90C962E4CB}"/>
              </a:ext>
            </a:extLst>
          </p:cNvPr>
          <p:cNvPicPr>
            <a:picLocks noChangeAspect="1"/>
          </p:cNvPicPr>
          <p:nvPr/>
        </p:nvPicPr>
        <p:blipFill rotWithShape="1">
          <a:blip r:embed="rId3"/>
          <a:srcRect l="24145" r="29780"/>
          <a:stretch/>
        </p:blipFill>
        <p:spPr>
          <a:xfrm>
            <a:off x="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3" name="TextBox 2">
            <a:extLst>
              <a:ext uri="{FF2B5EF4-FFF2-40B4-BE49-F238E27FC236}">
                <a16:creationId xmlns:a16="http://schemas.microsoft.com/office/drawing/2014/main" id="{80426B12-9BD9-CF24-548A-DDCAB3F7F359}"/>
              </a:ext>
            </a:extLst>
          </p:cNvPr>
          <p:cNvSpPr txBox="1"/>
          <p:nvPr/>
        </p:nvSpPr>
        <p:spPr>
          <a:xfrm>
            <a:off x="8279061" y="2318892"/>
            <a:ext cx="3205018" cy="2862322"/>
          </a:xfrm>
          <a:prstGeom prst="rect">
            <a:avLst/>
          </a:prstGeom>
          <a:noFill/>
          <a:ln>
            <a:solidFill>
              <a:schemeClr val="tx1"/>
            </a:solidFill>
          </a:ln>
        </p:spPr>
        <p:txBody>
          <a:bodyPr wrap="square">
            <a:spAutoFit/>
          </a:bodyPr>
          <a:lstStyle/>
          <a:p>
            <a:pPr marR="0">
              <a:buNone/>
            </a:pPr>
            <a:r>
              <a:rPr lang="en-US" sz="3600" dirty="0">
                <a:effectLst/>
                <a:latin typeface="Times New Roman" panose="02020603050405020304" pitchFamily="18" charset="0"/>
                <a:ea typeface="Cambria" panose="02040503050406030204" pitchFamily="18" charset="0"/>
              </a:rPr>
              <a:t>1. X or Y.</a:t>
            </a:r>
          </a:p>
          <a:p>
            <a:pPr marR="0">
              <a:buNone/>
            </a:pPr>
            <a:r>
              <a:rPr lang="en-US" sz="3600" dirty="0">
                <a:effectLst/>
                <a:latin typeface="Times New Roman" panose="02020603050405020304" pitchFamily="18" charset="0"/>
                <a:ea typeface="Cambria" panose="02040503050406030204" pitchFamily="18" charset="0"/>
              </a:rPr>
              <a:t>2. If X, then Z.</a:t>
            </a:r>
          </a:p>
          <a:p>
            <a:pPr marR="0">
              <a:buNone/>
            </a:pPr>
            <a:r>
              <a:rPr lang="en-US" sz="3600" dirty="0">
                <a:effectLst/>
                <a:latin typeface="Times New Roman" panose="02020603050405020304" pitchFamily="18" charset="0"/>
                <a:ea typeface="Cambria" panose="02040503050406030204" pitchFamily="18" charset="0"/>
              </a:rPr>
              <a:t>3. If Y, then W.</a:t>
            </a:r>
          </a:p>
          <a:p>
            <a:pPr marR="0">
              <a:buNone/>
            </a:pPr>
            <a:r>
              <a:rPr lang="en-US" sz="3600" dirty="0">
                <a:effectLst/>
                <a:latin typeface="Times New Roman" panose="02020603050405020304" pitchFamily="18" charset="0"/>
                <a:ea typeface="Cambria" panose="02040503050406030204" pitchFamily="18" charset="0"/>
              </a:rPr>
              <a:t>(THEREFORE) </a:t>
            </a:r>
          </a:p>
          <a:p>
            <a:pPr marR="0"/>
            <a:r>
              <a:rPr lang="en-US" sz="3600" dirty="0">
                <a:effectLst/>
                <a:latin typeface="Times New Roman" panose="02020603050405020304" pitchFamily="18" charset="0"/>
                <a:ea typeface="Cambria" panose="02040503050406030204" pitchFamily="18" charset="0"/>
              </a:rPr>
              <a:t>4. Z.</a:t>
            </a:r>
          </a:p>
        </p:txBody>
      </p:sp>
      <p:sp>
        <p:nvSpPr>
          <p:cNvPr id="6" name="TextBox 5">
            <a:extLst>
              <a:ext uri="{FF2B5EF4-FFF2-40B4-BE49-F238E27FC236}">
                <a16:creationId xmlns:a16="http://schemas.microsoft.com/office/drawing/2014/main" id="{E159AE09-0EA8-FEE0-72F2-E7C831416973}"/>
              </a:ext>
            </a:extLst>
          </p:cNvPr>
          <p:cNvSpPr txBox="1"/>
          <p:nvPr/>
        </p:nvSpPr>
        <p:spPr>
          <a:xfrm>
            <a:off x="320822" y="739996"/>
            <a:ext cx="6096000" cy="1569660"/>
          </a:xfrm>
          <a:prstGeom prst="rect">
            <a:avLst/>
          </a:prstGeom>
          <a:solidFill>
            <a:schemeClr val="bg2"/>
          </a:solidFill>
          <a:ln>
            <a:solidFill>
              <a:schemeClr val="tx1"/>
            </a:solidFill>
          </a:ln>
        </p:spPr>
        <p:txBody>
          <a:bodyPr wrap="square">
            <a:spAutoFit/>
          </a:bodyPr>
          <a:lstStyle/>
          <a:p>
            <a:r>
              <a:rPr lang="en-US" sz="3200" kern="0" dirty="0">
                <a:latin typeface="Arial" panose="020B0604020202020204" pitchFamily="34" charset="0"/>
                <a:ea typeface="Times New Roman" panose="02020603050405020304" pitchFamily="18" charset="0"/>
              </a:rPr>
              <a:t>X = T</a:t>
            </a:r>
            <a:r>
              <a:rPr lang="en-US" sz="3200" kern="0" dirty="0">
                <a:effectLst/>
                <a:latin typeface="Arial" panose="020B0604020202020204" pitchFamily="34" charset="0"/>
                <a:ea typeface="Times New Roman" panose="02020603050405020304" pitchFamily="18" charset="0"/>
              </a:rPr>
              <a:t>he nations of the world take drastic action to reduce carbon emissions.</a:t>
            </a:r>
            <a:endParaRPr lang="en-US" sz="3200" dirty="0"/>
          </a:p>
        </p:txBody>
      </p:sp>
      <p:sp>
        <p:nvSpPr>
          <p:cNvPr id="8" name="TextBox 7">
            <a:extLst>
              <a:ext uri="{FF2B5EF4-FFF2-40B4-BE49-F238E27FC236}">
                <a16:creationId xmlns:a16="http://schemas.microsoft.com/office/drawing/2014/main" id="{BB55A3E6-A20F-E9B6-CB52-5B1D2CD6884E}"/>
              </a:ext>
            </a:extLst>
          </p:cNvPr>
          <p:cNvSpPr txBox="1"/>
          <p:nvPr/>
        </p:nvSpPr>
        <p:spPr>
          <a:xfrm>
            <a:off x="320822" y="2844892"/>
            <a:ext cx="6096000" cy="1077218"/>
          </a:xfrm>
          <a:prstGeom prst="rect">
            <a:avLst/>
          </a:prstGeom>
          <a:solidFill>
            <a:schemeClr val="bg2"/>
          </a:solidFill>
          <a:ln>
            <a:solidFill>
              <a:schemeClr val="tx1"/>
            </a:solidFill>
          </a:ln>
        </p:spPr>
        <p:txBody>
          <a:bodyPr wrap="square">
            <a:spAutoFit/>
          </a:bodyPr>
          <a:lstStyle/>
          <a:p>
            <a:r>
              <a:rPr lang="en-US" sz="3200" kern="0" dirty="0">
                <a:effectLst/>
                <a:latin typeface="Arial" panose="020B0604020202020204" pitchFamily="34" charset="0"/>
                <a:ea typeface="Times New Roman" panose="02020603050405020304" pitchFamily="18" charset="0"/>
              </a:rPr>
              <a:t>Y = They will continue with business as usual.</a:t>
            </a:r>
            <a:endParaRPr lang="en-US" sz="3200" dirty="0"/>
          </a:p>
        </p:txBody>
      </p:sp>
      <p:sp>
        <p:nvSpPr>
          <p:cNvPr id="10" name="TextBox 9">
            <a:extLst>
              <a:ext uri="{FF2B5EF4-FFF2-40B4-BE49-F238E27FC236}">
                <a16:creationId xmlns:a16="http://schemas.microsoft.com/office/drawing/2014/main" id="{E2EB16DF-604F-93C0-6C14-EA6CFCA2D5BF}"/>
              </a:ext>
            </a:extLst>
          </p:cNvPr>
          <p:cNvSpPr txBox="1"/>
          <p:nvPr/>
        </p:nvSpPr>
        <p:spPr>
          <a:xfrm>
            <a:off x="320822" y="4443749"/>
            <a:ext cx="6096000" cy="1569660"/>
          </a:xfrm>
          <a:prstGeom prst="rect">
            <a:avLst/>
          </a:prstGeom>
          <a:solidFill>
            <a:schemeClr val="bg2"/>
          </a:solidFill>
          <a:ln>
            <a:solidFill>
              <a:schemeClr val="tx1"/>
            </a:solidFill>
          </a:ln>
        </p:spPr>
        <p:txBody>
          <a:bodyPr wrap="square">
            <a:spAutoFit/>
          </a:bodyPr>
          <a:lstStyle/>
          <a:p>
            <a:r>
              <a:rPr lang="en-US" sz="3200" kern="0" dirty="0">
                <a:effectLst/>
                <a:latin typeface="Arial" panose="020B0604020202020204" pitchFamily="34" charset="0"/>
                <a:ea typeface="Times New Roman" panose="02020603050405020304" pitchFamily="18" charset="0"/>
              </a:rPr>
              <a:t>Z = There will be economic disruption, job losses and a higher cost of living.</a:t>
            </a:r>
            <a:endParaRPr lang="en-US" sz="3200" dirty="0"/>
          </a:p>
        </p:txBody>
      </p:sp>
      <p:sp>
        <p:nvSpPr>
          <p:cNvPr id="11" name="TextBox 10">
            <a:extLst>
              <a:ext uri="{FF2B5EF4-FFF2-40B4-BE49-F238E27FC236}">
                <a16:creationId xmlns:a16="http://schemas.microsoft.com/office/drawing/2014/main" id="{E458E2A6-EF44-5948-C137-F7014EFB8BE7}"/>
              </a:ext>
            </a:extLst>
          </p:cNvPr>
          <p:cNvSpPr txBox="1"/>
          <p:nvPr/>
        </p:nvSpPr>
        <p:spPr>
          <a:xfrm>
            <a:off x="7876901" y="1158550"/>
            <a:ext cx="3861562" cy="1077218"/>
          </a:xfrm>
          <a:prstGeom prst="rect">
            <a:avLst/>
          </a:prstGeom>
          <a:noFill/>
          <a:ln>
            <a:solidFill>
              <a:schemeClr val="tx1"/>
            </a:solidFill>
          </a:ln>
        </p:spPr>
        <p:txBody>
          <a:bodyPr wrap="square" rtlCol="0">
            <a:spAutoFit/>
          </a:bodyPr>
          <a:lstStyle/>
          <a:p>
            <a:r>
              <a:rPr lang="en-US" sz="3200" dirty="0"/>
              <a:t>A valid instance of “Dilemma”</a:t>
            </a:r>
          </a:p>
        </p:txBody>
      </p:sp>
    </p:spTree>
    <p:extLst>
      <p:ext uri="{BB962C8B-B14F-4D97-AF65-F5344CB8AC3E}">
        <p14:creationId xmlns:p14="http://schemas.microsoft.com/office/powerpoint/2010/main" val="3867116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67" name="Picture 66">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9" name="Oval 68">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71" name="Picture 70">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3" name="Picture 72">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75" name="Rectangle 74">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7" name="Rectangle 76">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9"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29" name="Picture 28">
            <a:extLst>
              <a:ext uri="{FF2B5EF4-FFF2-40B4-BE49-F238E27FC236}">
                <a16:creationId xmlns:a16="http://schemas.microsoft.com/office/drawing/2014/main" id="{1809C150-3D9C-3E63-9A15-E9F034A378C5}"/>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t="11623" r="1" b="1"/>
          <a:stretch/>
        </p:blipFill>
        <p:spPr>
          <a:xfrm>
            <a:off x="-26274" y="0"/>
            <a:ext cx="7999412" cy="6857991"/>
          </a:xfrm>
          <a:custGeom>
            <a:avLst/>
            <a:gdLst/>
            <a:ahLst/>
            <a:cxnLst/>
            <a:rect l="l" t="t" r="r" b="b"/>
            <a:pathLst>
              <a:path w="7759940" h="6858001">
                <a:moveTo>
                  <a:pt x="0" y="0"/>
                </a:moveTo>
                <a:lnTo>
                  <a:pt x="1296537" y="0"/>
                </a:lnTo>
                <a:lnTo>
                  <a:pt x="1296537" y="1"/>
                </a:lnTo>
                <a:lnTo>
                  <a:pt x="6415225" y="1"/>
                </a:lnTo>
                <a:lnTo>
                  <a:pt x="6415225" y="0"/>
                </a:lnTo>
                <a:lnTo>
                  <a:pt x="7758763" y="0"/>
                </a:lnTo>
                <a:lnTo>
                  <a:pt x="7733718" y="155677"/>
                </a:lnTo>
                <a:lnTo>
                  <a:pt x="7709849" y="310668"/>
                </a:lnTo>
                <a:lnTo>
                  <a:pt x="7686485" y="466344"/>
                </a:lnTo>
                <a:lnTo>
                  <a:pt x="7666482" y="622707"/>
                </a:lnTo>
                <a:lnTo>
                  <a:pt x="7646311" y="778383"/>
                </a:lnTo>
                <a:lnTo>
                  <a:pt x="7627485" y="934746"/>
                </a:lnTo>
                <a:lnTo>
                  <a:pt x="7611349" y="1089051"/>
                </a:lnTo>
                <a:lnTo>
                  <a:pt x="7596053" y="1245413"/>
                </a:lnTo>
                <a:lnTo>
                  <a:pt x="7582101" y="1401090"/>
                </a:lnTo>
                <a:lnTo>
                  <a:pt x="7569999" y="1554023"/>
                </a:lnTo>
                <a:lnTo>
                  <a:pt x="7557896" y="1709014"/>
                </a:lnTo>
                <a:lnTo>
                  <a:pt x="7547811" y="1861947"/>
                </a:lnTo>
                <a:lnTo>
                  <a:pt x="7539911" y="2014881"/>
                </a:lnTo>
                <a:lnTo>
                  <a:pt x="7531674" y="2167128"/>
                </a:lnTo>
                <a:lnTo>
                  <a:pt x="7524783" y="2318004"/>
                </a:lnTo>
                <a:lnTo>
                  <a:pt x="7519908" y="2467509"/>
                </a:lnTo>
                <a:lnTo>
                  <a:pt x="7515706" y="2617013"/>
                </a:lnTo>
                <a:lnTo>
                  <a:pt x="7511672" y="2765146"/>
                </a:lnTo>
                <a:lnTo>
                  <a:pt x="7509823" y="2911221"/>
                </a:lnTo>
                <a:lnTo>
                  <a:pt x="7507806" y="3057297"/>
                </a:lnTo>
                <a:lnTo>
                  <a:pt x="7506797" y="3201315"/>
                </a:lnTo>
                <a:lnTo>
                  <a:pt x="7507806" y="3343961"/>
                </a:lnTo>
                <a:lnTo>
                  <a:pt x="7507806" y="3485236"/>
                </a:lnTo>
                <a:lnTo>
                  <a:pt x="7509823" y="3625139"/>
                </a:lnTo>
                <a:lnTo>
                  <a:pt x="7512848" y="3762299"/>
                </a:lnTo>
                <a:lnTo>
                  <a:pt x="7515706" y="3898087"/>
                </a:lnTo>
                <a:lnTo>
                  <a:pt x="7518900" y="4031133"/>
                </a:lnTo>
                <a:lnTo>
                  <a:pt x="7523774" y="4163492"/>
                </a:lnTo>
                <a:lnTo>
                  <a:pt x="7528985" y="4293793"/>
                </a:lnTo>
                <a:lnTo>
                  <a:pt x="7533691" y="4421352"/>
                </a:lnTo>
                <a:lnTo>
                  <a:pt x="7546971" y="4670298"/>
                </a:lnTo>
                <a:lnTo>
                  <a:pt x="7561090" y="4908956"/>
                </a:lnTo>
                <a:lnTo>
                  <a:pt x="7575882" y="5138013"/>
                </a:lnTo>
                <a:lnTo>
                  <a:pt x="7592187" y="5354726"/>
                </a:lnTo>
                <a:lnTo>
                  <a:pt x="7609164" y="5561838"/>
                </a:lnTo>
                <a:lnTo>
                  <a:pt x="7627485" y="5753862"/>
                </a:lnTo>
                <a:lnTo>
                  <a:pt x="7645471" y="5934227"/>
                </a:lnTo>
                <a:lnTo>
                  <a:pt x="7663456" y="6100191"/>
                </a:lnTo>
                <a:lnTo>
                  <a:pt x="7680433" y="6252438"/>
                </a:lnTo>
                <a:lnTo>
                  <a:pt x="7696570" y="6387541"/>
                </a:lnTo>
                <a:lnTo>
                  <a:pt x="7711866" y="6509613"/>
                </a:lnTo>
                <a:lnTo>
                  <a:pt x="7724641" y="6612483"/>
                </a:lnTo>
                <a:lnTo>
                  <a:pt x="7736743" y="6698894"/>
                </a:lnTo>
                <a:lnTo>
                  <a:pt x="7754057" y="6817538"/>
                </a:lnTo>
                <a:lnTo>
                  <a:pt x="7759940" y="6858000"/>
                </a:lnTo>
                <a:lnTo>
                  <a:pt x="6854586" y="6858000"/>
                </a:lnTo>
                <a:lnTo>
                  <a:pt x="6854586" y="6858001"/>
                </a:lnTo>
                <a:lnTo>
                  <a:pt x="764022" y="6858001"/>
                </a:lnTo>
                <a:lnTo>
                  <a:pt x="764022" y="6858000"/>
                </a:lnTo>
                <a:lnTo>
                  <a:pt x="0" y="6858000"/>
                </a:lnTo>
                <a:close/>
              </a:path>
            </a:pathLst>
          </a:custGeom>
        </p:spPr>
      </p:pic>
      <p:sp>
        <p:nvSpPr>
          <p:cNvPr id="81" name="Rectangle 80">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7" name="TextBox 6">
            <a:extLst>
              <a:ext uri="{FF2B5EF4-FFF2-40B4-BE49-F238E27FC236}">
                <a16:creationId xmlns:a16="http://schemas.microsoft.com/office/drawing/2014/main" id="{DB832FDB-6461-8531-E13F-F08F3E21A9D6}"/>
              </a:ext>
            </a:extLst>
          </p:cNvPr>
          <p:cNvSpPr txBox="1"/>
          <p:nvPr/>
        </p:nvSpPr>
        <p:spPr>
          <a:xfrm>
            <a:off x="5502367" y="1141407"/>
            <a:ext cx="6207021" cy="1446550"/>
          </a:xfrm>
          <a:prstGeom prst="rect">
            <a:avLst/>
          </a:prstGeom>
          <a:solidFill>
            <a:schemeClr val="accent4">
              <a:lumMod val="50000"/>
            </a:schemeClr>
          </a:solidFill>
          <a:ln>
            <a:solidFill>
              <a:schemeClr val="tx1"/>
            </a:solidFill>
          </a:ln>
        </p:spPr>
        <p:txBody>
          <a:bodyPr wrap="square">
            <a:spAutoFit/>
          </a:bodyPr>
          <a:lstStyle/>
          <a:p>
            <a:r>
              <a:rPr lang="en-US" sz="4400" dirty="0">
                <a:latin typeface="+mj-lt"/>
              </a:rPr>
              <a:t>INTRODUCTION to MULTIMODAL LOGIC </a:t>
            </a:r>
          </a:p>
        </p:txBody>
      </p:sp>
    </p:spTree>
    <p:extLst>
      <p:ext uri="{BB962C8B-B14F-4D97-AF65-F5344CB8AC3E}">
        <p14:creationId xmlns:p14="http://schemas.microsoft.com/office/powerpoint/2010/main" val="3490483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814BE-70E2-4953-A854-209746697421}"/>
              </a:ext>
            </a:extLst>
          </p:cNvPr>
          <p:cNvSpPr>
            <a:spLocks noGrp="1"/>
          </p:cNvSpPr>
          <p:nvPr>
            <p:ph type="title"/>
          </p:nvPr>
        </p:nvSpPr>
        <p:spPr>
          <a:xfrm>
            <a:off x="554477" y="524559"/>
            <a:ext cx="3295145" cy="1294514"/>
          </a:xfrm>
        </p:spPr>
        <p:txBody>
          <a:bodyPr vert="horz" lIns="182880" tIns="182880" rIns="182880" bIns="182880" rtlCol="0" anchor="ctr">
            <a:noAutofit/>
          </a:bodyPr>
          <a:lstStyle/>
          <a:p>
            <a:r>
              <a:rPr lang="en-US" sz="4000" dirty="0">
                <a:solidFill>
                  <a:schemeClr val="tx1">
                    <a:lumMod val="85000"/>
                    <a:lumOff val="15000"/>
                  </a:schemeClr>
                </a:solidFill>
              </a:rPr>
              <a:t>Example 2</a:t>
            </a:r>
          </a:p>
        </p:txBody>
      </p:sp>
      <p:sp>
        <p:nvSpPr>
          <p:cNvPr id="19" name="Content Placeholder 18">
            <a:extLst>
              <a:ext uri="{FF2B5EF4-FFF2-40B4-BE49-F238E27FC236}">
                <a16:creationId xmlns:a16="http://schemas.microsoft.com/office/drawing/2014/main" id="{99CC62A7-93B2-2F96-742E-D0083AB25225}"/>
              </a:ext>
            </a:extLst>
          </p:cNvPr>
          <p:cNvSpPr>
            <a:spLocks noGrp="1"/>
          </p:cNvSpPr>
          <p:nvPr>
            <p:ph idx="1"/>
          </p:nvPr>
        </p:nvSpPr>
        <p:spPr>
          <a:xfrm>
            <a:off x="1039109" y="2750420"/>
            <a:ext cx="3657600" cy="3312636"/>
          </a:xfrm>
        </p:spPr>
        <p:txBody>
          <a:bodyPr vert="horz" lIns="91440" tIns="45720" rIns="91440" bIns="45720" rtlCol="0">
            <a:normAutofit lnSpcReduction="10000"/>
          </a:bodyPr>
          <a:lstStyle/>
          <a:p>
            <a:endParaRPr lang="en-US" sz="1600" dirty="0">
              <a:solidFill>
                <a:schemeClr val="tx1">
                  <a:lumMod val="85000"/>
                  <a:lumOff val="15000"/>
                </a:schemeClr>
              </a:solidFill>
            </a:endParaRPr>
          </a:p>
          <a:p>
            <a:endParaRPr lang="en-US" sz="1600" dirty="0">
              <a:solidFill>
                <a:schemeClr val="tx1">
                  <a:lumMod val="85000"/>
                  <a:lumOff val="15000"/>
                </a:schemeClr>
              </a:solidFill>
            </a:endParaRPr>
          </a:p>
          <a:p>
            <a:pPr marL="0" indent="0">
              <a:buNone/>
            </a:pPr>
            <a:r>
              <a:rPr lang="en-US" sz="3600" dirty="0">
                <a:solidFill>
                  <a:schemeClr val="tx1">
                    <a:lumMod val="85000"/>
                    <a:lumOff val="15000"/>
                  </a:schemeClr>
                </a:solidFill>
              </a:rPr>
              <a:t>View from my office, better bring an umbrella to work!</a:t>
            </a:r>
          </a:p>
        </p:txBody>
      </p:sp>
      <p:pic>
        <p:nvPicPr>
          <p:cNvPr id="5" name="Content Placeholder 4">
            <a:extLst>
              <a:ext uri="{FF2B5EF4-FFF2-40B4-BE49-F238E27FC236}">
                <a16:creationId xmlns:a16="http://schemas.microsoft.com/office/drawing/2014/main" id="{59967BA7-3D5D-4AE8-BD8A-B8AAE5127965}"/>
              </a:ext>
            </a:extLst>
          </p:cNvPr>
          <p:cNvPicPr>
            <a:picLocks noChangeAspect="1"/>
          </p:cNvPicPr>
          <p:nvPr/>
        </p:nvPicPr>
        <p:blipFill rotWithShape="1">
          <a:blip r:embed="rId2"/>
          <a:srcRect l="951" t="1561" r="39075" b="25635"/>
          <a:stretch/>
        </p:blipFill>
        <p:spPr>
          <a:xfrm>
            <a:off x="5815584" y="1141966"/>
            <a:ext cx="6055403" cy="4184178"/>
          </a:xfrm>
          <a:prstGeom prst="rect">
            <a:avLst/>
          </a:prstGeom>
        </p:spPr>
      </p:pic>
      <p:pic>
        <p:nvPicPr>
          <p:cNvPr id="9" name="Graphic 8" descr="Chat bubble with solid fill">
            <a:extLst>
              <a:ext uri="{FF2B5EF4-FFF2-40B4-BE49-F238E27FC236}">
                <a16:creationId xmlns:a16="http://schemas.microsoft.com/office/drawing/2014/main" id="{79F3D35E-F06D-4C8F-8B5C-516C26FD2A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077" y="2210317"/>
            <a:ext cx="1218683" cy="1218683"/>
          </a:xfrm>
          <a:prstGeom prst="rect">
            <a:avLst/>
          </a:prstGeom>
        </p:spPr>
      </p:pic>
    </p:spTree>
    <p:extLst>
      <p:ext uri="{BB962C8B-B14F-4D97-AF65-F5344CB8AC3E}">
        <p14:creationId xmlns:p14="http://schemas.microsoft.com/office/powerpoint/2010/main" val="1060733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140321-E5A0-CB6C-210C-5F194649EF36}"/>
              </a:ext>
            </a:extLst>
          </p:cNvPr>
          <p:cNvPicPr>
            <a:picLocks noChangeAspect="1"/>
          </p:cNvPicPr>
          <p:nvPr/>
        </p:nvPicPr>
        <p:blipFill>
          <a:blip r:embed="rId2"/>
          <a:stretch>
            <a:fillRect/>
          </a:stretch>
        </p:blipFill>
        <p:spPr>
          <a:xfrm>
            <a:off x="248391" y="1090541"/>
            <a:ext cx="11473543" cy="5452773"/>
          </a:xfrm>
          <a:prstGeom prst="rect">
            <a:avLst/>
          </a:prstGeom>
        </p:spPr>
      </p:pic>
      <p:sp>
        <p:nvSpPr>
          <p:cNvPr id="2" name="Title 1">
            <a:extLst>
              <a:ext uri="{FF2B5EF4-FFF2-40B4-BE49-F238E27FC236}">
                <a16:creationId xmlns:a16="http://schemas.microsoft.com/office/drawing/2014/main" id="{08A0C46C-887E-1808-9BED-A0AFC4B71955}"/>
              </a:ext>
            </a:extLst>
          </p:cNvPr>
          <p:cNvSpPr txBox="1">
            <a:spLocks/>
          </p:cNvSpPr>
          <p:nvPr/>
        </p:nvSpPr>
        <p:spPr>
          <a:xfrm>
            <a:off x="8488219" y="5149275"/>
            <a:ext cx="2595419" cy="725052"/>
          </a:xfrm>
          <a:prstGeom prst="ellipse">
            <a:avLst/>
          </a:prstGeom>
          <a:noFill/>
          <a:ln>
            <a:solidFill>
              <a:schemeClr val="bg1"/>
            </a:solidFill>
          </a:ln>
        </p:spPr>
        <p:txBody>
          <a:bodyPr vert="horz" lIns="182880" tIns="182880" rIns="182880" bIns="18288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i="1" dirty="0">
                <a:solidFill>
                  <a:schemeClr val="bg1"/>
                </a:solidFill>
                <a:latin typeface="Freestyle Script" panose="030804020302050B0404" pitchFamily="66" charset="0"/>
                <a:cs typeface="Dreaming Outloud Script Pro" panose="020F0502020204030204" pitchFamily="66" charset="0"/>
              </a:rPr>
              <a:t>STANDARDIZED</a:t>
            </a:r>
          </a:p>
        </p:txBody>
      </p:sp>
    </p:spTree>
    <p:extLst>
      <p:ext uri="{BB962C8B-B14F-4D97-AF65-F5344CB8AC3E}">
        <p14:creationId xmlns:p14="http://schemas.microsoft.com/office/powerpoint/2010/main" val="1604886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cloud in the sky&#10;&#10;Description automatically generated">
            <a:extLst>
              <a:ext uri="{FF2B5EF4-FFF2-40B4-BE49-F238E27FC236}">
                <a16:creationId xmlns:a16="http://schemas.microsoft.com/office/drawing/2014/main" id="{8DDAF124-D8DA-4C75-B802-C09D05259C84}"/>
              </a:ext>
            </a:extLst>
          </p:cNvPr>
          <p:cNvPicPr>
            <a:picLocks noChangeAspect="1"/>
          </p:cNvPicPr>
          <p:nvPr/>
        </p:nvPicPr>
        <p:blipFill rotWithShape="1">
          <a:blip r:embed="rId4">
            <a:extLst>
              <a:ext uri="{28A0092B-C50C-407E-A947-70E740481C1C}">
                <a14:useLocalDpi xmlns:a14="http://schemas.microsoft.com/office/drawing/2010/main" val="0"/>
              </a:ext>
            </a:extLst>
          </a:blip>
          <a:srcRect b="33333"/>
          <a:stretch/>
        </p:blipFill>
        <p:spPr>
          <a:xfrm>
            <a:off x="-4608" y="0"/>
            <a:ext cx="12191980" cy="4571990"/>
          </a:xfrm>
          <a:prstGeom prst="rect">
            <a:avLst/>
          </a:prstGeom>
        </p:spPr>
      </p:pic>
      <p:sp>
        <p:nvSpPr>
          <p:cNvPr id="2" name="Title 1">
            <a:extLst>
              <a:ext uri="{FF2B5EF4-FFF2-40B4-BE49-F238E27FC236}">
                <a16:creationId xmlns:a16="http://schemas.microsoft.com/office/drawing/2014/main" id="{81C1ED8C-CBCC-49ED-8509-BDBDFFFB6264}"/>
              </a:ext>
            </a:extLst>
          </p:cNvPr>
          <p:cNvSpPr>
            <a:spLocks noGrp="1"/>
          </p:cNvSpPr>
          <p:nvPr>
            <p:ph type="ctrTitle"/>
          </p:nvPr>
        </p:nvSpPr>
        <p:spPr>
          <a:xfrm>
            <a:off x="1686052" y="258427"/>
            <a:ext cx="8991600" cy="1645759"/>
          </a:xfrm>
        </p:spPr>
        <p:txBody>
          <a:bodyPr>
            <a:normAutofit/>
          </a:bodyPr>
          <a:lstStyle/>
          <a:p>
            <a:r>
              <a:rPr lang="en-US" cap="none" dirty="0"/>
              <a:t>EXAMPLE 3</a:t>
            </a:r>
          </a:p>
        </p:txBody>
      </p:sp>
      <p:sp>
        <p:nvSpPr>
          <p:cNvPr id="3" name="Subtitle 2">
            <a:extLst>
              <a:ext uri="{FF2B5EF4-FFF2-40B4-BE49-F238E27FC236}">
                <a16:creationId xmlns:a16="http://schemas.microsoft.com/office/drawing/2014/main" id="{A3B5CA2B-697B-49B6-8376-A3B46203BAE1}"/>
              </a:ext>
            </a:extLst>
          </p:cNvPr>
          <p:cNvSpPr>
            <a:spLocks noGrp="1"/>
          </p:cNvSpPr>
          <p:nvPr>
            <p:ph type="subTitle" idx="1"/>
          </p:nvPr>
        </p:nvSpPr>
        <p:spPr>
          <a:xfrm>
            <a:off x="349088" y="5135217"/>
            <a:ext cx="11665527" cy="1419580"/>
          </a:xfrm>
        </p:spPr>
        <p:txBody>
          <a:bodyPr>
            <a:noAutofit/>
          </a:bodyPr>
          <a:lstStyle/>
          <a:p>
            <a:r>
              <a:rPr lang="en-US" sz="4000" dirty="0"/>
              <a:t>Someone hears:   	, points, and says “You better bring an umbrella to work.”</a:t>
            </a:r>
          </a:p>
        </p:txBody>
      </p:sp>
      <p:pic>
        <p:nvPicPr>
          <p:cNvPr id="4" name="7ECFEE96">
            <a:hlinkClick r:id="" action="ppaction://media"/>
            <a:extLst>
              <a:ext uri="{FF2B5EF4-FFF2-40B4-BE49-F238E27FC236}">
                <a16:creationId xmlns:a16="http://schemas.microsoft.com/office/drawing/2014/main" id="{4D143505-3FE9-3B71-0845-FB42C9C19EB9}"/>
              </a:ext>
            </a:extLst>
          </p:cNvPr>
          <p:cNvPicPr>
            <a:picLocks noChangeAspect="1"/>
          </p:cNvPicPr>
          <p:nvPr>
            <a:audioFile r:link="rId1"/>
            <p:extLst>
              <p:ext uri="{DAA4B4D4-6D71-4841-9C94-3DE7FCFB9230}">
                <p14:media xmlns:p14="http://schemas.microsoft.com/office/powerpoint/2010/main" r:embed="rId2">
                  <p14:trim end="7438.4331"/>
                </p14:media>
              </p:ext>
            </p:extLst>
          </p:nvPr>
        </p:nvPicPr>
        <p:blipFill>
          <a:blip r:embed="rId5"/>
          <a:stretch>
            <a:fillRect/>
          </a:stretch>
        </p:blipFill>
        <p:spPr>
          <a:xfrm>
            <a:off x="4892275" y="5253695"/>
            <a:ext cx="609600" cy="609600"/>
          </a:xfrm>
          <a:prstGeom prst="rect">
            <a:avLst/>
          </a:prstGeom>
        </p:spPr>
      </p:pic>
    </p:spTree>
    <p:extLst>
      <p:ext uri="{BB962C8B-B14F-4D97-AF65-F5344CB8AC3E}">
        <p14:creationId xmlns:p14="http://schemas.microsoft.com/office/powerpoint/2010/main" val="159707699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able&#10;&#10;Description automatically generated">
            <a:extLst>
              <a:ext uri="{FF2B5EF4-FFF2-40B4-BE49-F238E27FC236}">
                <a16:creationId xmlns:a16="http://schemas.microsoft.com/office/drawing/2014/main" id="{046C73EE-8BF9-D123-34FC-303EEFFC5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898" y="1703510"/>
            <a:ext cx="8263513" cy="3675528"/>
          </a:xfrm>
          <a:prstGeom prst="rect">
            <a:avLst/>
          </a:prstGeom>
        </p:spPr>
      </p:pic>
      <p:pic>
        <p:nvPicPr>
          <p:cNvPr id="4" name="7ECFEE96">
            <a:hlinkClick r:id="" action="ppaction://media"/>
            <a:extLst>
              <a:ext uri="{FF2B5EF4-FFF2-40B4-BE49-F238E27FC236}">
                <a16:creationId xmlns:a16="http://schemas.microsoft.com/office/drawing/2014/main" id="{DF2D6D68-55E3-FF92-B896-1ADEDCFCB06A}"/>
              </a:ext>
            </a:extLst>
          </p:cNvPr>
          <p:cNvPicPr>
            <a:picLocks noChangeAspect="1"/>
          </p:cNvPicPr>
          <p:nvPr>
            <a:audioFile r:link="rId1"/>
            <p:extLst>
              <p:ext uri="{DAA4B4D4-6D71-4841-9C94-3DE7FCFB9230}">
                <p14:media xmlns:p14="http://schemas.microsoft.com/office/powerpoint/2010/main" r:embed="rId2">
                  <p14:trim end="7438.4331"/>
                </p14:media>
              </p:ext>
            </p:extLst>
          </p:nvPr>
        </p:nvPicPr>
        <p:blipFill>
          <a:blip r:embed="rId5"/>
          <a:stretch>
            <a:fillRect/>
          </a:stretch>
        </p:blipFill>
        <p:spPr>
          <a:xfrm>
            <a:off x="2491530" y="2239861"/>
            <a:ext cx="747252" cy="740248"/>
          </a:xfrm>
          <a:prstGeom prst="rect">
            <a:avLst/>
          </a:prstGeom>
          <a:solidFill>
            <a:schemeClr val="accent2">
              <a:lumMod val="75000"/>
            </a:schemeClr>
          </a:solidFill>
        </p:spPr>
      </p:pic>
      <p:sp>
        <p:nvSpPr>
          <p:cNvPr id="7" name="Title 1">
            <a:extLst>
              <a:ext uri="{FF2B5EF4-FFF2-40B4-BE49-F238E27FC236}">
                <a16:creationId xmlns:a16="http://schemas.microsoft.com/office/drawing/2014/main" id="{727B2271-E58B-2462-EDAD-EE10CAE2E17E}"/>
              </a:ext>
            </a:extLst>
          </p:cNvPr>
          <p:cNvSpPr txBox="1">
            <a:spLocks/>
          </p:cNvSpPr>
          <p:nvPr/>
        </p:nvSpPr>
        <p:spPr>
          <a:xfrm>
            <a:off x="7693457" y="4531037"/>
            <a:ext cx="2568144" cy="623453"/>
          </a:xfrm>
          <a:prstGeom prst="ellipse">
            <a:avLst/>
          </a:prstGeom>
          <a:noFill/>
          <a:ln>
            <a:solidFill>
              <a:schemeClr val="bg1"/>
            </a:solidFill>
          </a:ln>
        </p:spPr>
        <p:txBody>
          <a:bodyPr vert="horz" lIns="182880" tIns="182880" rIns="182880" bIns="18288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i="1" dirty="0">
                <a:solidFill>
                  <a:schemeClr val="bg1"/>
                </a:solidFill>
                <a:latin typeface="Freestyle Script" panose="030804020302050B0404" pitchFamily="66" charset="0"/>
                <a:cs typeface="Dreaming Outloud Script Pro" panose="020F0502020204030204" pitchFamily="66" charset="0"/>
              </a:rPr>
              <a:t>STANDARDIZED</a:t>
            </a:r>
          </a:p>
        </p:txBody>
      </p:sp>
    </p:spTree>
    <p:extLst>
      <p:ext uri="{BB962C8B-B14F-4D97-AF65-F5344CB8AC3E}">
        <p14:creationId xmlns:p14="http://schemas.microsoft.com/office/powerpoint/2010/main" val="285734151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97B86-630B-D51E-7ACD-235EC887FE3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21C1F1-52FE-F545-A47E-B9D752F88276}"/>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 name="TextBox 1">
            <a:extLst>
              <a:ext uri="{FF2B5EF4-FFF2-40B4-BE49-F238E27FC236}">
                <a16:creationId xmlns:a16="http://schemas.microsoft.com/office/drawing/2014/main" id="{C85FF5E0-D6C9-0462-E4D0-07FF49D945FD}"/>
              </a:ext>
            </a:extLst>
          </p:cNvPr>
          <p:cNvSpPr txBox="1"/>
          <p:nvPr/>
        </p:nvSpPr>
        <p:spPr>
          <a:xfrm>
            <a:off x="7189800" y="1147345"/>
            <a:ext cx="4245073" cy="1077218"/>
          </a:xfrm>
          <a:prstGeom prst="rect">
            <a:avLst/>
          </a:prstGeom>
          <a:noFill/>
          <a:ln w="3175">
            <a:solidFill>
              <a:schemeClr val="tx1"/>
            </a:solidFill>
          </a:ln>
        </p:spPr>
        <p:txBody>
          <a:bodyPr wrap="none" rtlCol="0">
            <a:spAutoFit/>
          </a:bodyPr>
          <a:lstStyle/>
          <a:p>
            <a:pPr marL="342900" indent="-342900">
              <a:buAutoNum type="arabicPeriod"/>
            </a:pPr>
            <a:r>
              <a:rPr lang="en-US" sz="3200" dirty="0"/>
              <a:t>VISUAL ARGUMENT</a:t>
            </a:r>
          </a:p>
          <a:p>
            <a:pPr marL="342900" indent="-342900">
              <a:buAutoNum type="arabicPeriod"/>
            </a:pPr>
            <a:r>
              <a:rPr lang="en-US" sz="3200" dirty="0"/>
              <a:t>REVOLUTION</a:t>
            </a:r>
          </a:p>
        </p:txBody>
      </p:sp>
    </p:spTree>
    <p:extLst>
      <p:ext uri="{BB962C8B-B14F-4D97-AF65-F5344CB8AC3E}">
        <p14:creationId xmlns:p14="http://schemas.microsoft.com/office/powerpoint/2010/main" val="3816820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A319-71C9-F69B-847A-9CF99DF3978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1C2A50-7644-715F-8401-1466AB280474}"/>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5" name="Title 4">
            <a:extLst>
              <a:ext uri="{FF2B5EF4-FFF2-40B4-BE49-F238E27FC236}">
                <a16:creationId xmlns:a16="http://schemas.microsoft.com/office/drawing/2014/main" id="{1C875182-1DFC-3DDF-CAD6-760D46F1B82D}"/>
              </a:ext>
            </a:extLst>
          </p:cNvPr>
          <p:cNvSpPr>
            <a:spLocks noGrp="1"/>
          </p:cNvSpPr>
          <p:nvPr>
            <p:ph type="title"/>
          </p:nvPr>
        </p:nvSpPr>
        <p:spPr>
          <a:xfrm>
            <a:off x="8294255" y="1136209"/>
            <a:ext cx="3020291" cy="775718"/>
          </a:xfrm>
          <a:ln>
            <a:solidFill>
              <a:schemeClr val="tx1"/>
            </a:solidFill>
          </a:ln>
        </p:spPr>
        <p:txBody>
          <a:bodyPr/>
          <a:lstStyle/>
          <a:p>
            <a:r>
              <a:rPr lang="en-US" dirty="0"/>
              <a:t>EXAMPLE 4</a:t>
            </a:r>
          </a:p>
        </p:txBody>
      </p:sp>
      <p:pic>
        <p:nvPicPr>
          <p:cNvPr id="2" name="image2.png" descr="A cartoon of a child and a child lying on a chair&#10;&#10;Description automatically generated">
            <a:extLst>
              <a:ext uri="{FF2B5EF4-FFF2-40B4-BE49-F238E27FC236}">
                <a16:creationId xmlns:a16="http://schemas.microsoft.com/office/drawing/2014/main" id="{1AA42333-CD4F-20D7-C5F6-9E71285DFF14}"/>
              </a:ext>
            </a:extLst>
          </p:cNvPr>
          <p:cNvPicPr/>
          <p:nvPr/>
        </p:nvPicPr>
        <p:blipFill>
          <a:blip r:embed="rId4"/>
          <a:srcRect/>
          <a:stretch>
            <a:fillRect/>
          </a:stretch>
        </p:blipFill>
        <p:spPr>
          <a:xfrm>
            <a:off x="877454" y="738915"/>
            <a:ext cx="7062500" cy="5394036"/>
          </a:xfrm>
          <a:prstGeom prst="rect">
            <a:avLst/>
          </a:prstGeom>
          <a:ln/>
        </p:spPr>
      </p:pic>
    </p:spTree>
    <p:extLst>
      <p:ext uri="{BB962C8B-B14F-4D97-AF65-F5344CB8AC3E}">
        <p14:creationId xmlns:p14="http://schemas.microsoft.com/office/powerpoint/2010/main" val="847430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blue question mark with hands&#10;&#10;AI-generated content may be incorrect.">
            <a:extLst>
              <a:ext uri="{FF2B5EF4-FFF2-40B4-BE49-F238E27FC236}">
                <a16:creationId xmlns:a16="http://schemas.microsoft.com/office/drawing/2014/main" id="{476E47B5-20FD-2C28-932C-BF4425E9061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79891" y="1145306"/>
            <a:ext cx="1551709" cy="2133600"/>
          </a:xfrm>
          <a:prstGeom prst="rect">
            <a:avLst/>
          </a:prstGeom>
        </p:spPr>
      </p:pic>
      <p:sp>
        <p:nvSpPr>
          <p:cNvPr id="7" name="TextBox 6">
            <a:extLst>
              <a:ext uri="{FF2B5EF4-FFF2-40B4-BE49-F238E27FC236}">
                <a16:creationId xmlns:a16="http://schemas.microsoft.com/office/drawing/2014/main" id="{383CA96C-B25A-D73E-C132-C34585216047}"/>
              </a:ext>
            </a:extLst>
          </p:cNvPr>
          <p:cNvSpPr txBox="1"/>
          <p:nvPr/>
        </p:nvSpPr>
        <p:spPr>
          <a:xfrm>
            <a:off x="1085797" y="4285006"/>
            <a:ext cx="9873216" cy="646331"/>
          </a:xfrm>
          <a:prstGeom prst="rect">
            <a:avLst/>
          </a:prstGeom>
          <a:noFill/>
        </p:spPr>
        <p:txBody>
          <a:bodyPr wrap="none" rtlCol="0">
            <a:spAutoFit/>
          </a:bodyPr>
          <a:lstStyle/>
          <a:p>
            <a:r>
              <a:rPr lang="en-US" sz="3600" dirty="0"/>
              <a:t>How would you standardize the argument?</a:t>
            </a:r>
          </a:p>
        </p:txBody>
      </p:sp>
    </p:spTree>
    <p:extLst>
      <p:ext uri="{BB962C8B-B14F-4D97-AF65-F5344CB8AC3E}">
        <p14:creationId xmlns:p14="http://schemas.microsoft.com/office/powerpoint/2010/main" val="1028293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5B5D7-773D-A1BC-05E7-20252A73C8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D4973BC-FDAC-DD7B-1AF9-5A1BDEEEAA6B}"/>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pic>
        <p:nvPicPr>
          <p:cNvPr id="9" name="Picture 8">
            <a:extLst>
              <a:ext uri="{FF2B5EF4-FFF2-40B4-BE49-F238E27FC236}">
                <a16:creationId xmlns:a16="http://schemas.microsoft.com/office/drawing/2014/main" id="{ECFD966D-B714-3968-C7EB-50724993810A}"/>
              </a:ext>
            </a:extLst>
          </p:cNvPr>
          <p:cNvPicPr>
            <a:picLocks noChangeAspect="1"/>
          </p:cNvPicPr>
          <p:nvPr/>
        </p:nvPicPr>
        <p:blipFill>
          <a:blip r:embed="rId4"/>
          <a:stretch>
            <a:fillRect/>
          </a:stretch>
        </p:blipFill>
        <p:spPr>
          <a:xfrm>
            <a:off x="2503055" y="1146531"/>
            <a:ext cx="8968149" cy="5229955"/>
          </a:xfrm>
          <a:prstGeom prst="rect">
            <a:avLst/>
          </a:prstGeom>
        </p:spPr>
      </p:pic>
      <p:sp>
        <p:nvSpPr>
          <p:cNvPr id="7" name="Title 1">
            <a:extLst>
              <a:ext uri="{FF2B5EF4-FFF2-40B4-BE49-F238E27FC236}">
                <a16:creationId xmlns:a16="http://schemas.microsoft.com/office/drawing/2014/main" id="{1FC43A49-627B-47EF-F18D-08C7C1F95A25}"/>
              </a:ext>
            </a:extLst>
          </p:cNvPr>
          <p:cNvSpPr txBox="1">
            <a:spLocks/>
          </p:cNvSpPr>
          <p:nvPr/>
        </p:nvSpPr>
        <p:spPr>
          <a:xfrm>
            <a:off x="8195321" y="4808128"/>
            <a:ext cx="2568144" cy="623453"/>
          </a:xfrm>
          <a:prstGeom prst="ellipse">
            <a:avLst/>
          </a:prstGeom>
          <a:noFill/>
          <a:ln>
            <a:solidFill>
              <a:schemeClr val="bg1"/>
            </a:solidFill>
          </a:ln>
        </p:spPr>
        <p:txBody>
          <a:bodyPr vert="horz" lIns="182880" tIns="182880" rIns="182880" bIns="18288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i="1" dirty="0">
                <a:solidFill>
                  <a:schemeClr val="bg1"/>
                </a:solidFill>
                <a:latin typeface="Freestyle Script" panose="030804020302050B0404" pitchFamily="66" charset="0"/>
                <a:cs typeface="Dreaming Outloud Script Pro" panose="020F0502020204030204" pitchFamily="66" charset="0"/>
              </a:rPr>
              <a:t>STANDARDIZED</a:t>
            </a:r>
          </a:p>
        </p:txBody>
      </p:sp>
    </p:spTree>
    <p:extLst>
      <p:ext uri="{BB962C8B-B14F-4D97-AF65-F5344CB8AC3E}">
        <p14:creationId xmlns:p14="http://schemas.microsoft.com/office/powerpoint/2010/main" val="3295366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D2799-6E5F-57B6-3742-C9E07591C2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2ECCD97-BB1A-0A35-F611-2B48578FDBE4}"/>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 name="TextBox 1">
            <a:extLst>
              <a:ext uri="{FF2B5EF4-FFF2-40B4-BE49-F238E27FC236}">
                <a16:creationId xmlns:a16="http://schemas.microsoft.com/office/drawing/2014/main" id="{83D37070-9045-458A-4979-E08996CF2CD1}"/>
              </a:ext>
            </a:extLst>
          </p:cNvPr>
          <p:cNvSpPr txBox="1"/>
          <p:nvPr/>
        </p:nvSpPr>
        <p:spPr>
          <a:xfrm>
            <a:off x="4718735" y="4225303"/>
            <a:ext cx="6587060" cy="707886"/>
          </a:xfrm>
          <a:prstGeom prst="rect">
            <a:avLst/>
          </a:prstGeom>
          <a:noFill/>
        </p:spPr>
        <p:txBody>
          <a:bodyPr wrap="none" rtlCol="0">
            <a:spAutoFit/>
          </a:bodyPr>
          <a:lstStyle/>
          <a:p>
            <a:r>
              <a:rPr lang="en-US" sz="4000" dirty="0"/>
              <a:t>ACCEPTABLE AND VALID?</a:t>
            </a:r>
          </a:p>
        </p:txBody>
      </p:sp>
      <p:pic>
        <p:nvPicPr>
          <p:cNvPr id="3" name="Picture 2" descr="A cartoon blue question mark with hands&#10;&#10;AI-generated content may be incorrect.">
            <a:extLst>
              <a:ext uri="{FF2B5EF4-FFF2-40B4-BE49-F238E27FC236}">
                <a16:creationId xmlns:a16="http://schemas.microsoft.com/office/drawing/2014/main" id="{7C865704-14AC-CDCA-5DCD-B7326483B42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79891" y="1145306"/>
            <a:ext cx="1551709" cy="2133600"/>
          </a:xfrm>
          <a:prstGeom prst="rect">
            <a:avLst/>
          </a:prstGeom>
        </p:spPr>
      </p:pic>
    </p:spTree>
    <p:extLst>
      <p:ext uri="{BB962C8B-B14F-4D97-AF65-F5344CB8AC3E}">
        <p14:creationId xmlns:p14="http://schemas.microsoft.com/office/powerpoint/2010/main" val="658659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63702-2232-67ED-DF19-ABCD53172DB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9D9009E-1F15-7FA3-2005-048F2832C9FC}"/>
              </a:ext>
            </a:extLst>
          </p:cNvPr>
          <p:cNvSpPr/>
          <p:nvPr/>
        </p:nvSpPr>
        <p:spPr>
          <a:xfrm>
            <a:off x="1219200" y="0"/>
            <a:ext cx="766618" cy="9652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D40FCB3-B880-26F4-0B74-DA66FC5904DC}"/>
              </a:ext>
            </a:extLst>
          </p:cNvPr>
          <p:cNvPicPr>
            <a:picLocks noChangeAspect="1"/>
          </p:cNvPicPr>
          <p:nvPr/>
        </p:nvPicPr>
        <p:blipFill rotWithShape="1">
          <a:blip r:embed="rId2"/>
          <a:srcRect l="24145" r="29780"/>
          <a:stretch/>
        </p:blipFill>
        <p:spPr>
          <a:xfrm rot="10800000">
            <a:off x="7710056"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4" name="Content Placeholder 3">
            <a:extLst>
              <a:ext uri="{FF2B5EF4-FFF2-40B4-BE49-F238E27FC236}">
                <a16:creationId xmlns:a16="http://schemas.microsoft.com/office/drawing/2014/main" id="{F4B68F29-1652-5C5B-7FA3-1D20F58FA985}"/>
              </a:ext>
            </a:extLst>
          </p:cNvPr>
          <p:cNvSpPr>
            <a:spLocks noGrp="1"/>
          </p:cNvSpPr>
          <p:nvPr>
            <p:ph idx="1"/>
          </p:nvPr>
        </p:nvSpPr>
        <p:spPr>
          <a:xfrm>
            <a:off x="1904379" y="2409042"/>
            <a:ext cx="5260732" cy="3400629"/>
          </a:xfrm>
          <a:ln w="19050">
            <a:solidFill>
              <a:schemeClr val="tx1"/>
            </a:solidFill>
          </a:ln>
        </p:spPr>
        <p:txBody>
          <a:bodyPr>
            <a:normAutofit/>
          </a:bodyPr>
          <a:lstStyle/>
          <a:p>
            <a:pPr marL="914400" marR="0">
              <a:spcBef>
                <a:spcPts val="0"/>
              </a:spcBef>
              <a:buNone/>
            </a:pPr>
            <a:r>
              <a:rPr lang="en-US" sz="4000" dirty="0">
                <a:effectLst/>
                <a:latin typeface="Times New Roman" panose="02020603050405020304" pitchFamily="18" charset="0"/>
                <a:ea typeface="Cambria" panose="02040503050406030204" pitchFamily="18" charset="0"/>
              </a:rPr>
              <a:t>1. X or Y.</a:t>
            </a:r>
          </a:p>
          <a:p>
            <a:pPr marL="914400" marR="0">
              <a:spcBef>
                <a:spcPts val="0"/>
              </a:spcBef>
              <a:buNone/>
            </a:pPr>
            <a:r>
              <a:rPr lang="en-US" sz="4000" dirty="0">
                <a:effectLst/>
                <a:latin typeface="Times New Roman" panose="02020603050405020304" pitchFamily="18" charset="0"/>
                <a:ea typeface="Cambria" panose="02040503050406030204" pitchFamily="18" charset="0"/>
              </a:rPr>
              <a:t>2. If X, then Z.</a:t>
            </a:r>
          </a:p>
          <a:p>
            <a:pPr marL="914400" marR="0">
              <a:spcBef>
                <a:spcPts val="0"/>
              </a:spcBef>
              <a:buNone/>
            </a:pPr>
            <a:r>
              <a:rPr lang="en-US" sz="4000" dirty="0">
                <a:effectLst/>
                <a:latin typeface="Times New Roman" panose="02020603050405020304" pitchFamily="18" charset="0"/>
                <a:ea typeface="Cambria" panose="02040503050406030204" pitchFamily="18" charset="0"/>
              </a:rPr>
              <a:t>3. If Y, then W.</a:t>
            </a:r>
          </a:p>
          <a:p>
            <a:pPr marL="914400" marR="0">
              <a:spcBef>
                <a:spcPts val="0"/>
              </a:spcBef>
              <a:buNone/>
            </a:pPr>
            <a:r>
              <a:rPr lang="en-US" sz="4000" dirty="0">
                <a:effectLst/>
                <a:latin typeface="Times New Roman" panose="02020603050405020304" pitchFamily="18" charset="0"/>
                <a:ea typeface="Cambria" panose="02040503050406030204" pitchFamily="18" charset="0"/>
              </a:rPr>
              <a:t>(THEREFORE) </a:t>
            </a:r>
          </a:p>
          <a:p>
            <a:pPr marL="571500" marR="0" indent="0">
              <a:spcBef>
                <a:spcPts val="0"/>
              </a:spcBef>
              <a:buNone/>
            </a:pPr>
            <a:r>
              <a:rPr lang="en-US" sz="4000" dirty="0">
                <a:effectLst/>
                <a:latin typeface="Times New Roman" panose="02020603050405020304" pitchFamily="18" charset="0"/>
                <a:ea typeface="Cambria" panose="02040503050406030204" pitchFamily="18" charset="0"/>
              </a:rPr>
              <a:t>4. Z or W.</a:t>
            </a:r>
          </a:p>
          <a:p>
            <a:endParaRPr lang="en-US" dirty="0"/>
          </a:p>
        </p:txBody>
      </p:sp>
      <p:sp>
        <p:nvSpPr>
          <p:cNvPr id="2" name="TextBox 1">
            <a:extLst>
              <a:ext uri="{FF2B5EF4-FFF2-40B4-BE49-F238E27FC236}">
                <a16:creationId xmlns:a16="http://schemas.microsoft.com/office/drawing/2014/main" id="{5F2BCA04-2C52-0963-9198-AE5DF726B449}"/>
              </a:ext>
            </a:extLst>
          </p:cNvPr>
          <p:cNvSpPr txBox="1"/>
          <p:nvPr/>
        </p:nvSpPr>
        <p:spPr>
          <a:xfrm>
            <a:off x="559007" y="965201"/>
            <a:ext cx="6162264" cy="707886"/>
          </a:xfrm>
          <a:prstGeom prst="rect">
            <a:avLst/>
          </a:prstGeom>
          <a:noFill/>
          <a:ln>
            <a:solidFill>
              <a:schemeClr val="tx1"/>
            </a:solidFill>
          </a:ln>
        </p:spPr>
        <p:txBody>
          <a:bodyPr wrap="none" rtlCol="0">
            <a:spAutoFit/>
          </a:bodyPr>
          <a:lstStyle/>
          <a:p>
            <a:r>
              <a:rPr lang="en-US" sz="4000" dirty="0"/>
              <a:t>A VERSION OF DILEMMA</a:t>
            </a:r>
          </a:p>
        </p:txBody>
      </p:sp>
    </p:spTree>
    <p:extLst>
      <p:ext uri="{BB962C8B-B14F-4D97-AF65-F5344CB8AC3E}">
        <p14:creationId xmlns:p14="http://schemas.microsoft.com/office/powerpoint/2010/main" val="263311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255B2F-EC45-5CC8-D46A-874BC89439ED}"/>
              </a:ext>
            </a:extLst>
          </p:cNvPr>
          <p:cNvSpPr>
            <a:spLocks noGrp="1"/>
          </p:cNvSpPr>
          <p:nvPr>
            <p:ph type="title"/>
          </p:nvPr>
        </p:nvSpPr>
        <p:spPr>
          <a:xfrm>
            <a:off x="4899373" y="1150643"/>
            <a:ext cx="6329388" cy="2819400"/>
          </a:xfrm>
          <a:ln w="28575">
            <a:solidFill>
              <a:schemeClr val="tx1"/>
            </a:solidFill>
          </a:ln>
        </p:spPr>
        <p:txBody>
          <a:bodyPr vert="horz" lIns="91440" tIns="45720" rIns="91440" bIns="45720" rtlCol="0" anchor="b">
            <a:normAutofit/>
          </a:bodyPr>
          <a:lstStyle/>
          <a:p>
            <a:pPr algn="ctr">
              <a:lnSpc>
                <a:spcPct val="90000"/>
              </a:lnSpc>
            </a:pPr>
            <a:r>
              <a:rPr lang="en-US" sz="5600" dirty="0">
                <a:solidFill>
                  <a:srgbClr val="EBEBEB"/>
                </a:solidFill>
              </a:rPr>
              <a:t>MULTIMODAL ARGUING IS </a:t>
            </a:r>
            <a:r>
              <a:rPr lang="en-US" sz="6600" i="1" dirty="0">
                <a:solidFill>
                  <a:srgbClr val="EBEBEB"/>
                </a:solidFill>
              </a:rPr>
              <a:t>EVERYWHERE</a:t>
            </a:r>
          </a:p>
        </p:txBody>
      </p:sp>
      <p:sp>
        <p:nvSpPr>
          <p:cNvPr id="22"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1F8FE917-663B-C5BC-B586-7F2E43D3B85A}"/>
              </a:ext>
            </a:extLst>
          </p:cNvPr>
          <p:cNvPicPr>
            <a:picLocks noChangeAspect="1"/>
          </p:cNvPicPr>
          <p:nvPr/>
        </p:nvPicPr>
        <p:blipFill rotWithShape="1">
          <a:blip r:embed="rId8"/>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24" name="Rectangle 23">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12100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67B9-5226-B2B0-482F-8598F00F1D33}"/>
              </a:ext>
            </a:extLst>
          </p:cNvPr>
          <p:cNvSpPr>
            <a:spLocks noGrp="1"/>
          </p:cNvSpPr>
          <p:nvPr>
            <p:ph type="title"/>
          </p:nvPr>
        </p:nvSpPr>
        <p:spPr/>
        <p:txBody>
          <a:bodyPr/>
          <a:lstStyle/>
          <a:p>
            <a:br>
              <a:rPr lang="en-US" dirty="0"/>
            </a:br>
            <a:r>
              <a:rPr lang="en-US" dirty="0"/>
              <a:t>and </a:t>
            </a:r>
            <a:r>
              <a:rPr lang="en-US"/>
              <a:t>often missed…</a:t>
            </a:r>
          </a:p>
        </p:txBody>
      </p:sp>
      <p:pic>
        <p:nvPicPr>
          <p:cNvPr id="6" name="Content Placeholder 5" descr="A person in a suit and tie&#10;&#10;Description automatically generated">
            <a:extLst>
              <a:ext uri="{FF2B5EF4-FFF2-40B4-BE49-F238E27FC236}">
                <a16:creationId xmlns:a16="http://schemas.microsoft.com/office/drawing/2014/main" id="{BFA59BD4-8295-F80D-52E9-DE5F5B60CE1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2179" y="2855166"/>
            <a:ext cx="3318526" cy="2541820"/>
          </a:xfrm>
        </p:spPr>
      </p:pic>
      <p:pic>
        <p:nvPicPr>
          <p:cNvPr id="8" name="Content Placeholder 7" descr="A group of men sitting in a meeting&#10;&#10;Description automatically generated">
            <a:extLst>
              <a:ext uri="{FF2B5EF4-FFF2-40B4-BE49-F238E27FC236}">
                <a16:creationId xmlns:a16="http://schemas.microsoft.com/office/drawing/2014/main" id="{33505D4F-92A2-039D-5992-061F3479BF7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62872" y="2848235"/>
            <a:ext cx="4068147" cy="2562367"/>
          </a:xfrm>
        </p:spPr>
      </p:pic>
      <p:pic>
        <p:nvPicPr>
          <p:cNvPr id="10" name="Picture 9" descr="A person in a suit and tie&#10;&#10;Description automatically generated">
            <a:extLst>
              <a:ext uri="{FF2B5EF4-FFF2-40B4-BE49-F238E27FC236}">
                <a16:creationId xmlns:a16="http://schemas.microsoft.com/office/drawing/2014/main" id="{E1C621FD-EEC8-8874-6C20-64A399D48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186" y="2855166"/>
            <a:ext cx="3688785" cy="2555436"/>
          </a:xfrm>
          <a:prstGeom prst="rect">
            <a:avLst/>
          </a:prstGeom>
        </p:spPr>
      </p:pic>
    </p:spTree>
    <p:extLst>
      <p:ext uri="{BB962C8B-B14F-4D97-AF65-F5344CB8AC3E}">
        <p14:creationId xmlns:p14="http://schemas.microsoft.com/office/powerpoint/2010/main" val="800053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FE4B-6981-EAF9-1DEF-178F22B0A211}"/>
              </a:ext>
            </a:extLst>
          </p:cNvPr>
          <p:cNvSpPr>
            <a:spLocks noGrp="1"/>
          </p:cNvSpPr>
          <p:nvPr>
            <p:ph type="ctrTitle"/>
          </p:nvPr>
        </p:nvSpPr>
        <p:spPr>
          <a:xfrm>
            <a:off x="552450" y="134220"/>
            <a:ext cx="8991600" cy="1094505"/>
          </a:xfrm>
        </p:spPr>
        <p:txBody>
          <a:bodyPr/>
          <a:lstStyle/>
          <a:p>
            <a:r>
              <a:rPr lang="en-CA" sz="5400" dirty="0"/>
              <a:t>Arguments in advertising </a:t>
            </a:r>
            <a:endParaRPr lang="en-US" sz="5400" dirty="0"/>
          </a:p>
        </p:txBody>
      </p:sp>
      <p:pic>
        <p:nvPicPr>
          <p:cNvPr id="4" name="Burger King_ Moldy Whopper (Cannes Advertising Festival 2021 Film) (Silver Lion)">
            <a:hlinkClick r:id="" action="ppaction://media"/>
            <a:extLst>
              <a:ext uri="{FF2B5EF4-FFF2-40B4-BE49-F238E27FC236}">
                <a16:creationId xmlns:a16="http://schemas.microsoft.com/office/drawing/2014/main" id="{A2893E8C-29D2-06E2-0554-80EF384E0C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71725" y="1613914"/>
            <a:ext cx="8006054" cy="4503405"/>
          </a:xfrm>
          <a:prstGeom prst="rect">
            <a:avLst/>
          </a:prstGeom>
        </p:spPr>
      </p:pic>
    </p:spTree>
    <p:extLst>
      <p:ext uri="{BB962C8B-B14F-4D97-AF65-F5344CB8AC3E}">
        <p14:creationId xmlns:p14="http://schemas.microsoft.com/office/powerpoint/2010/main" val="13116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4770289A-CB4F-AE58-5F1A-F01E02B9956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51A6BE2-E566-5F52-0C9B-3E218489E4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440F7F2A-15DB-EB84-D0A1-D49C8A096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3A698592-2F59-40A2-C29A-D328A536C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6" name="Picture 15">
            <a:extLst>
              <a:ext uri="{FF2B5EF4-FFF2-40B4-BE49-F238E27FC236}">
                <a16:creationId xmlns:a16="http://schemas.microsoft.com/office/drawing/2014/main" id="{DDDBF3C5-729E-89EA-3AE7-46197C0E48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A2F58845-E3BF-EEC4-6322-66D5972461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E7D19379-2479-AD6C-992D-0C9E81149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Rectangle 21">
            <a:extLst>
              <a:ext uri="{FF2B5EF4-FFF2-40B4-BE49-F238E27FC236}">
                <a16:creationId xmlns:a16="http://schemas.microsoft.com/office/drawing/2014/main" id="{D515B3B8-DEFD-AFF8-2454-D3AFD7DA7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4" name="Rectangle 1">
            <a:extLst>
              <a:ext uri="{FF2B5EF4-FFF2-40B4-BE49-F238E27FC236}">
                <a16:creationId xmlns:a16="http://schemas.microsoft.com/office/drawing/2014/main" id="{F1157AE7-BB4D-67F9-5B6E-3B62F34CD96F}"/>
              </a:ext>
            </a:extLst>
          </p:cNvPr>
          <p:cNvSpPr>
            <a:spLocks noChangeArrowheads="1"/>
          </p:cNvSpPr>
          <p:nvPr/>
        </p:nvSpPr>
        <p:spPr bwMode="auto">
          <a:xfrm>
            <a:off x="281354" y="269827"/>
            <a:ext cx="11758245"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Slovenia’s largest commercial television network, Pop TV, </a:t>
            </a:r>
            <a:r>
              <a:rPr kumimoji="0" lang="en-US" altLang="en-US" sz="1800" b="0" i="0" u="none" strike="noStrike" cap="none" normalizeH="0" baseline="0" dirty="0">
                <a:ln>
                  <a:noFill/>
                </a:ln>
                <a:effectLst/>
                <a:latin typeface="Arial" panose="020B0604020202020204" pitchFamily="34" charset="0"/>
                <a:hlinkClick r:id="rId7">
                  <a:extLst>
                    <a:ext uri="{A12FA001-AC4F-418D-AE19-62706E023703}">
                      <ahyp:hlinkClr xmlns:ahyp="http://schemas.microsoft.com/office/drawing/2018/hyperlinkcolor" val="tx"/>
                    </a:ext>
                  </a:extLst>
                </a:hlinkClick>
              </a:rPr>
              <a:t>aired an interview</a:t>
            </a:r>
            <a:r>
              <a:rPr kumimoji="0" lang="en-US" altLang="en-US" sz="1800" b="0" i="0" u="none" strike="noStrike" cap="none" normalizeH="0" baseline="0" dirty="0">
                <a:ln>
                  <a:noFill/>
                </a:ln>
                <a:effectLst/>
                <a:latin typeface="Arial" panose="020B0604020202020204" pitchFamily="34" charset="0"/>
              </a:rPr>
              <a:t> with Ivo </a:t>
            </a:r>
            <a:r>
              <a:rPr kumimoji="0" lang="en-US" altLang="en-US" sz="1800" b="0" i="0" u="none" strike="noStrike" cap="none" normalizeH="0" baseline="0" dirty="0" err="1">
                <a:ln>
                  <a:noFill/>
                </a:ln>
                <a:effectLst/>
                <a:latin typeface="Arial" panose="020B0604020202020204" pitchFamily="34" charset="0"/>
              </a:rPr>
              <a:t>Boscarol</a:t>
            </a:r>
            <a:r>
              <a:rPr kumimoji="0" lang="en-US" altLang="en-US" sz="1800" b="0" i="0" u="none" strike="noStrike" cap="none" normalizeH="0" baseline="0" dirty="0">
                <a:ln>
                  <a:noFill/>
                </a:ln>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a wealthy Slovenian businessman who attended the </a:t>
            </a:r>
            <a:r>
              <a:rPr kumimoji="0" lang="en-US" altLang="en-US" sz="1800" b="0" i="0" u="none" strike="noStrike" cap="none" normalizeH="0" baseline="0" dirty="0">
                <a:ln>
                  <a:noFill/>
                </a:ln>
                <a:effectLst/>
                <a:latin typeface="Arial" panose="020B0604020202020204" pitchFamily="34" charset="0"/>
                <a:hlinkClick r:id="rId8">
                  <a:extLst>
                    <a:ext uri="{A12FA001-AC4F-418D-AE19-62706E023703}">
                      <ahyp:hlinkClr xmlns:ahyp="http://schemas.microsoft.com/office/drawing/2018/hyperlinkcolor" val="tx"/>
                    </a:ext>
                  </a:extLst>
                </a:hlinkClick>
              </a:rPr>
              <a:t>inauguration celebrations</a:t>
            </a:r>
            <a:r>
              <a:rPr kumimoji="0" lang="en-US" altLang="en-US" sz="1800" b="0" i="0" u="none" strike="noStrike" cap="none" normalizeH="0" baseline="0" dirty="0">
                <a:ln>
                  <a:noFill/>
                </a:ln>
                <a:effectLst/>
                <a:latin typeface="Arial" panose="020B0604020202020204" pitchFamily="34" charset="0"/>
              </a:rPr>
              <a:t> in Washington.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His argument? The Slovenian government had missed a golden opportunity to use Melania’s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presence in the White House to improve its ties with the US….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Arial" panose="020B0604020202020204" pitchFamily="34" charset="0"/>
              </a:rPr>
              <a:t>[T]</a:t>
            </a:r>
            <a:r>
              <a:rPr kumimoji="0" lang="en-US" altLang="en-US" sz="1800" b="0" i="0" u="none" strike="noStrike" cap="none" normalizeH="0" baseline="0" dirty="0">
                <a:ln>
                  <a:noFill/>
                </a:ln>
                <a:effectLst/>
                <a:latin typeface="Arial" panose="020B0604020202020204" pitchFamily="34" charset="0"/>
              </a:rPr>
              <a:t>his thinking… is not grounded in any reality. There is nothing whatsoever in </a:t>
            </a:r>
            <a:r>
              <a:rPr kumimoji="0" lang="en-US" altLang="en-US" sz="1800" b="0" i="0" u="none" strike="noStrike" cap="none" normalizeH="0" baseline="0" dirty="0">
                <a:ln>
                  <a:noFill/>
                </a:ln>
                <a:effectLst/>
                <a:latin typeface="Arial" panose="020B0604020202020204" pitchFamily="34" charset="0"/>
                <a:hlinkClick r:id="rId9">
                  <a:extLst>
                    <a:ext uri="{A12FA001-AC4F-418D-AE19-62706E023703}">
                      <ahyp:hlinkClr xmlns:ahyp="http://schemas.microsoft.com/office/drawing/2018/hyperlinkcolor" val="tx"/>
                    </a:ext>
                  </a:extLst>
                </a:hlinkClick>
              </a:rPr>
              <a:t>Melania’s memoir</a:t>
            </a:r>
            <a:r>
              <a:rPr kumimoji="0" lang="en-US" altLang="en-US" sz="1800" b="0" i="0" u="none" strike="noStrike" cap="none" normalizeH="0" baseline="0" dirty="0">
                <a:ln>
                  <a:noFill/>
                </a:ln>
                <a:effectLst/>
                <a:latin typeface="Arial" panose="020B0604020202020204" pitchFamily="34" charset="0"/>
              </a:rPr>
              <a:t> to indicate that she has any interest in fostering a political or economic relationship between her adopted country and Slovenia.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Arial" panose="020B0604020202020204" pitchFamily="34" charset="0"/>
              </a:rPr>
              <a:t>T</a:t>
            </a:r>
            <a:r>
              <a:rPr kumimoji="0" lang="en-US" altLang="en-US" sz="1800" b="0" i="0" u="none" strike="noStrike" cap="none" normalizeH="0" baseline="0" dirty="0">
                <a:ln>
                  <a:noFill/>
                </a:ln>
                <a:effectLst/>
                <a:latin typeface="Arial" panose="020B0604020202020204" pitchFamily="34" charset="0"/>
              </a:rPr>
              <a:t>he few times she mentioned Slovenia … it was typically a reference to its “totalitarian past”, perhaps playing into the American fear and loathing of communism and socialism.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Melania grew up in the small town of </a:t>
            </a:r>
            <a:r>
              <a:rPr kumimoji="0" lang="en-US" altLang="en-US" sz="1800" b="0" i="0" u="none" strike="noStrike" cap="none" normalizeH="0" baseline="0" dirty="0">
                <a:ln>
                  <a:noFill/>
                </a:ln>
                <a:effectLst/>
                <a:latin typeface="Arial" panose="020B0604020202020204" pitchFamily="34" charset="0"/>
                <a:hlinkClick r:id="rId10">
                  <a:extLst>
                    <a:ext uri="{A12FA001-AC4F-418D-AE19-62706E023703}">
                      <ahyp:hlinkClr xmlns:ahyp="http://schemas.microsoft.com/office/drawing/2018/hyperlinkcolor" val="tx"/>
                    </a:ext>
                  </a:extLst>
                </a:hlinkClick>
              </a:rPr>
              <a:t>Sevnica </a:t>
            </a:r>
            <a:r>
              <a:rPr kumimoji="0" lang="en-US" altLang="en-US" sz="1800" b="0" i="0" u="none" strike="noStrike" cap="none" normalizeH="0" baseline="0" dirty="0">
                <a:ln>
                  <a:noFill/>
                </a:ln>
                <a:effectLst/>
                <a:latin typeface="Arial" panose="020B0604020202020204" pitchFamily="34" charset="0"/>
              </a:rPr>
              <a:t>and she left to pursue a modelling career before Slovenia gained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independence from Yugoslavia in 1991. She has typically kept quiet about her Slovenian heritage, even though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much of her family still lives here, and she supposedly speaks Slovene with her son. In her speeches,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she has consistently framed the US as the ideal, the place to be, while Slovenia is, well, a place to forget.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Perhaps that’s why she has never seen fit to visit Slovenia during her tenure as first lady. Is that the opportunity Slovenia wants? I </a:t>
            </a:r>
            <a:r>
              <a:rPr kumimoji="0" lang="en-US" altLang="en-US" sz="1800" b="0" i="0" u="none" strike="noStrike" cap="none" normalizeH="0" baseline="0" dirty="0" err="1">
                <a:ln>
                  <a:noFill/>
                </a:ln>
                <a:effectLst/>
                <a:latin typeface="Arial" panose="020B0604020202020204" pitchFamily="34" charset="0"/>
              </a:rPr>
              <a:t>amafraid</a:t>
            </a:r>
            <a:r>
              <a:rPr kumimoji="0" lang="en-US" altLang="en-US" sz="1800" b="0" i="0" u="none" strike="noStrike" cap="none" normalizeH="0" baseline="0" dirty="0">
                <a:ln>
                  <a:noFill/>
                </a:ln>
                <a:effectLst/>
                <a:latin typeface="Arial" panose="020B0604020202020204" pitchFamily="34" charset="0"/>
              </a:rPr>
              <a:t> of the neoliberal politicians in power, and the business elites of our country who see any connection – no matter how toxic – as a potential win.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effectLst/>
                <a:latin typeface="Arial" panose="020B0604020202020204" pitchFamily="34" charset="0"/>
              </a:rPr>
              <a:t>There is no diplomatic gambit to be made, no grand strategic move to consider. Any celebration of Melania in the White House will pass, if it hasn’t already, and with it – luckily – Slovenia’s fleeting hope of leveraging her for political gain. …Slovenia… [will] be better served by focusing on building relationships based on shared values and long-term interests – rather than relying on the whims of problematic individuals.</a:t>
            </a:r>
          </a:p>
        </p:txBody>
      </p:sp>
    </p:spTree>
    <p:extLst>
      <p:ext uri="{BB962C8B-B14F-4D97-AF65-F5344CB8AC3E}">
        <p14:creationId xmlns:p14="http://schemas.microsoft.com/office/powerpoint/2010/main" val="2649618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61D51-76CE-82D3-29C0-C11F31940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1A6FB-B832-49FE-11E1-5AB9FA0CC13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DB841B3-EAEF-10E4-C0BF-0BD5AD179965}"/>
              </a:ext>
            </a:extLst>
          </p:cNvPr>
          <p:cNvSpPr>
            <a:spLocks noGrp="1"/>
          </p:cNvSpPr>
          <p:nvPr>
            <p:ph type="subTitle" idx="1"/>
          </p:nvPr>
        </p:nvSpPr>
        <p:spPr/>
        <p:txBody>
          <a:bodyPr/>
          <a:lstStyle/>
          <a:p>
            <a:endParaRPr lang="en-US"/>
          </a:p>
        </p:txBody>
      </p:sp>
      <p:pic>
        <p:nvPicPr>
          <p:cNvPr id="5" name="Picture 4" descr="A statue of a person in a park&#10;&#10;AI-generated content may be incorrect.">
            <a:extLst>
              <a:ext uri="{FF2B5EF4-FFF2-40B4-BE49-F238E27FC236}">
                <a16:creationId xmlns:a16="http://schemas.microsoft.com/office/drawing/2014/main" id="{CE2099A4-660F-6CB6-E96A-093FED389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203"/>
            <a:ext cx="12039600" cy="6858000"/>
          </a:xfrm>
          <a:prstGeom prst="rect">
            <a:avLst/>
          </a:prstGeom>
        </p:spPr>
      </p:pic>
      <p:sp>
        <p:nvSpPr>
          <p:cNvPr id="6" name="TextBox 5">
            <a:extLst>
              <a:ext uri="{FF2B5EF4-FFF2-40B4-BE49-F238E27FC236}">
                <a16:creationId xmlns:a16="http://schemas.microsoft.com/office/drawing/2014/main" id="{DF5F1CD5-A4C7-B6FB-2274-D1DF97E62750}"/>
              </a:ext>
            </a:extLst>
          </p:cNvPr>
          <p:cNvSpPr txBox="1"/>
          <p:nvPr/>
        </p:nvSpPr>
        <p:spPr>
          <a:xfrm>
            <a:off x="329184" y="5285232"/>
            <a:ext cx="6748963" cy="1231106"/>
          </a:xfrm>
          <a:prstGeom prst="rect">
            <a:avLst/>
          </a:prstGeom>
          <a:noFill/>
        </p:spPr>
        <p:txBody>
          <a:bodyPr wrap="none" rtlCol="0">
            <a:spAutoFit/>
          </a:bodyPr>
          <a:lstStyle/>
          <a:p>
            <a:pPr>
              <a:buNone/>
            </a:pPr>
            <a:r>
              <a:rPr lang="en-US" sz="2800" b="1" dirty="0">
                <a:effectLst/>
              </a:rPr>
              <a:t>Monument to the Revolution</a:t>
            </a:r>
          </a:p>
          <a:p>
            <a:pPr>
              <a:buNone/>
            </a:pPr>
            <a:r>
              <a:rPr lang="en-US" sz="2800" b="1" dirty="0"/>
              <a:t>Drago </a:t>
            </a:r>
            <a:r>
              <a:rPr lang="en-US" sz="2800" b="1" dirty="0" err="1"/>
              <a:t>Tršar</a:t>
            </a:r>
            <a:r>
              <a:rPr lang="en-US" sz="2800" b="1" dirty="0"/>
              <a:t>, Vladimir Braco Mušič</a:t>
            </a:r>
            <a:r>
              <a:rPr lang="en-US" sz="2800" b="1" dirty="0">
                <a:effectLst/>
              </a:rPr>
              <a:t>1975</a:t>
            </a:r>
          </a:p>
          <a:p>
            <a:endParaRPr lang="en-US" dirty="0"/>
          </a:p>
        </p:txBody>
      </p:sp>
    </p:spTree>
    <p:extLst>
      <p:ext uri="{BB962C8B-B14F-4D97-AF65-F5344CB8AC3E}">
        <p14:creationId xmlns:p14="http://schemas.microsoft.com/office/powerpoint/2010/main" val="109819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3E15B-43B3-0757-9901-7D66E06393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D3289C-D103-BF9F-ABE9-FE026F251FA4}"/>
              </a:ext>
            </a:extLst>
          </p:cNvPr>
          <p:cNvSpPr>
            <a:spLocks noGrp="1"/>
          </p:cNvSpPr>
          <p:nvPr>
            <p:ph type="title"/>
          </p:nvPr>
        </p:nvSpPr>
        <p:spPr>
          <a:xfrm>
            <a:off x="5198365" y="1149540"/>
            <a:ext cx="6455664" cy="1330093"/>
          </a:xfrm>
          <a:ln w="9525">
            <a:solidFill>
              <a:schemeClr val="tx1"/>
            </a:solidFill>
          </a:ln>
        </p:spPr>
        <p:txBody>
          <a:bodyPr vert="horz" lIns="91440" tIns="45720" rIns="91440" bIns="45720" rtlCol="0" anchor="b">
            <a:normAutofit/>
          </a:bodyPr>
          <a:lstStyle/>
          <a:p>
            <a:pPr algn="ctr">
              <a:lnSpc>
                <a:spcPct val="90000"/>
              </a:lnSpc>
            </a:pPr>
            <a:r>
              <a:rPr lang="en-US" sz="4000" dirty="0">
                <a:solidFill>
                  <a:srgbClr val="EBEBEB"/>
                </a:solidFill>
              </a:rPr>
              <a:t>2025: A REVOLUTION IN THE STUDY OF ARGUMENT</a:t>
            </a:r>
            <a:endParaRPr lang="en-US" sz="4000" i="1" dirty="0">
              <a:solidFill>
                <a:srgbClr val="EBEBEB"/>
              </a:solidFill>
            </a:endParaRPr>
          </a:p>
        </p:txBody>
      </p:sp>
      <p:pic>
        <p:nvPicPr>
          <p:cNvPr id="4" name="Picture 3">
            <a:extLst>
              <a:ext uri="{FF2B5EF4-FFF2-40B4-BE49-F238E27FC236}">
                <a16:creationId xmlns:a16="http://schemas.microsoft.com/office/drawing/2014/main" id="{7B57596D-5B6E-9D0B-48D3-7356AC2CDA79}"/>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pic>
        <p:nvPicPr>
          <p:cNvPr id="5" name="Picture 4" descr="A book cover with text&#10;&#10;AI-generated content may be incorrect.">
            <a:extLst>
              <a:ext uri="{FF2B5EF4-FFF2-40B4-BE49-F238E27FC236}">
                <a16:creationId xmlns:a16="http://schemas.microsoft.com/office/drawing/2014/main" id="{8A09254C-359F-7F37-2E59-2DDB649B5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65" y="628189"/>
            <a:ext cx="3713075" cy="5601622"/>
          </a:xfrm>
          <a:prstGeom prst="rect">
            <a:avLst/>
          </a:prstGeom>
        </p:spPr>
      </p:pic>
    </p:spTree>
    <p:extLst>
      <p:ext uri="{BB962C8B-B14F-4D97-AF65-F5344CB8AC3E}">
        <p14:creationId xmlns:p14="http://schemas.microsoft.com/office/powerpoint/2010/main" val="322190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05443C-42EA-6468-ADFD-97F56DF3E6A5}"/>
              </a:ext>
            </a:extLst>
          </p:cNvPr>
          <p:cNvSpPr txBox="1"/>
          <p:nvPr/>
        </p:nvSpPr>
        <p:spPr>
          <a:xfrm>
            <a:off x="363414" y="597877"/>
            <a:ext cx="10574216" cy="6001643"/>
          </a:xfrm>
          <a:prstGeom prst="rect">
            <a:avLst/>
          </a:prstGeom>
          <a:noFill/>
        </p:spPr>
        <p:txBody>
          <a:bodyPr wrap="square" rtlCol="0">
            <a:spAutoFit/>
          </a:bodyPr>
          <a:lstStyle/>
          <a:p>
            <a:r>
              <a:rPr lang="en-CA" sz="3200" dirty="0">
                <a:effectLst/>
              </a:rPr>
              <a:t>The emerging conflicts of WWII arrived in Ljubljana when Axis forces invaded Slovenia on April 6th, 1941. At this point, Slovenia was cut up and partitioned between three neighboring Axis countries: Germany, Italy and Hungary. The area of the city of Ljubljana fell within the region annexed by Italy… Italian forces subsequently marched freely into Ljubljana on April 11th, 1941. Italian occupation of the city was harsh and oppressive, which included forced Italianization and heavy-handed military control upon the city (including controlled movement, executions, concentration camps).</a:t>
            </a:r>
            <a:endParaRPr lang="en-US" sz="3200" dirty="0"/>
          </a:p>
        </p:txBody>
      </p:sp>
    </p:spTree>
    <p:extLst>
      <p:ext uri="{BB962C8B-B14F-4D97-AF65-F5344CB8AC3E}">
        <p14:creationId xmlns:p14="http://schemas.microsoft.com/office/powerpoint/2010/main" val="847507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B5D2B-E7AE-6F6A-5C93-3C40D6C68BE1}"/>
              </a:ext>
            </a:extLst>
          </p:cNvPr>
          <p:cNvSpPr txBox="1"/>
          <p:nvPr/>
        </p:nvSpPr>
        <p:spPr>
          <a:xfrm>
            <a:off x="973016" y="1055077"/>
            <a:ext cx="9038492" cy="5078313"/>
          </a:xfrm>
          <a:prstGeom prst="rect">
            <a:avLst/>
          </a:prstGeom>
          <a:noFill/>
        </p:spPr>
        <p:txBody>
          <a:bodyPr wrap="square">
            <a:spAutoFit/>
          </a:bodyPr>
          <a:lstStyle/>
          <a:p>
            <a:r>
              <a:rPr lang="en-CA" sz="3600" dirty="0">
                <a:effectLst/>
              </a:rPr>
              <a:t>The Italian occupiers "</a:t>
            </a:r>
            <a:r>
              <a:rPr lang="en-CA" sz="3600" i="1" dirty="0">
                <a:effectLst/>
              </a:rPr>
              <a:t>wanted to erase the idea of Yugoslav connectedness, primarily by renaming the streets, introducing Italian holidays, [and] tearing down monuments that would remind people of the Kingdom of Yugoslavia</a:t>
            </a:r>
            <a:r>
              <a:rPr lang="en-CA" sz="3600" dirty="0">
                <a:effectLst/>
              </a:rPr>
              <a:t>." …[T]he people of Ljubljana were not so welcoming as the Italians expected…</a:t>
            </a:r>
            <a:endParaRPr lang="en-US" sz="3600" dirty="0"/>
          </a:p>
        </p:txBody>
      </p:sp>
    </p:spTree>
    <p:extLst>
      <p:ext uri="{BB962C8B-B14F-4D97-AF65-F5344CB8AC3E}">
        <p14:creationId xmlns:p14="http://schemas.microsoft.com/office/powerpoint/2010/main" val="12165087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C547F-524E-9E0F-5F95-EB46BFAE817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01DA81F-0398-EAA4-C9A7-B7F37A76A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0447"/>
            <a:ext cx="12192000" cy="5707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600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CE79A-2504-370D-3014-63629EFD3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57BCB4-5E38-8AD6-A0AF-768E1B5DDC73}"/>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A50766C2-C4F0-D71F-5FE2-FA4BC791EAF4}"/>
              </a:ext>
            </a:extLst>
          </p:cNvPr>
          <p:cNvSpPr>
            <a:spLocks noGrp="1"/>
          </p:cNvSpPr>
          <p:nvPr>
            <p:ph type="subTitle" idx="1"/>
          </p:nvPr>
        </p:nvSpPr>
        <p:spPr/>
        <p:txBody>
          <a:bodyPr/>
          <a:lstStyle/>
          <a:p>
            <a:endParaRPr lang="en-US"/>
          </a:p>
        </p:txBody>
      </p:sp>
      <p:pic>
        <p:nvPicPr>
          <p:cNvPr id="5" name="Picture 4" descr="A statue of a person in a park&#10;&#10;AI-generated content may be incorrect.">
            <a:extLst>
              <a:ext uri="{FF2B5EF4-FFF2-40B4-BE49-F238E27FC236}">
                <a16:creationId xmlns:a16="http://schemas.microsoft.com/office/drawing/2014/main" id="{2D5B1CCE-7A6E-DF89-2523-5E07E87D2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203"/>
            <a:ext cx="12039600" cy="6858000"/>
          </a:xfrm>
          <a:prstGeom prst="rect">
            <a:avLst/>
          </a:prstGeom>
        </p:spPr>
      </p:pic>
      <p:sp>
        <p:nvSpPr>
          <p:cNvPr id="6" name="TextBox 5">
            <a:extLst>
              <a:ext uri="{FF2B5EF4-FFF2-40B4-BE49-F238E27FC236}">
                <a16:creationId xmlns:a16="http://schemas.microsoft.com/office/drawing/2014/main" id="{F9206690-C0BE-6783-2C1F-3E86BB8F4DB1}"/>
              </a:ext>
            </a:extLst>
          </p:cNvPr>
          <p:cNvSpPr txBox="1"/>
          <p:nvPr/>
        </p:nvSpPr>
        <p:spPr>
          <a:xfrm>
            <a:off x="329184" y="5285232"/>
            <a:ext cx="6748963" cy="1231106"/>
          </a:xfrm>
          <a:prstGeom prst="rect">
            <a:avLst/>
          </a:prstGeom>
          <a:noFill/>
        </p:spPr>
        <p:txBody>
          <a:bodyPr wrap="none" rtlCol="0">
            <a:spAutoFit/>
          </a:bodyPr>
          <a:lstStyle/>
          <a:p>
            <a:pPr>
              <a:buNone/>
            </a:pPr>
            <a:r>
              <a:rPr lang="en-US" sz="2800" b="1" dirty="0">
                <a:effectLst/>
              </a:rPr>
              <a:t>Monument to the Revolution</a:t>
            </a:r>
          </a:p>
          <a:p>
            <a:pPr>
              <a:buNone/>
            </a:pPr>
            <a:r>
              <a:rPr lang="en-US" sz="2800" b="1" dirty="0"/>
              <a:t>Drago </a:t>
            </a:r>
            <a:r>
              <a:rPr lang="en-US" sz="2800" b="1" dirty="0" err="1"/>
              <a:t>Tršar</a:t>
            </a:r>
            <a:r>
              <a:rPr lang="en-US" sz="2800" b="1" dirty="0"/>
              <a:t>, Vladimir Braco Mušič</a:t>
            </a:r>
            <a:r>
              <a:rPr lang="en-US" sz="2800" b="1" dirty="0">
                <a:effectLst/>
              </a:rPr>
              <a:t>1975</a:t>
            </a:r>
          </a:p>
          <a:p>
            <a:endParaRPr lang="en-US" dirty="0"/>
          </a:p>
        </p:txBody>
      </p:sp>
    </p:spTree>
    <p:extLst>
      <p:ext uri="{BB962C8B-B14F-4D97-AF65-F5344CB8AC3E}">
        <p14:creationId xmlns:p14="http://schemas.microsoft.com/office/powerpoint/2010/main" val="3160065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5224-DADC-4136-6419-EC4D81918081}"/>
              </a:ext>
            </a:extLst>
          </p:cNvPr>
          <p:cNvSpPr>
            <a:spLocks noGrp="1"/>
          </p:cNvSpPr>
          <p:nvPr>
            <p:ph type="title"/>
          </p:nvPr>
        </p:nvSpPr>
        <p:spPr>
          <a:xfrm>
            <a:off x="319463" y="447068"/>
            <a:ext cx="2783817" cy="2512884"/>
          </a:xfrm>
          <a:prstGeom prst="ellipse">
            <a:avLst/>
          </a:prstGeom>
          <a:noFill/>
          <a:ln>
            <a:solidFill>
              <a:srgbClr val="FFFFFF"/>
            </a:solidFill>
          </a:ln>
        </p:spPr>
        <p:txBody>
          <a:bodyPr vert="horz" lIns="182880" tIns="182880" rIns="182880" bIns="182880" rtlCol="0" anchor="ctr">
            <a:normAutofit/>
          </a:bodyPr>
          <a:lstStyle/>
          <a:p>
            <a:r>
              <a:rPr lang="en-US" sz="2000" dirty="0">
                <a:solidFill>
                  <a:srgbClr val="FFFFFF"/>
                </a:solidFill>
              </a:rPr>
              <a:t>Example</a:t>
            </a:r>
          </a:p>
        </p:txBody>
      </p:sp>
      <p:pic>
        <p:nvPicPr>
          <p:cNvPr id="5" name="Content Placeholder 4">
            <a:extLst>
              <a:ext uri="{FF2B5EF4-FFF2-40B4-BE49-F238E27FC236}">
                <a16:creationId xmlns:a16="http://schemas.microsoft.com/office/drawing/2014/main" id="{157073D3-7F33-68BA-EE51-F576FF9DB108}"/>
              </a:ext>
            </a:extLst>
          </p:cNvPr>
          <p:cNvPicPr>
            <a:picLocks noGrp="1" noChangeAspect="1"/>
          </p:cNvPicPr>
          <p:nvPr>
            <p:ph idx="1"/>
          </p:nvPr>
        </p:nvPicPr>
        <p:blipFill>
          <a:blip r:embed="rId2"/>
          <a:stretch>
            <a:fillRect/>
          </a:stretch>
        </p:blipFill>
        <p:spPr>
          <a:xfrm>
            <a:off x="3139520" y="1033695"/>
            <a:ext cx="6676807" cy="4790609"/>
          </a:xfrm>
          <a:prstGeom prst="rect">
            <a:avLst/>
          </a:prstGeom>
        </p:spPr>
      </p:pic>
    </p:spTree>
    <p:extLst>
      <p:ext uri="{BB962C8B-B14F-4D97-AF65-F5344CB8AC3E}">
        <p14:creationId xmlns:p14="http://schemas.microsoft.com/office/powerpoint/2010/main" val="4198962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D4737B-DE82-7A67-DC01-3EE1112954FC}"/>
              </a:ext>
            </a:extLst>
          </p:cNvPr>
          <p:cNvPicPr>
            <a:picLocks noChangeAspect="1"/>
          </p:cNvPicPr>
          <p:nvPr/>
        </p:nvPicPr>
        <p:blipFill>
          <a:blip r:embed="rId2"/>
          <a:stretch>
            <a:fillRect/>
          </a:stretch>
        </p:blipFill>
        <p:spPr>
          <a:xfrm>
            <a:off x="1201208" y="255409"/>
            <a:ext cx="9789584" cy="6347181"/>
          </a:xfrm>
          <a:prstGeom prst="rect">
            <a:avLst/>
          </a:prstGeom>
        </p:spPr>
      </p:pic>
    </p:spTree>
    <p:extLst>
      <p:ext uri="{BB962C8B-B14F-4D97-AF65-F5344CB8AC3E}">
        <p14:creationId xmlns:p14="http://schemas.microsoft.com/office/powerpoint/2010/main" val="425075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0500C-276D-9FEA-88B3-5F32B4C75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B130D-1237-D69B-A01C-CC767161EA1C}"/>
              </a:ext>
            </a:extLst>
          </p:cNvPr>
          <p:cNvSpPr>
            <a:spLocks noGrp="1"/>
          </p:cNvSpPr>
          <p:nvPr>
            <p:ph type="title"/>
          </p:nvPr>
        </p:nvSpPr>
        <p:spPr>
          <a:xfrm>
            <a:off x="5192052" y="1502664"/>
            <a:ext cx="6329388" cy="3329581"/>
          </a:xfrm>
        </p:spPr>
        <p:txBody>
          <a:bodyPr vert="horz" lIns="91440" tIns="45720" rIns="91440" bIns="45720" rtlCol="0" anchor="b">
            <a:normAutofit/>
          </a:bodyPr>
          <a:lstStyle/>
          <a:p>
            <a:pPr algn="ctr">
              <a:lnSpc>
                <a:spcPct val="90000"/>
              </a:lnSpc>
            </a:pPr>
            <a:r>
              <a:rPr lang="en-US" sz="5600" dirty="0">
                <a:solidFill>
                  <a:srgbClr val="EBEBEB"/>
                </a:solidFill>
              </a:rPr>
              <a:t>ELECTION ARGUMENTS:</a:t>
            </a:r>
            <a:br>
              <a:rPr lang="en-US" sz="5600" dirty="0">
                <a:solidFill>
                  <a:srgbClr val="EBEBEB"/>
                </a:solidFill>
              </a:rPr>
            </a:br>
            <a:r>
              <a:rPr lang="en-US" sz="5600" dirty="0">
                <a:solidFill>
                  <a:srgbClr val="EBEBEB"/>
                </a:solidFill>
              </a:rPr>
              <a:t>Judging People is Multimodal</a:t>
            </a:r>
            <a:endParaRPr lang="en-US" sz="6600" i="1" dirty="0">
              <a:solidFill>
                <a:srgbClr val="EBEBEB"/>
              </a:solidFill>
            </a:endParaRPr>
          </a:p>
        </p:txBody>
      </p:sp>
      <p:pic>
        <p:nvPicPr>
          <p:cNvPr id="4" name="Picture 3">
            <a:extLst>
              <a:ext uri="{FF2B5EF4-FFF2-40B4-BE49-F238E27FC236}">
                <a16:creationId xmlns:a16="http://schemas.microsoft.com/office/drawing/2014/main" id="{01F0E565-A919-CF58-714D-7B1B20C68617}"/>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Tree>
    <p:extLst>
      <p:ext uri="{BB962C8B-B14F-4D97-AF65-F5344CB8AC3E}">
        <p14:creationId xmlns:p14="http://schemas.microsoft.com/office/powerpoint/2010/main" val="106484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1B8F9CB-890B-4CB8-B503-188A763E2F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AA632AB4-3837-4FD0-8B62-0A18B573F4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C393B4A7-6ABF-423D-A762-3CDB4897A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6" name="Picture 15">
            <a:extLst>
              <a:ext uri="{FF2B5EF4-FFF2-40B4-BE49-F238E27FC236}">
                <a16:creationId xmlns:a16="http://schemas.microsoft.com/office/drawing/2014/main" id="{9CD2319A-6FA9-4EFB-9EDF-7304467425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D1692A93-3514-4486-8B67-CCA4E0259B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01AD250C-F2EA-449F-9B14-DF5BB674C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2" name="Rectangle 21">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FC8D3-3640-0271-1FA1-7D5DC90AFFD8}"/>
              </a:ext>
            </a:extLst>
          </p:cNvPr>
          <p:cNvSpPr>
            <a:spLocks noGrp="1"/>
          </p:cNvSpPr>
          <p:nvPr>
            <p:ph type="ctrTitle"/>
          </p:nvPr>
        </p:nvSpPr>
        <p:spPr>
          <a:xfrm>
            <a:off x="87396" y="307484"/>
            <a:ext cx="4229599" cy="4572000"/>
          </a:xfrm>
        </p:spPr>
        <p:txBody>
          <a:bodyPr vert="horz" lIns="91440" tIns="45720" rIns="91440" bIns="45720" rtlCol="0" anchor="ctr">
            <a:normAutofit/>
          </a:bodyPr>
          <a:lstStyle/>
          <a:p>
            <a:r>
              <a:rPr lang="en-US" sz="6000" dirty="0">
                <a:solidFill>
                  <a:srgbClr val="F2F2F2"/>
                </a:solidFill>
              </a:rPr>
              <a:t>Election</a:t>
            </a:r>
            <a:br>
              <a:rPr lang="en-US" sz="6000" dirty="0">
                <a:solidFill>
                  <a:srgbClr val="F2F2F2"/>
                </a:solidFill>
              </a:rPr>
            </a:br>
            <a:r>
              <a:rPr lang="en-US" sz="6000" dirty="0">
                <a:solidFill>
                  <a:srgbClr val="F2F2F2"/>
                </a:solidFill>
              </a:rPr>
              <a:t>Arguments</a:t>
            </a:r>
          </a:p>
        </p:txBody>
      </p:sp>
      <p:sp>
        <p:nvSpPr>
          <p:cNvPr id="24" name="Freeform: Shape 23">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28" name="Rectangle 27">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4" name="Picture 3" descr="Hand holding a pen shading number on a sheet">
            <a:extLst>
              <a:ext uri="{FF2B5EF4-FFF2-40B4-BE49-F238E27FC236}">
                <a16:creationId xmlns:a16="http://schemas.microsoft.com/office/drawing/2014/main" id="{8E866B0B-F9E3-C3FE-C306-B0A7C48BDA89}"/>
              </a:ext>
            </a:extLst>
          </p:cNvPr>
          <p:cNvPicPr>
            <a:picLocks noChangeAspect="1"/>
          </p:cNvPicPr>
          <p:nvPr/>
        </p:nvPicPr>
        <p:blipFill rotWithShape="1">
          <a:blip r:embed="rId6"/>
          <a:srcRect l="50759" r="4130" b="-1"/>
          <a:stretch/>
        </p:blipFill>
        <p:spPr>
          <a:xfrm>
            <a:off x="5048250" y="1655067"/>
            <a:ext cx="2809646" cy="4157466"/>
          </a:xfrm>
          <a:prstGeom prst="rect">
            <a:avLst/>
          </a:prstGeom>
        </p:spPr>
      </p:pic>
      <p:sp>
        <p:nvSpPr>
          <p:cNvPr id="3" name="Title 1">
            <a:extLst>
              <a:ext uri="{FF2B5EF4-FFF2-40B4-BE49-F238E27FC236}">
                <a16:creationId xmlns:a16="http://schemas.microsoft.com/office/drawing/2014/main" id="{7CF142F1-A77D-77B0-4F2A-005B01F259C4}"/>
              </a:ext>
            </a:extLst>
          </p:cNvPr>
          <p:cNvSpPr txBox="1">
            <a:spLocks/>
          </p:cNvSpPr>
          <p:nvPr/>
        </p:nvSpPr>
        <p:spPr>
          <a:xfrm>
            <a:off x="8455692" y="2988329"/>
            <a:ext cx="3251987" cy="1941438"/>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274320">
              <a:spcAft>
                <a:spcPts val="600"/>
              </a:spcAft>
            </a:pPr>
            <a:r>
              <a:rPr lang="en-CA" sz="3900" b="0" i="0" kern="1200" dirty="0">
                <a:solidFill>
                  <a:schemeClr val="tx2"/>
                </a:solidFill>
                <a:latin typeface="+mj-lt"/>
                <a:ea typeface="+mj-ea"/>
                <a:cs typeface="+mj-cs"/>
              </a:rPr>
              <a:t>Judging people is multimodal</a:t>
            </a:r>
            <a:endParaRPr lang="en-CA" sz="6500" dirty="0"/>
          </a:p>
        </p:txBody>
      </p:sp>
    </p:spTree>
    <p:extLst>
      <p:ext uri="{BB962C8B-B14F-4D97-AF65-F5344CB8AC3E}">
        <p14:creationId xmlns:p14="http://schemas.microsoft.com/office/powerpoint/2010/main" val="610419695"/>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8E34FF-21B3-CB11-2B18-19AD7E880D3A}"/>
              </a:ext>
            </a:extLst>
          </p:cNvPr>
          <p:cNvSpPr>
            <a:spLocks noGrp="1"/>
          </p:cNvSpPr>
          <p:nvPr>
            <p:ph sz="half" idx="2"/>
          </p:nvPr>
        </p:nvSpPr>
        <p:spPr>
          <a:xfrm>
            <a:off x="190499" y="495299"/>
            <a:ext cx="11811001" cy="6067425"/>
          </a:xfrm>
        </p:spPr>
        <p:txBody>
          <a:bodyPr>
            <a:noAutofit/>
          </a:bodyPr>
          <a:lstStyle/>
          <a:p>
            <a:pPr marL="0" indent="0">
              <a:spcBef>
                <a:spcPts val="0"/>
              </a:spcBef>
              <a:buNone/>
            </a:pPr>
            <a:r>
              <a:rPr lang="en-US" sz="2800" dirty="0">
                <a:latin typeface="+mn-lt"/>
              </a:rPr>
              <a:t> ►Research shows that we form a first impression of others </a:t>
            </a:r>
          </a:p>
          <a:p>
            <a:pPr marL="0" indent="0">
              <a:spcBef>
                <a:spcPts val="0"/>
              </a:spcBef>
              <a:buNone/>
            </a:pPr>
            <a:r>
              <a:rPr lang="en-US" sz="2800" dirty="0">
                <a:latin typeface="+mn-lt"/>
              </a:rPr>
              <a:t>in less than one tenth of a second by referring to what we </a:t>
            </a:r>
          </a:p>
          <a:p>
            <a:pPr marL="0" indent="0">
              <a:spcBef>
                <a:spcPts val="0"/>
              </a:spcBef>
              <a:buNone/>
            </a:pPr>
            <a:r>
              <a:rPr lang="en-US" sz="2800" dirty="0">
                <a:latin typeface="+mn-lt"/>
              </a:rPr>
              <a:t>first notice about them, which is often their face. Human beings develop this tendency as early as 3 years old.</a:t>
            </a:r>
          </a:p>
          <a:p>
            <a:pPr marL="0" indent="0">
              <a:buNone/>
            </a:pPr>
            <a:endParaRPr lang="en-US" sz="2800" dirty="0">
              <a:latin typeface="+mn-lt"/>
            </a:endParaRPr>
          </a:p>
          <a:p>
            <a:pPr marL="0" indent="0">
              <a:buNone/>
            </a:pPr>
            <a:r>
              <a:rPr lang="en-US" sz="2800" dirty="0">
                <a:latin typeface="+mn-lt"/>
                <a:ea typeface="Calibri" panose="020F0502020204030204" pitchFamily="34" charset="0"/>
                <a:cs typeface="Times New Roman" panose="02020603050405020304" pitchFamily="18" charset="0"/>
              </a:rPr>
              <a:t> ►Argumentative evaluations that are rooted in prosodic features are highly consistent across observers (</a:t>
            </a:r>
            <a:r>
              <a:rPr lang="en-US" sz="2800" dirty="0" err="1">
                <a:latin typeface="+mn-lt"/>
                <a:ea typeface="Calibri" panose="020F0502020204030204" pitchFamily="34" charset="0"/>
                <a:cs typeface="Times New Roman" panose="02020603050405020304" pitchFamily="18" charset="0"/>
              </a:rPr>
              <a:t>Oosterhof</a:t>
            </a:r>
            <a:r>
              <a:rPr lang="en-US" sz="2800" dirty="0">
                <a:latin typeface="+mn-lt"/>
                <a:ea typeface="Calibri" panose="020F0502020204030204" pitchFamily="34" charset="0"/>
                <a:cs typeface="Times New Roman" panose="02020603050405020304" pitchFamily="18" charset="0"/>
              </a:rPr>
              <a:t> &amp; Todorov 2008). </a:t>
            </a:r>
            <a:r>
              <a:rPr lang="en-US" sz="2800" dirty="0" err="1">
                <a:latin typeface="+mn-lt"/>
                <a:ea typeface="Calibri" panose="020F0502020204030204" pitchFamily="34" charset="0"/>
                <a:cs typeface="Times New Roman" panose="02020603050405020304" pitchFamily="18" charset="0"/>
              </a:rPr>
              <a:t>Rezlescu</a:t>
            </a:r>
            <a:r>
              <a:rPr lang="en-US" sz="2800" dirty="0">
                <a:latin typeface="+mn-lt"/>
                <a:ea typeface="Calibri" panose="020F0502020204030204" pitchFamily="34" charset="0"/>
                <a:cs typeface="Times New Roman" panose="02020603050405020304" pitchFamily="18" charset="0"/>
              </a:rPr>
              <a:t> et al. (2015: 367). They show that our perception of trustworthiness and the credibility of a speaker is highly influenced by vocal cues: “Voices, just like faces, can lead to the formation of consistent trait impressions of trustworthiness, attractiveness, and dominance.” In acts of arguing, arguers may purposefully design their arguments to take advantage of these instinctive judgments. </a:t>
            </a:r>
            <a:endParaRPr lang="en-US" sz="2800" dirty="0"/>
          </a:p>
        </p:txBody>
      </p:sp>
    </p:spTree>
    <p:extLst>
      <p:ext uri="{BB962C8B-B14F-4D97-AF65-F5344CB8AC3E}">
        <p14:creationId xmlns:p14="http://schemas.microsoft.com/office/powerpoint/2010/main" val="615604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227B7-2246-2BA1-44A8-4778DC83B760}"/>
              </a:ext>
            </a:extLst>
          </p:cNvPr>
          <p:cNvPicPr>
            <a:picLocks noChangeAspect="1"/>
          </p:cNvPicPr>
          <p:nvPr/>
        </p:nvPicPr>
        <p:blipFill rotWithShape="1">
          <a:blip r:embed="rId3"/>
          <a:srcRect l="9714" r="8693" b="-1"/>
          <a:stretch/>
        </p:blipFill>
        <p:spPr>
          <a:xfrm>
            <a:off x="0" y="838199"/>
            <a:ext cx="12192000" cy="5257801"/>
          </a:xfrm>
          <a:prstGeom prst="rect">
            <a:avLst/>
          </a:prstGeom>
          <a:effectLst>
            <a:outerShdw blurRad="50800" dist="38100" dir="5400000" algn="t" rotWithShape="0">
              <a:prstClr val="black">
                <a:alpha val="43000"/>
              </a:prstClr>
            </a:outerShdw>
          </a:effectLst>
        </p:spPr>
      </p:pic>
      <p:pic>
        <p:nvPicPr>
          <p:cNvPr id="48" name="Picture 4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0" name="Picture 4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2" name="Oval 5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54" name="Picture 5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6" name="Picture 5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8" name="Rectangle 5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189799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D6E10-0398-34E4-D320-8E3B828090B6}"/>
            </a:ext>
          </a:extLst>
        </p:cNvPr>
        <p:cNvGrpSpPr/>
        <p:nvPr/>
      </p:nvGrpSpPr>
      <p:grpSpPr>
        <a:xfrm>
          <a:off x="0" y="0"/>
          <a:ext cx="0" cy="0"/>
          <a:chOff x="0" y="0"/>
          <a:chExt cx="0" cy="0"/>
        </a:xfrm>
      </p:grpSpPr>
      <p:pic>
        <p:nvPicPr>
          <p:cNvPr id="14" name="Picture 13" descr="A close-up of a painting&#10;&#10;AI-generated content may be incorrect.">
            <a:extLst>
              <a:ext uri="{FF2B5EF4-FFF2-40B4-BE49-F238E27FC236}">
                <a16:creationId xmlns:a16="http://schemas.microsoft.com/office/drawing/2014/main" id="{11A015A5-933B-E93E-8DB7-4DDFC4499368}"/>
              </a:ext>
            </a:extLst>
          </p:cNvPr>
          <p:cNvPicPr>
            <a:picLocks noChangeAspect="1"/>
          </p:cNvPicPr>
          <p:nvPr/>
        </p:nvPicPr>
        <p:blipFill>
          <a:blip r:embed="rId3">
            <a:extLst>
              <a:ext uri="{28A0092B-C50C-407E-A947-70E740481C1C}">
                <a14:useLocalDpi xmlns:a14="http://schemas.microsoft.com/office/drawing/2010/main" val="0"/>
              </a:ext>
            </a:extLst>
          </a:blip>
          <a:srcRect l="13229" r="13425"/>
          <a:stretch/>
        </p:blipFill>
        <p:spPr>
          <a:xfrm>
            <a:off x="4565557" y="595554"/>
            <a:ext cx="4133088" cy="3169702"/>
          </a:xfrm>
          <a:prstGeom prst="rect">
            <a:avLst/>
          </a:prstGeom>
        </p:spPr>
      </p:pic>
      <p:pic>
        <p:nvPicPr>
          <p:cNvPr id="4" name="Picture 3">
            <a:extLst>
              <a:ext uri="{FF2B5EF4-FFF2-40B4-BE49-F238E27FC236}">
                <a16:creationId xmlns:a16="http://schemas.microsoft.com/office/drawing/2014/main" id="{6CECB4DB-9554-B669-7FB9-C22181D0BD15}"/>
              </a:ext>
            </a:extLst>
          </p:cNvPr>
          <p:cNvPicPr>
            <a:picLocks noChangeAspect="1"/>
          </p:cNvPicPr>
          <p:nvPr/>
        </p:nvPicPr>
        <p:blipFill rotWithShape="1">
          <a:blip r:embed="rId4"/>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pic>
        <p:nvPicPr>
          <p:cNvPr id="18" name="Picture 17" descr="A close-up of a book cover&#10;&#10;AI-generated content may be incorrect.">
            <a:extLst>
              <a:ext uri="{FF2B5EF4-FFF2-40B4-BE49-F238E27FC236}">
                <a16:creationId xmlns:a16="http://schemas.microsoft.com/office/drawing/2014/main" id="{B17DD1F5-CFA2-7F95-021D-AD719B495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8369" y="1133856"/>
            <a:ext cx="3116807" cy="4721962"/>
          </a:xfrm>
          <a:prstGeom prst="rect">
            <a:avLst/>
          </a:prstGeom>
        </p:spPr>
      </p:pic>
      <p:pic>
        <p:nvPicPr>
          <p:cNvPr id="16" name="Picture 15" descr="A green rectangular sign with white text&#10;&#10;AI-generated content may be incorrect.">
            <a:extLst>
              <a:ext uri="{FF2B5EF4-FFF2-40B4-BE49-F238E27FC236}">
                <a16:creationId xmlns:a16="http://schemas.microsoft.com/office/drawing/2014/main" id="{BAD7E0CB-21BE-7EE4-B976-69C37B635D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368" y="3494837"/>
            <a:ext cx="5215128" cy="2824861"/>
          </a:xfrm>
          <a:prstGeom prst="rect">
            <a:avLst/>
          </a:prstGeom>
        </p:spPr>
      </p:pic>
      <p:sp>
        <p:nvSpPr>
          <p:cNvPr id="2" name="TextBox 1">
            <a:extLst>
              <a:ext uri="{FF2B5EF4-FFF2-40B4-BE49-F238E27FC236}">
                <a16:creationId xmlns:a16="http://schemas.microsoft.com/office/drawing/2014/main" id="{1F1D5BC5-95A1-59C9-B205-6FDC8EDEF256}"/>
              </a:ext>
            </a:extLst>
          </p:cNvPr>
          <p:cNvSpPr txBox="1"/>
          <p:nvPr/>
        </p:nvSpPr>
        <p:spPr>
          <a:xfrm>
            <a:off x="341723" y="315261"/>
            <a:ext cx="2454606" cy="707886"/>
          </a:xfrm>
          <a:prstGeom prst="rect">
            <a:avLst/>
          </a:prstGeom>
          <a:noFill/>
          <a:ln w="28575">
            <a:noFill/>
          </a:ln>
        </p:spPr>
        <p:txBody>
          <a:bodyPr wrap="square" rtlCol="0">
            <a:spAutoFit/>
          </a:bodyPr>
          <a:lstStyle/>
          <a:p>
            <a:r>
              <a:rPr lang="en-US" sz="4000" u="sng" dirty="0">
                <a:solidFill>
                  <a:schemeClr val="bg1">
                    <a:lumMod val="50000"/>
                    <a:lumOff val="50000"/>
                  </a:schemeClr>
                </a:solidFill>
              </a:rPr>
              <a:t>Reason 1</a:t>
            </a:r>
          </a:p>
        </p:txBody>
      </p:sp>
    </p:spTree>
    <p:extLst>
      <p:ext uri="{BB962C8B-B14F-4D97-AF65-F5344CB8AC3E}">
        <p14:creationId xmlns:p14="http://schemas.microsoft.com/office/powerpoint/2010/main" val="21072954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962E2E-75A8-654B-666D-52F8CCFB6858}"/>
              </a:ext>
            </a:extLst>
          </p:cNvPr>
          <p:cNvPicPr>
            <a:picLocks noChangeAspect="1"/>
          </p:cNvPicPr>
          <p:nvPr/>
        </p:nvPicPr>
        <p:blipFill>
          <a:blip r:embed="rId2"/>
          <a:stretch>
            <a:fillRect/>
          </a:stretch>
        </p:blipFill>
        <p:spPr>
          <a:xfrm>
            <a:off x="924954" y="175356"/>
            <a:ext cx="10342091" cy="6507288"/>
          </a:xfrm>
          <a:prstGeom prst="rect">
            <a:avLst/>
          </a:prstGeom>
        </p:spPr>
      </p:pic>
    </p:spTree>
    <p:extLst>
      <p:ext uri="{BB962C8B-B14F-4D97-AF65-F5344CB8AC3E}">
        <p14:creationId xmlns:p14="http://schemas.microsoft.com/office/powerpoint/2010/main" val="8346618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5" name="Picture 4" descr="A person in a suit pointing at a microphone&#10;&#10;Description automatically generated">
            <a:extLst>
              <a:ext uri="{FF2B5EF4-FFF2-40B4-BE49-F238E27FC236}">
                <a16:creationId xmlns:a16="http://schemas.microsoft.com/office/drawing/2014/main" id="{5E09A7F5-85AD-37C2-1BD1-7EF460410BD6}"/>
              </a:ext>
            </a:extLst>
          </p:cNvPr>
          <p:cNvPicPr>
            <a:picLocks noChangeAspect="1"/>
          </p:cNvPicPr>
          <p:nvPr/>
        </p:nvPicPr>
        <p:blipFill rotWithShape="1">
          <a:blip r:embed="rId7">
            <a:extLst>
              <a:ext uri="{28A0092B-C50C-407E-A947-70E740481C1C}">
                <a14:useLocalDpi xmlns:a14="http://schemas.microsoft.com/office/drawing/2010/main" val="0"/>
              </a:ext>
            </a:extLst>
          </a:blip>
          <a:srcRect t="8799" b="34477"/>
          <a:stretch/>
        </p:blipFill>
        <p:spPr>
          <a:xfrm>
            <a:off x="305" y="-256399"/>
            <a:ext cx="12191695" cy="4752199"/>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2"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4" name="Freeform: Shape 23">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1124D-9E52-D4EE-3DF4-72EFD6C0491F}"/>
              </a:ext>
            </a:extLst>
          </p:cNvPr>
          <p:cNvSpPr>
            <a:spLocks noGrp="1"/>
          </p:cNvSpPr>
          <p:nvPr>
            <p:ph type="title"/>
          </p:nvPr>
        </p:nvSpPr>
        <p:spPr>
          <a:xfrm>
            <a:off x="892199" y="4700075"/>
            <a:ext cx="10407602" cy="1991802"/>
          </a:xfrm>
        </p:spPr>
        <p:txBody>
          <a:bodyPr vert="horz" lIns="91440" tIns="45720" rIns="91440" bIns="45720" rtlCol="0" anchor="b">
            <a:normAutofit fontScale="90000"/>
          </a:bodyPr>
          <a:lstStyle/>
          <a:p>
            <a:r>
              <a:rPr lang="en-US" sz="4800" dirty="0">
                <a:solidFill>
                  <a:srgbClr val="EBEBEB"/>
                </a:solidFill>
              </a:rPr>
              <a:t>Fallacious Reasoning (A visual equivocation: confusing looking good and being good at what you do.)</a:t>
            </a:r>
          </a:p>
        </p:txBody>
      </p:sp>
    </p:spTree>
    <p:extLst>
      <p:ext uri="{BB962C8B-B14F-4D97-AF65-F5344CB8AC3E}">
        <p14:creationId xmlns:p14="http://schemas.microsoft.com/office/powerpoint/2010/main" val="75876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 name="Picture 5" descr="A person in a suit and tie&#10;&#10;Description automatically generated">
            <a:extLst>
              <a:ext uri="{FF2B5EF4-FFF2-40B4-BE49-F238E27FC236}">
                <a16:creationId xmlns:a16="http://schemas.microsoft.com/office/drawing/2014/main" id="{70F66907-C482-E63F-BD74-4078FA347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101" y="1422763"/>
            <a:ext cx="7581899" cy="5435237"/>
          </a:xfrm>
          <a:prstGeom prst="rect">
            <a:avLst/>
          </a:prstGeom>
        </p:spPr>
      </p:pic>
      <p:pic>
        <p:nvPicPr>
          <p:cNvPr id="8" name="Picture 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4" name="Picture 1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
        <p:nvSpPr>
          <p:cNvPr id="2" name="Title 1">
            <a:extLst>
              <a:ext uri="{FF2B5EF4-FFF2-40B4-BE49-F238E27FC236}">
                <a16:creationId xmlns:a16="http://schemas.microsoft.com/office/drawing/2014/main" id="{FCD85A5E-B3BD-340A-6D24-C49DF5DA1424}"/>
              </a:ext>
            </a:extLst>
          </p:cNvPr>
          <p:cNvSpPr>
            <a:spLocks noGrp="1"/>
          </p:cNvSpPr>
          <p:nvPr>
            <p:ph type="title"/>
          </p:nvPr>
        </p:nvSpPr>
        <p:spPr>
          <a:xfrm>
            <a:off x="0" y="0"/>
            <a:ext cx="4799009" cy="1881817"/>
          </a:xfrm>
        </p:spPr>
        <p:txBody>
          <a:bodyPr vert="horz" lIns="91440" tIns="45720" rIns="91440" bIns="45720" rtlCol="0" anchor="b">
            <a:normAutofit/>
          </a:bodyPr>
          <a:lstStyle/>
          <a:p>
            <a:pPr>
              <a:lnSpc>
                <a:spcPct val="90000"/>
              </a:lnSpc>
            </a:pPr>
            <a:r>
              <a:rPr lang="en-US" sz="5600" dirty="0"/>
              <a:t>Ad Hominem arguments </a:t>
            </a:r>
          </a:p>
        </p:txBody>
      </p:sp>
      <p:sp>
        <p:nvSpPr>
          <p:cNvPr id="20" name="Rectangle 19">
            <a:extLst>
              <a:ext uri="{FF2B5EF4-FFF2-40B4-BE49-F238E27FC236}">
                <a16:creationId xmlns:a16="http://schemas.microsoft.com/office/drawing/2014/main" id="{4A5788BB-481F-4FC7-AD49-73D20DDD6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11335847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You be the judge Brutal Biden gaffe reel shows glaring memory lapses_1080p">
            <a:hlinkClick r:id="" action="ppaction://media"/>
            <a:extLst>
              <a:ext uri="{FF2B5EF4-FFF2-40B4-BE49-F238E27FC236}">
                <a16:creationId xmlns:a16="http://schemas.microsoft.com/office/drawing/2014/main" id="{DD0A3475-573C-48C0-17CF-0E18AB93455E}"/>
              </a:ext>
            </a:extLst>
          </p:cNvPr>
          <p:cNvPicPr>
            <a:picLocks noChangeAspect="1"/>
          </p:cNvPicPr>
          <p:nvPr>
            <a:videoFile r:link="rId1"/>
            <p:extLst>
              <p:ext uri="{DAA4B4D4-6D71-4841-9C94-3DE7FCFB9230}">
                <p14:media xmlns:p14="http://schemas.microsoft.com/office/powerpoint/2010/main" r:embed="rId2">
                  <p14:trim end="44840"/>
                </p14:media>
              </p:ext>
            </p:extLst>
          </p:nvPr>
        </p:nvPicPr>
        <p:blipFill>
          <a:blip r:embed="rId5"/>
          <a:stretch>
            <a:fillRect/>
          </a:stretch>
        </p:blipFill>
        <p:spPr>
          <a:xfrm>
            <a:off x="793102" y="446120"/>
            <a:ext cx="10605796" cy="5965760"/>
          </a:xfrm>
          <a:prstGeom prst="rect">
            <a:avLst/>
          </a:prstGeom>
        </p:spPr>
      </p:pic>
    </p:spTree>
    <p:extLst>
      <p:ext uri="{BB962C8B-B14F-4D97-AF65-F5344CB8AC3E}">
        <p14:creationId xmlns:p14="http://schemas.microsoft.com/office/powerpoint/2010/main" val="28531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1A14-1367-4AFF-7477-9742CBDC4FDA}"/>
              </a:ext>
            </a:extLst>
          </p:cNvPr>
          <p:cNvSpPr>
            <a:spLocks noGrp="1"/>
          </p:cNvSpPr>
          <p:nvPr>
            <p:ph type="title"/>
          </p:nvPr>
        </p:nvSpPr>
        <p:spPr>
          <a:xfrm>
            <a:off x="646111" y="452718"/>
            <a:ext cx="4084509" cy="890890"/>
          </a:xfrm>
        </p:spPr>
        <p:txBody>
          <a:bodyPr/>
          <a:lstStyle/>
          <a:p>
            <a:r>
              <a:rPr lang="en-US" dirty="0"/>
              <a:t>Donald Trump</a:t>
            </a:r>
          </a:p>
        </p:txBody>
      </p:sp>
      <p:pic>
        <p:nvPicPr>
          <p:cNvPr id="5" name="Content Placeholder 4" descr="A person in a suit&#10;&#10;Description automatically generated">
            <a:extLst>
              <a:ext uri="{FF2B5EF4-FFF2-40B4-BE49-F238E27FC236}">
                <a16:creationId xmlns:a16="http://schemas.microsoft.com/office/drawing/2014/main" id="{D6CE5A8D-39DF-D28C-8047-133A89A3BD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9713" y="2052638"/>
            <a:ext cx="5594349" cy="4195762"/>
          </a:xfrm>
        </p:spPr>
      </p:pic>
    </p:spTree>
    <p:extLst>
      <p:ext uri="{BB962C8B-B14F-4D97-AF65-F5344CB8AC3E}">
        <p14:creationId xmlns:p14="http://schemas.microsoft.com/office/powerpoint/2010/main" val="29831312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pic>
        <p:nvPicPr>
          <p:cNvPr id="5" name="Content Placeholder 4" descr="A mug with a picture of a person&#10;&#10;Description automatically generated">
            <a:extLst>
              <a:ext uri="{FF2B5EF4-FFF2-40B4-BE49-F238E27FC236}">
                <a16:creationId xmlns:a16="http://schemas.microsoft.com/office/drawing/2014/main" id="{05D2C94E-A1B1-4C18-6F92-4E40E456978D}"/>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12199"/>
          <a:stretch/>
        </p:blipFill>
        <p:spPr>
          <a:xfrm>
            <a:off x="-1590" y="0"/>
            <a:ext cx="6097590" cy="6857990"/>
          </a:xfrm>
          <a:prstGeom prst="rect">
            <a:avLst/>
          </a:prstGeom>
        </p:spPr>
      </p:pic>
      <p:sp>
        <p:nvSpPr>
          <p:cNvPr id="22" name="Rectangle 21">
            <a:extLst>
              <a:ext uri="{FF2B5EF4-FFF2-40B4-BE49-F238E27FC236}">
                <a16:creationId xmlns:a16="http://schemas.microsoft.com/office/drawing/2014/main" id="{4A5788BB-481F-4FC7-AD49-73D20DDD6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CA"/>
          </a:p>
        </p:txBody>
      </p:sp>
    </p:spTree>
    <p:extLst>
      <p:ext uri="{BB962C8B-B14F-4D97-AF65-F5344CB8AC3E}">
        <p14:creationId xmlns:p14="http://schemas.microsoft.com/office/powerpoint/2010/main" val="517904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 name="Picture 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2" name="Oval 1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 name="Picture 1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8" name="Rectangle 1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n abstract blue neon light">
            <a:extLst>
              <a:ext uri="{FF2B5EF4-FFF2-40B4-BE49-F238E27FC236}">
                <a16:creationId xmlns:a16="http://schemas.microsoft.com/office/drawing/2014/main" id="{B96DC493-6502-034A-1E00-645A91443F01}"/>
              </a:ext>
            </a:extLst>
          </p:cNvPr>
          <p:cNvPicPr>
            <a:picLocks noChangeAspect="1"/>
          </p:cNvPicPr>
          <p:nvPr/>
        </p:nvPicPr>
        <p:blipFill rotWithShape="1">
          <a:blip r:embed="rId7"/>
          <a:srcRect t="20271" r="-1" b="17808"/>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0"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22" name="Freeform: Shape 21">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C01D2-ED49-F3D2-26CF-2A3E1B960F47}"/>
              </a:ext>
            </a:extLst>
          </p:cNvPr>
          <p:cNvSpPr>
            <a:spLocks noGrp="1"/>
          </p:cNvSpPr>
          <p:nvPr>
            <p:ph type="title"/>
          </p:nvPr>
        </p:nvSpPr>
        <p:spPr>
          <a:xfrm>
            <a:off x="636916" y="4854346"/>
            <a:ext cx="10407602" cy="868026"/>
          </a:xfrm>
        </p:spPr>
        <p:txBody>
          <a:bodyPr vert="horz" lIns="91440" tIns="45720" rIns="91440" bIns="45720" rtlCol="0" anchor="b">
            <a:normAutofit/>
          </a:bodyPr>
          <a:lstStyle/>
          <a:p>
            <a:r>
              <a:rPr lang="en-US" sz="4800">
                <a:solidFill>
                  <a:srgbClr val="EBEBEB"/>
                </a:solidFill>
              </a:rPr>
              <a:t>By a peculiar twist of faith…</a:t>
            </a:r>
          </a:p>
        </p:txBody>
      </p:sp>
    </p:spTree>
    <p:extLst>
      <p:ext uri="{BB962C8B-B14F-4D97-AF65-F5344CB8AC3E}">
        <p14:creationId xmlns:p14="http://schemas.microsoft.com/office/powerpoint/2010/main" val="28276126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862AF6-792C-B61E-2D78-657D6EC601A1}"/>
              </a:ext>
            </a:extLst>
          </p:cNvPr>
          <p:cNvSpPr txBox="1"/>
          <p:nvPr/>
        </p:nvSpPr>
        <p:spPr>
          <a:xfrm>
            <a:off x="3048000" y="3096310"/>
            <a:ext cx="6096000" cy="646331"/>
          </a:xfrm>
          <a:prstGeom prst="rect">
            <a:avLst/>
          </a:prstGeom>
          <a:noFill/>
        </p:spPr>
        <p:txBody>
          <a:bodyPr wrap="square">
            <a:spAutoFit/>
          </a:bodyPr>
          <a:lstStyle/>
          <a:p>
            <a:r>
              <a:rPr lang="en-CA" dirty="0"/>
              <a:t>https://www.cnn.com/videos/politics/2023/12/13/trump-fundraising-suit-pieces-cards-enten-ebof-vpx.cnn</a:t>
            </a:r>
          </a:p>
        </p:txBody>
      </p:sp>
      <p:pic>
        <p:nvPicPr>
          <p:cNvPr id="3" name="rpreplay_final1709303055 (720p)">
            <a:hlinkClick r:id="" action="ppaction://media"/>
            <a:extLst>
              <a:ext uri="{FF2B5EF4-FFF2-40B4-BE49-F238E27FC236}">
                <a16:creationId xmlns:a16="http://schemas.microsoft.com/office/drawing/2014/main" id="{C0E58DCB-7C55-5C08-564D-7C9F03F27F1C}"/>
              </a:ext>
            </a:extLst>
          </p:cNvPr>
          <p:cNvPicPr>
            <a:picLocks noChangeAspect="1"/>
          </p:cNvPicPr>
          <p:nvPr>
            <a:videoFile r:link="rId1"/>
            <p:extLst>
              <p:ext uri="{DAA4B4D4-6D71-4841-9C94-3DE7FCFB9230}">
                <p14:media xmlns:p14="http://schemas.microsoft.com/office/powerpoint/2010/main" r:embed="rId2">
                  <p14:trim st="10245" end="6937"/>
                </p14:media>
              </p:ext>
            </p:extLst>
          </p:nvPr>
        </p:nvPicPr>
        <p:blipFill rotWithShape="1">
          <a:blip r:embed="rId4"/>
          <a:srcRect l="8992" r="8742"/>
          <a:stretch>
            <a:fillRect/>
          </a:stretch>
        </p:blipFill>
        <p:spPr>
          <a:xfrm>
            <a:off x="1450017" y="816302"/>
            <a:ext cx="9291965" cy="5225395"/>
          </a:xfrm>
          <a:prstGeom prst="rect">
            <a:avLst/>
          </a:prstGeom>
        </p:spPr>
      </p:pic>
    </p:spTree>
    <p:extLst>
      <p:ext uri="{BB962C8B-B14F-4D97-AF65-F5344CB8AC3E}">
        <p14:creationId xmlns:p14="http://schemas.microsoft.com/office/powerpoint/2010/main" val="161771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7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6B0BE-E5EA-8674-920C-08A9A19B84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4F0CA2-3B3C-C4E2-BE4E-33A9899A8DDA}"/>
              </a:ext>
            </a:extLst>
          </p:cNvPr>
          <p:cNvPicPr>
            <a:picLocks noChangeAspect="1"/>
          </p:cNvPicPr>
          <p:nvPr/>
        </p:nvPicPr>
        <p:blipFill rotWithShape="1">
          <a:blip r:embed="rId3"/>
          <a:srcRect l="24145" r="29780"/>
          <a:stretch/>
        </p:blipFill>
        <p:spPr>
          <a:xfrm>
            <a:off x="0" y="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pic>
        <p:nvPicPr>
          <p:cNvPr id="3" name="Picture 2" descr="A tree with icons on it&#10;&#10;AI-generated content may be incorrect.">
            <a:extLst>
              <a:ext uri="{FF2B5EF4-FFF2-40B4-BE49-F238E27FC236}">
                <a16:creationId xmlns:a16="http://schemas.microsoft.com/office/drawing/2014/main" id="{6A2FA53E-0CDB-6DBE-52F0-740FDC381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71" y="1133856"/>
            <a:ext cx="11750040" cy="5596128"/>
          </a:xfrm>
          <a:prstGeom prst="rect">
            <a:avLst/>
          </a:prstGeom>
        </p:spPr>
      </p:pic>
      <p:sp>
        <p:nvSpPr>
          <p:cNvPr id="2" name="TextBox 1">
            <a:extLst>
              <a:ext uri="{FF2B5EF4-FFF2-40B4-BE49-F238E27FC236}">
                <a16:creationId xmlns:a16="http://schemas.microsoft.com/office/drawing/2014/main" id="{CC54F3C5-60CD-D88D-7696-29045FF65AE5}"/>
              </a:ext>
            </a:extLst>
          </p:cNvPr>
          <p:cNvSpPr txBox="1"/>
          <p:nvPr/>
        </p:nvSpPr>
        <p:spPr>
          <a:xfrm>
            <a:off x="1013669" y="128016"/>
            <a:ext cx="2454606" cy="707886"/>
          </a:xfrm>
          <a:prstGeom prst="rect">
            <a:avLst/>
          </a:prstGeom>
          <a:noFill/>
          <a:ln w="28575">
            <a:noFill/>
          </a:ln>
        </p:spPr>
        <p:txBody>
          <a:bodyPr wrap="square" rtlCol="0">
            <a:spAutoFit/>
          </a:bodyPr>
          <a:lstStyle/>
          <a:p>
            <a:r>
              <a:rPr lang="en-US" sz="4000" u="sng" dirty="0">
                <a:solidFill>
                  <a:schemeClr val="bg1">
                    <a:lumMod val="50000"/>
                    <a:lumOff val="50000"/>
                  </a:schemeClr>
                </a:solidFill>
              </a:rPr>
              <a:t>Reason 2</a:t>
            </a:r>
          </a:p>
        </p:txBody>
      </p:sp>
    </p:spTree>
    <p:extLst>
      <p:ext uri="{BB962C8B-B14F-4D97-AF65-F5344CB8AC3E}">
        <p14:creationId xmlns:p14="http://schemas.microsoft.com/office/powerpoint/2010/main" val="476418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FFF7E-CE5C-F647-B83B-3ABABDF91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53EB1-CB34-087A-438D-D303E06F0C06}"/>
              </a:ext>
            </a:extLst>
          </p:cNvPr>
          <p:cNvSpPr>
            <a:spLocks noGrp="1"/>
          </p:cNvSpPr>
          <p:nvPr>
            <p:ph type="title"/>
          </p:nvPr>
        </p:nvSpPr>
        <p:spPr>
          <a:xfrm>
            <a:off x="470780" y="172705"/>
            <a:ext cx="9833874" cy="850338"/>
          </a:xfrm>
        </p:spPr>
        <p:txBody>
          <a:bodyPr/>
          <a:lstStyle/>
          <a:p>
            <a:r>
              <a:rPr lang="en-US" sz="3600" dirty="0"/>
              <a:t>WHERE YOU CAN READ ABOUT THIS:</a:t>
            </a:r>
          </a:p>
        </p:txBody>
      </p:sp>
      <p:pic>
        <p:nvPicPr>
          <p:cNvPr id="7" name="Content Placeholder 6" descr="A person reading a book&#10;&#10;AI-generated content may be incorrect.">
            <a:extLst>
              <a:ext uri="{FF2B5EF4-FFF2-40B4-BE49-F238E27FC236}">
                <a16:creationId xmlns:a16="http://schemas.microsoft.com/office/drawing/2014/main" id="{E5DC0972-7ECD-892F-9EB8-771AC1B322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38360" y="1120648"/>
            <a:ext cx="2115312" cy="2820416"/>
          </a:xfrm>
        </p:spPr>
      </p:pic>
      <p:pic>
        <p:nvPicPr>
          <p:cNvPr id="9" name="Picture 8" descr="A book on a deck&#10;&#10;AI-generated content may be incorrect.">
            <a:extLst>
              <a:ext uri="{FF2B5EF4-FFF2-40B4-BE49-F238E27FC236}">
                <a16:creationId xmlns:a16="http://schemas.microsoft.com/office/drawing/2014/main" id="{F352D9E1-0C09-964C-92EF-73BA6F922D71}"/>
              </a:ext>
            </a:extLst>
          </p:cNvPr>
          <p:cNvPicPr>
            <a:picLocks noChangeAspect="1"/>
          </p:cNvPicPr>
          <p:nvPr/>
        </p:nvPicPr>
        <p:blipFill>
          <a:blip r:embed="rId3">
            <a:extLst>
              <a:ext uri="{28A0092B-C50C-407E-A947-70E740481C1C}">
                <a14:useLocalDpi xmlns:a14="http://schemas.microsoft.com/office/drawing/2010/main" val="0"/>
              </a:ext>
            </a:extLst>
          </a:blip>
          <a:srcRect l="7036" t="5090" r="25431" b="9525"/>
          <a:stretch/>
        </p:blipFill>
        <p:spPr>
          <a:xfrm rot="5400000">
            <a:off x="937260" y="480060"/>
            <a:ext cx="5440680" cy="7315200"/>
          </a:xfrm>
          <a:prstGeom prst="rect">
            <a:avLst/>
          </a:prstGeom>
        </p:spPr>
      </p:pic>
    </p:spTree>
    <p:extLst>
      <p:ext uri="{BB962C8B-B14F-4D97-AF65-F5344CB8AC3E}">
        <p14:creationId xmlns:p14="http://schemas.microsoft.com/office/powerpoint/2010/main" val="1099976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7D072-D408-3262-B5D3-AB4E13B64F1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9A4DADF-2690-D60D-60FE-145DE1F31DAF}"/>
              </a:ext>
            </a:extLst>
          </p:cNvPr>
          <p:cNvPicPr>
            <a:picLocks noChangeAspect="1"/>
          </p:cNvPicPr>
          <p:nvPr/>
        </p:nvPicPr>
        <p:blipFill rotWithShape="1">
          <a:blip r:embed="rId3"/>
          <a:srcRect l="24145" r="29780"/>
          <a:stretch/>
        </p:blipFill>
        <p:spPr>
          <a:xfrm>
            <a:off x="20" y="10"/>
            <a:ext cx="4481944"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7" name="TextBox 6">
            <a:extLst>
              <a:ext uri="{FF2B5EF4-FFF2-40B4-BE49-F238E27FC236}">
                <a16:creationId xmlns:a16="http://schemas.microsoft.com/office/drawing/2014/main" id="{DD634B2F-7B97-1CB3-9A88-130FA377007B}"/>
              </a:ext>
            </a:extLst>
          </p:cNvPr>
          <p:cNvSpPr txBox="1"/>
          <p:nvPr/>
        </p:nvSpPr>
        <p:spPr>
          <a:xfrm>
            <a:off x="5771023" y="2173434"/>
            <a:ext cx="4369089" cy="2123658"/>
          </a:xfrm>
          <a:prstGeom prst="rect">
            <a:avLst/>
          </a:prstGeom>
          <a:noFill/>
        </p:spPr>
        <p:txBody>
          <a:bodyPr wrap="square">
            <a:spAutoFit/>
          </a:bodyPr>
          <a:lstStyle/>
          <a:p>
            <a:r>
              <a:rPr lang="en-US" sz="4400" dirty="0">
                <a:latin typeface="+mj-lt"/>
              </a:rPr>
              <a:t>INTRODUCTION to my approach…</a:t>
            </a:r>
          </a:p>
        </p:txBody>
      </p:sp>
    </p:spTree>
    <p:extLst>
      <p:ext uri="{BB962C8B-B14F-4D97-AF65-F5344CB8AC3E}">
        <p14:creationId xmlns:p14="http://schemas.microsoft.com/office/powerpoint/2010/main" val="21588683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46B210B9F6294B8BCA4A1B8430CBA0" ma:contentTypeVersion="7" ma:contentTypeDescription="Create a new document." ma:contentTypeScope="" ma:versionID="4cae7e3d4fd8d4826725bbc476a87b7a">
  <xsd:schema xmlns:xsd="http://www.w3.org/2001/XMLSchema" xmlns:xs="http://www.w3.org/2001/XMLSchema" xmlns:p="http://schemas.microsoft.com/office/2006/metadata/properties" xmlns:ns3="daec1a38-f214-4c47-9258-e8163376f496" targetNamespace="http://schemas.microsoft.com/office/2006/metadata/properties" ma:root="true" ma:fieldsID="3f8593b5091ecd1944fe7884eb248c43" ns3:_="">
    <xsd:import namespace="daec1a38-f214-4c47-9258-e8163376f49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ec1a38-f214-4c47-9258-e8163376f49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E65A22-0BEE-4B2B-B130-500336A53C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ec1a38-f214-4c47-9258-e8163376f4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16E3CA-4E05-45AA-8554-F97D408759F9}">
  <ds:schemaRefs>
    <ds:schemaRef ds:uri="http://schemas.microsoft.com/office/infopath/2007/PartnerControls"/>
    <ds:schemaRef ds:uri="http://www.w3.org/XML/1998/namespace"/>
    <ds:schemaRef ds:uri="http://schemas.microsoft.com/office/2006/metadata/properties"/>
    <ds:schemaRef ds:uri="http://purl.org/dc/terms/"/>
    <ds:schemaRef ds:uri="http://purl.org/dc/elements/1.1/"/>
    <ds:schemaRef ds:uri="http://schemas.microsoft.com/office/2006/documentManagement/types"/>
    <ds:schemaRef ds:uri="daec1a38-f214-4c47-9258-e8163376f496"/>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FEE9EC86-CF43-4898-A56A-C75EE1657E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3837</TotalTime>
  <Words>1928</Words>
  <Application>Microsoft Office PowerPoint</Application>
  <PresentationFormat>Širokozaslonsko</PresentationFormat>
  <Paragraphs>191</Paragraphs>
  <Slides>67</Slides>
  <Notes>29</Notes>
  <HiddenSlides>0</HiddenSlides>
  <MMClips>5</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67</vt:i4>
      </vt:variant>
    </vt:vector>
  </HeadingPairs>
  <TitlesOfParts>
    <vt:vector size="75" baseType="lpstr">
      <vt:lpstr>Algerian</vt:lpstr>
      <vt:lpstr>Arial</vt:lpstr>
      <vt:lpstr>Calibri</vt:lpstr>
      <vt:lpstr>Century Gothic</vt:lpstr>
      <vt:lpstr>Freestyle Script</vt:lpstr>
      <vt:lpstr>Times New Roman</vt:lpstr>
      <vt:lpstr>Wingdings 3</vt:lpstr>
      <vt:lpstr>Ion</vt:lpstr>
      <vt:lpstr>PowerPointova predstavitev</vt:lpstr>
      <vt:lpstr>PowerPointova predstavitev</vt:lpstr>
      <vt:lpstr>PowerPointova predstavitev</vt:lpstr>
      <vt:lpstr>PowerPointova predstavitev</vt:lpstr>
      <vt:lpstr>2025: A REVOLUTION IN THE STUDY OF ARGUMENT</vt:lpstr>
      <vt:lpstr>PowerPointova predstavitev</vt:lpstr>
      <vt:lpstr>PowerPointova predstavitev</vt:lpstr>
      <vt:lpstr>WHERE YOU CAN READ ABOUT THIS:</vt:lpstr>
      <vt:lpstr>PowerPointova predstavitev</vt:lpstr>
      <vt:lpstr>PowerPointova predstavitev</vt:lpstr>
      <vt:lpstr>SHORT BIBLIOGRAPHY</vt:lpstr>
      <vt:lpstr>A critical thinker is someone who tests beliefs by considering the strength of the arguments for and against them</vt:lpstr>
      <vt:lpstr>An ARGUMENT is:</vt:lpstr>
      <vt:lpstr>A specific argument consists of:</vt:lpstr>
      <vt:lpstr>PowerPointova predstavitev</vt:lpstr>
      <vt:lpstr>ARGUMENTS AND THEIR PARTS</vt:lpstr>
      <vt:lpstr>TWO PARTS OF AN ARGUMENT</vt:lpstr>
      <vt:lpstr>PowerPointova predstavitev</vt:lpstr>
      <vt:lpstr>Argument Diagram</vt:lpstr>
      <vt:lpstr>PowerPointova predstavitev</vt:lpstr>
      <vt:lpstr>KC TABLE AND DIAGRAM</vt:lpstr>
      <vt:lpstr>What are the *4* arguments noted in the following passage?</vt:lpstr>
      <vt:lpstr>PowerPointova predstavitev</vt:lpstr>
      <vt:lpstr>PowerPointova predstavitev</vt:lpstr>
      <vt:lpstr>PowerPointova predstavitev</vt:lpstr>
      <vt:lpstr>ARGUMENT EVALUATION</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Example 2</vt:lpstr>
      <vt:lpstr>PowerPointova predstavitev</vt:lpstr>
      <vt:lpstr>EXAMPLE 3</vt:lpstr>
      <vt:lpstr>PowerPointova predstavitev</vt:lpstr>
      <vt:lpstr>EXAMPLE 4</vt:lpstr>
      <vt:lpstr>PowerPointova predstavitev</vt:lpstr>
      <vt:lpstr>PowerPointova predstavitev</vt:lpstr>
      <vt:lpstr>PowerPointova predstavitev</vt:lpstr>
      <vt:lpstr>PowerPointova predstavitev</vt:lpstr>
      <vt:lpstr>MULTIMODAL ARGUING IS EVERYWHERE</vt:lpstr>
      <vt:lpstr> and often missed…</vt:lpstr>
      <vt:lpstr>Arguments in advertising </vt:lpstr>
      <vt:lpstr>PowerPointova predstavitev</vt:lpstr>
      <vt:lpstr>PowerPointova predstavitev</vt:lpstr>
      <vt:lpstr>PowerPointova predstavitev</vt:lpstr>
      <vt:lpstr>PowerPointova predstavitev</vt:lpstr>
      <vt:lpstr>PowerPointova predstavitev</vt:lpstr>
      <vt:lpstr>PowerPointova predstavitev</vt:lpstr>
      <vt:lpstr>Example</vt:lpstr>
      <vt:lpstr>PowerPointova predstavitev</vt:lpstr>
      <vt:lpstr>ELECTION ARGUMENTS: Judging People is Multimodal</vt:lpstr>
      <vt:lpstr>Election Arguments</vt:lpstr>
      <vt:lpstr>PowerPointova predstavitev</vt:lpstr>
      <vt:lpstr>PowerPointova predstavitev</vt:lpstr>
      <vt:lpstr>PowerPointova predstavitev</vt:lpstr>
      <vt:lpstr>Fallacious Reasoning (A visual equivocation: confusing looking good and being good at what you do.)</vt:lpstr>
      <vt:lpstr>Ad Hominem arguments </vt:lpstr>
      <vt:lpstr>PowerPointova predstavitev</vt:lpstr>
      <vt:lpstr>Donald Trump</vt:lpstr>
      <vt:lpstr>PowerPointova predstavitev</vt:lpstr>
      <vt:lpstr>By a peculiar twist of faith…</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Advertising Arguments: Visual and Auditory Advertisments</dc:title>
  <dc:creator>Leo Groarke</dc:creator>
  <cp:lastModifiedBy>Marko Novak</cp:lastModifiedBy>
  <cp:revision>137</cp:revision>
  <cp:lastPrinted>2023-10-17T16:27:11Z</cp:lastPrinted>
  <dcterms:created xsi:type="dcterms:W3CDTF">2023-10-16T03:45:32Z</dcterms:created>
  <dcterms:modified xsi:type="dcterms:W3CDTF">2025-09-23T14:56:51Z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0x010100C146B210B9F6294B8BCA4A1B8430CBA0</vt:lpwstr>
  </property>
</Properties>
</file>