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307" r:id="rId2"/>
    <p:sldId id="397" r:id="rId3"/>
    <p:sldId id="400" r:id="rId4"/>
    <p:sldId id="401" r:id="rId5"/>
    <p:sldId id="398" r:id="rId6"/>
    <p:sldId id="399" r:id="rId7"/>
    <p:sldId id="303" r:id="rId8"/>
    <p:sldId id="308" r:id="rId9"/>
    <p:sldId id="312" r:id="rId10"/>
    <p:sldId id="310" r:id="rId11"/>
    <p:sldId id="311" r:id="rId12"/>
    <p:sldId id="314" r:id="rId13"/>
    <p:sldId id="319" r:id="rId14"/>
    <p:sldId id="321" r:id="rId15"/>
    <p:sldId id="322" r:id="rId16"/>
    <p:sldId id="325" r:id="rId17"/>
    <p:sldId id="306" r:id="rId18"/>
    <p:sldId id="326" r:id="rId19"/>
    <p:sldId id="327" r:id="rId20"/>
    <p:sldId id="323" r:id="rId21"/>
    <p:sldId id="320" r:id="rId22"/>
    <p:sldId id="328" r:id="rId23"/>
    <p:sldId id="318" r:id="rId24"/>
    <p:sldId id="316" r:id="rId25"/>
    <p:sldId id="317" r:id="rId26"/>
    <p:sldId id="394" r:id="rId27"/>
    <p:sldId id="333" r:id="rId28"/>
    <p:sldId id="371" r:id="rId29"/>
    <p:sldId id="334" r:id="rId30"/>
    <p:sldId id="395" r:id="rId31"/>
    <p:sldId id="335" r:id="rId32"/>
    <p:sldId id="381" r:id="rId33"/>
    <p:sldId id="370" r:id="rId34"/>
    <p:sldId id="390" r:id="rId35"/>
    <p:sldId id="384" r:id="rId36"/>
    <p:sldId id="383" r:id="rId37"/>
    <p:sldId id="382" r:id="rId38"/>
    <p:sldId id="380" r:id="rId39"/>
    <p:sldId id="385" r:id="rId40"/>
    <p:sldId id="386" r:id="rId41"/>
    <p:sldId id="389" r:id="rId42"/>
    <p:sldId id="392" r:id="rId43"/>
    <p:sldId id="391" r:id="rId44"/>
    <p:sldId id="393" r:id="rId45"/>
    <p:sldId id="396" r:id="rId46"/>
    <p:sldId id="332" r:id="rId47"/>
    <p:sldId id="329" r:id="rId48"/>
    <p:sldId id="330" r:id="rId49"/>
    <p:sldId id="331" r:id="rId50"/>
    <p:sldId id="372" r:id="rId51"/>
    <p:sldId id="375" r:id="rId52"/>
    <p:sldId id="378" r:id="rId53"/>
    <p:sldId id="373" r:id="rId54"/>
    <p:sldId id="37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1" autoAdjust="0"/>
    <p:restoredTop sz="94660"/>
  </p:normalViewPr>
  <p:slideViewPr>
    <p:cSldViewPr snapToGrid="0">
      <p:cViewPr varScale="1">
        <p:scale>
          <a:sx n="107" d="100"/>
          <a:sy n="107" d="100"/>
        </p:scale>
        <p:origin x="8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F93ECBD1-D09E-45E0-854F-745DB667E0B2}" type="datetimeFigureOut">
              <a:rPr lang="en-US" smtClean="0"/>
              <a:t>10/8/2025</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866989B-16E8-41C1-BC2D-FAC7BF0BD71D}"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16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ECBD1-D09E-45E0-854F-745DB667E0B2}"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1743001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ECBD1-D09E-45E0-854F-745DB667E0B2}"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378864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ECBD1-D09E-45E0-854F-745DB667E0B2}"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23666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ECBD1-D09E-45E0-854F-745DB667E0B2}"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6989B-16E8-41C1-BC2D-FAC7BF0BD71D}"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871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3ECBD1-D09E-45E0-854F-745DB667E0B2}"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209309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3ECBD1-D09E-45E0-854F-745DB667E0B2}"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1938572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3ECBD1-D09E-45E0-854F-745DB667E0B2}"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2282262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ECBD1-D09E-45E0-854F-745DB667E0B2}"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962454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ECBD1-D09E-45E0-854F-745DB667E0B2}"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3037909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ECBD1-D09E-45E0-854F-745DB667E0B2}"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6989B-16E8-41C1-BC2D-FAC7BF0BD71D}" type="slidenum">
              <a:rPr lang="en-US" smtClean="0"/>
              <a:t>‹#›</a:t>
            </a:fld>
            <a:endParaRPr lang="en-US"/>
          </a:p>
        </p:txBody>
      </p:sp>
    </p:spTree>
    <p:extLst>
      <p:ext uri="{BB962C8B-B14F-4D97-AF65-F5344CB8AC3E}">
        <p14:creationId xmlns:p14="http://schemas.microsoft.com/office/powerpoint/2010/main" val="224424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l-SI"/>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F93ECBD1-D09E-45E0-854F-745DB667E0B2}" type="datetimeFigureOut">
              <a:rPr lang="en-US" smtClean="0"/>
              <a:t>10/8/2025</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2866989B-16E8-41C1-BC2D-FAC7BF0BD71D}" type="slidenum">
              <a:rPr lang="en-US" smtClean="0"/>
              <a:t>‹#›</a:t>
            </a:fld>
            <a:endParaRPr lang="en-US"/>
          </a:p>
        </p:txBody>
      </p:sp>
    </p:spTree>
    <p:extLst>
      <p:ext uri="{BB962C8B-B14F-4D97-AF65-F5344CB8AC3E}">
        <p14:creationId xmlns:p14="http://schemas.microsoft.com/office/powerpoint/2010/main" val="17124483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AAACCB-C230-1DF4-D1DA-63BCD40542F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C3D39C8-C6D4-AE91-94A4-987380C3C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70C66977-AB73-66C5-3FEA-481DC760D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68B42565-6848-7F45-5304-2C9270E9F9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153377AC-745B-D8F2-4268-3DB735BA3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E9F64390-0F70-25CE-5A2F-495C1718F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468D4463-1671-E0EE-5435-4DA094FE0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8F03CB90-45A7-DD39-C30B-83A02751AF34}"/>
              </a:ext>
            </a:extLst>
          </p:cNvPr>
          <p:cNvSpPr txBox="1"/>
          <p:nvPr/>
        </p:nvSpPr>
        <p:spPr>
          <a:xfrm>
            <a:off x="690113" y="1317754"/>
            <a:ext cx="10591685" cy="4832092"/>
          </a:xfrm>
          <a:prstGeom prst="rect">
            <a:avLst/>
          </a:prstGeom>
          <a:noFill/>
        </p:spPr>
        <p:txBody>
          <a:bodyPr wrap="square" rtlCol="0">
            <a:spAutoFit/>
          </a:bodyPr>
          <a:lstStyle/>
          <a:p>
            <a:endParaRPr lang="en-US" sz="3600" dirty="0">
              <a:solidFill>
                <a:schemeClr val="bg1"/>
              </a:solidFill>
            </a:endParaRPr>
          </a:p>
          <a:p>
            <a:r>
              <a:rPr lang="en-US" sz="3600" dirty="0">
                <a:solidFill>
                  <a:schemeClr val="bg1"/>
                </a:solidFill>
              </a:rPr>
              <a:t>Assessing Visual Arguments:</a:t>
            </a:r>
          </a:p>
          <a:p>
            <a:r>
              <a:rPr lang="en-US" sz="3600" dirty="0">
                <a:solidFill>
                  <a:schemeClr val="bg1"/>
                </a:solidFill>
              </a:rPr>
              <a:t>Toward a </a:t>
            </a:r>
            <a:r>
              <a:rPr lang="en-US" sz="3600">
                <a:solidFill>
                  <a:schemeClr val="bg1"/>
                </a:solidFill>
              </a:rPr>
              <a:t>Multimodal Logic</a:t>
            </a:r>
            <a:endParaRPr lang="en-US" sz="3600" dirty="0">
              <a:solidFill>
                <a:schemeClr val="bg1"/>
              </a:solidFill>
            </a:endParaRPr>
          </a:p>
          <a:p>
            <a:endParaRPr lang="en-US" sz="3600" dirty="0">
              <a:solidFill>
                <a:schemeClr val="bg1"/>
              </a:solidFill>
            </a:endParaRPr>
          </a:p>
          <a:p>
            <a:r>
              <a:rPr lang="en-US" sz="3600" dirty="0">
                <a:solidFill>
                  <a:schemeClr val="bg1"/>
                </a:solidFill>
              </a:rPr>
              <a:t> </a:t>
            </a:r>
          </a:p>
          <a:p>
            <a:pPr algn="r"/>
            <a:endParaRPr lang="en-US" sz="3600" dirty="0">
              <a:solidFill>
                <a:schemeClr val="bg1"/>
              </a:solidFill>
            </a:endParaRPr>
          </a:p>
          <a:p>
            <a:pPr algn="r"/>
            <a:endParaRPr lang="en-US" sz="3600" dirty="0">
              <a:solidFill>
                <a:schemeClr val="bg1"/>
              </a:solidFill>
            </a:endParaRPr>
          </a:p>
          <a:p>
            <a:pPr algn="r"/>
            <a:r>
              <a:rPr lang="en-US" sz="2800" dirty="0"/>
              <a:t>Leo Groarke</a:t>
            </a:r>
          </a:p>
          <a:p>
            <a:pPr algn="r"/>
            <a:r>
              <a:rPr lang="en-US" sz="2800" dirty="0"/>
              <a:t>Trent University</a:t>
            </a:r>
          </a:p>
        </p:txBody>
      </p:sp>
    </p:spTree>
    <p:extLst>
      <p:ext uri="{BB962C8B-B14F-4D97-AF65-F5344CB8AC3E}">
        <p14:creationId xmlns:p14="http://schemas.microsoft.com/office/powerpoint/2010/main" val="1225145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383A0E-8D4C-FD61-7DE8-904503854579}"/>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CA5BBBB-FFFC-AB7F-E10A-6C1C46C9F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ED64A156-3497-5F23-F20D-7D75191BF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30AA8565-538B-D058-1EB2-3FA70B69A3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180AE862-3635-369C-99B5-9AD325C7C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8A205999-39C2-721B-C8BF-5B7745F63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B8ECE5B8-D5C8-C08C-D054-DB9B9FA04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with white hair and a mustache&#10;&#10;Description automatically generated">
            <a:extLst>
              <a:ext uri="{FF2B5EF4-FFF2-40B4-BE49-F238E27FC236}">
                <a16:creationId xmlns:a16="http://schemas.microsoft.com/office/drawing/2014/main" id="{973B34B4-B5F5-4661-1F52-6AB3A2F21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693" y="243839"/>
            <a:ext cx="7183490" cy="4012653"/>
          </a:xfrm>
          <a:prstGeom prst="rect">
            <a:avLst/>
          </a:prstGeom>
        </p:spPr>
      </p:pic>
    </p:spTree>
    <p:extLst>
      <p:ext uri="{BB962C8B-B14F-4D97-AF65-F5344CB8AC3E}">
        <p14:creationId xmlns:p14="http://schemas.microsoft.com/office/powerpoint/2010/main" val="1757992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407E0A-157E-F92E-A6CA-43A8D750222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5458E2A2-D9DC-6E8D-1222-9F8EDB4B6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2618C894-F956-97F4-85D4-2BEFC28805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E89671D5-46E3-5CB6-30E8-0898B2F70F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414C1804-9756-594A-633D-664011253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0A787C7A-2A7B-51C8-0265-390395972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433474F6-2D0F-9C40-2CB5-E3CCCEE69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book cover with text&#10;&#10;Description automatically generated">
            <a:extLst>
              <a:ext uri="{FF2B5EF4-FFF2-40B4-BE49-F238E27FC236}">
                <a16:creationId xmlns:a16="http://schemas.microsoft.com/office/drawing/2014/main" id="{B5E5CAC0-8A44-A544-B410-B15BB13B7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195" y="229855"/>
            <a:ext cx="5537675" cy="6391923"/>
          </a:xfrm>
          <a:prstGeom prst="rect">
            <a:avLst/>
          </a:prstGeom>
        </p:spPr>
      </p:pic>
      <p:sp>
        <p:nvSpPr>
          <p:cNvPr id="6" name="TextBox 5">
            <a:extLst>
              <a:ext uri="{FF2B5EF4-FFF2-40B4-BE49-F238E27FC236}">
                <a16:creationId xmlns:a16="http://schemas.microsoft.com/office/drawing/2014/main" id="{36287EEB-D916-4601-62A0-2ECAABCB5872}"/>
              </a:ext>
            </a:extLst>
          </p:cNvPr>
          <p:cNvSpPr txBox="1"/>
          <p:nvPr/>
        </p:nvSpPr>
        <p:spPr>
          <a:xfrm>
            <a:off x="1272619" y="2498103"/>
            <a:ext cx="3266856" cy="646331"/>
          </a:xfrm>
          <a:prstGeom prst="rect">
            <a:avLst/>
          </a:prstGeom>
          <a:noFill/>
        </p:spPr>
        <p:txBody>
          <a:bodyPr wrap="none" rtlCol="0">
            <a:spAutoFit/>
          </a:bodyPr>
          <a:lstStyle/>
          <a:p>
            <a:r>
              <a:rPr lang="en-US" sz="3600" dirty="0">
                <a:solidFill>
                  <a:schemeClr val="accent3"/>
                </a:solidFill>
              </a:rPr>
              <a:t>Michael Gilbert?</a:t>
            </a:r>
          </a:p>
        </p:txBody>
      </p:sp>
    </p:spTree>
    <p:extLst>
      <p:ext uri="{BB962C8B-B14F-4D97-AF65-F5344CB8AC3E}">
        <p14:creationId xmlns:p14="http://schemas.microsoft.com/office/powerpoint/2010/main" val="392285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D88E79-A5AF-B13B-953E-8B59B6A89DE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DFAD1B8-C05A-F643-4A29-13E83AAF7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5168A1AD-3AF9-FAC5-8E65-81361D004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E3B7620F-BD87-6FC9-5036-A646F590C5A8}"/>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latin typeface="+mj-lt"/>
                <a:ea typeface="+mj-ea"/>
                <a:cs typeface="+mj-cs"/>
              </a:rPr>
              <a:t>Sometimes…</a:t>
            </a:r>
          </a:p>
        </p:txBody>
      </p:sp>
      <p:sp useBgFill="1">
        <p:nvSpPr>
          <p:cNvPr id="18" name="Rectangle 17">
            <a:extLst>
              <a:ext uri="{FF2B5EF4-FFF2-40B4-BE49-F238E27FC236}">
                <a16:creationId xmlns:a16="http://schemas.microsoft.com/office/drawing/2014/main" id="{525A24D1-2646-D64B-06B0-4C2F51F4C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2014FB-8550-5022-767F-A851F5522BCE}"/>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Tree>
    <p:extLst>
      <p:ext uri="{BB962C8B-B14F-4D97-AF65-F5344CB8AC3E}">
        <p14:creationId xmlns:p14="http://schemas.microsoft.com/office/powerpoint/2010/main" val="433675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2B1820-C4EB-EE14-C36D-D2976283929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A869509-1415-54C2-2179-76BD4FFAA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BF0E6D6-1D0E-F814-9F4A-4576819AC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8770DA72-5E7E-8938-A7B7-EB9D35A8D7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178A1BB-16E4-6DA9-7966-2656F97A7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386672FA-B286-DADF-EE2E-64D1E7946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089ADF9-DB7E-45FF-9AB2-2C072A828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p:cNvPicPr>
            <a:picLocks noChangeAspect="1"/>
          </p:cNvPicPr>
          <p:nvPr/>
        </p:nvPicPr>
        <p:blipFill>
          <a:blip r:embed="rId2"/>
          <a:stretch>
            <a:fillRect/>
          </a:stretch>
        </p:blipFill>
        <p:spPr>
          <a:xfrm>
            <a:off x="4683621" y="847899"/>
            <a:ext cx="6518181" cy="5054137"/>
          </a:xfrm>
          <a:prstGeom prst="rect">
            <a:avLst/>
          </a:prstGeom>
        </p:spPr>
      </p:pic>
      <p:sp>
        <p:nvSpPr>
          <p:cNvPr id="2" name="TextBox 1">
            <a:extLst>
              <a:ext uri="{FF2B5EF4-FFF2-40B4-BE49-F238E27FC236}">
                <a16:creationId xmlns:a16="http://schemas.microsoft.com/office/drawing/2014/main" id="{D24E1BA1-1255-DB68-0DF1-A7C983651B0B}"/>
              </a:ext>
            </a:extLst>
          </p:cNvPr>
          <p:cNvSpPr txBox="1"/>
          <p:nvPr/>
        </p:nvSpPr>
        <p:spPr>
          <a:xfrm>
            <a:off x="990198" y="1227890"/>
            <a:ext cx="2585580" cy="1200329"/>
          </a:xfrm>
          <a:prstGeom prst="rect">
            <a:avLst/>
          </a:prstGeom>
          <a:noFill/>
        </p:spPr>
        <p:txBody>
          <a:bodyPr wrap="none" rtlCol="0">
            <a:spAutoFit/>
          </a:bodyPr>
          <a:lstStyle/>
          <a:p>
            <a:r>
              <a:rPr lang="en-US" sz="3600" b="1" dirty="0" err="1">
                <a:solidFill>
                  <a:schemeClr val="accent3"/>
                </a:solidFill>
              </a:rPr>
              <a:t>Aylan</a:t>
            </a:r>
            <a:r>
              <a:rPr lang="en-US" sz="3600" b="1" dirty="0">
                <a:solidFill>
                  <a:schemeClr val="accent3"/>
                </a:solidFill>
              </a:rPr>
              <a:t> Kurdi </a:t>
            </a:r>
          </a:p>
          <a:p>
            <a:r>
              <a:rPr lang="en-US" sz="3600" b="1" dirty="0">
                <a:solidFill>
                  <a:schemeClr val="accent3"/>
                </a:solidFill>
              </a:rPr>
              <a:t>Photograph</a:t>
            </a:r>
            <a:endParaRPr lang="en-US" sz="3600" dirty="0">
              <a:solidFill>
                <a:schemeClr val="accent3"/>
              </a:solidFill>
              <a:latin typeface="+mj-lt"/>
              <a:ea typeface="+mj-ea"/>
              <a:cs typeface="+mj-cs"/>
            </a:endParaRPr>
          </a:p>
        </p:txBody>
      </p:sp>
    </p:spTree>
    <p:extLst>
      <p:ext uri="{BB962C8B-B14F-4D97-AF65-F5344CB8AC3E}">
        <p14:creationId xmlns:p14="http://schemas.microsoft.com/office/powerpoint/2010/main" val="4228557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04A808-5DD8-EC1B-E8B0-983B16A5D34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0C6A9BA-C3AF-B20A-F07D-9C023787C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E15CCC86-B046-35E9-5F75-B197B25FA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ACB566AE-EB2B-0D62-79C8-B2E796961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5742C0-8403-2C92-F599-6283F049CB19}"/>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
        <p:nvSpPr>
          <p:cNvPr id="2" name="TextBox 1">
            <a:extLst>
              <a:ext uri="{FF2B5EF4-FFF2-40B4-BE49-F238E27FC236}">
                <a16:creationId xmlns:a16="http://schemas.microsoft.com/office/drawing/2014/main" id="{9EBCB0ED-8B74-1CB0-5416-99C022AE2EA0}"/>
              </a:ext>
            </a:extLst>
          </p:cNvPr>
          <p:cNvSpPr txBox="1"/>
          <p:nvPr/>
        </p:nvSpPr>
        <p:spPr>
          <a:xfrm>
            <a:off x="511295" y="2817913"/>
            <a:ext cx="11138930" cy="3416320"/>
          </a:xfrm>
          <a:prstGeom prst="rect">
            <a:avLst/>
          </a:prstGeom>
          <a:noFill/>
        </p:spPr>
        <p:txBody>
          <a:bodyPr wrap="square" rtlCol="0">
            <a:spAutoFit/>
          </a:bodyPr>
          <a:lstStyle/>
          <a:p>
            <a:r>
              <a:rPr lang="en-US" sz="2400" dirty="0"/>
              <a:t>The photo of the dead 3-year-old Syrian boy on a Turkish beach is haunting…  </a:t>
            </a:r>
          </a:p>
          <a:p>
            <a:r>
              <a:rPr lang="en-US" sz="2400" dirty="0"/>
              <a:t>Largely because of social media, the image of little Aylan Kurdi is hammering home the Syrian migrant crisis to the world. Aylan died along with his 5-year-old brother and their mother when their small rubber boat capsized as it headed for Greece. </a:t>
            </a:r>
          </a:p>
          <a:p>
            <a:r>
              <a:rPr lang="en-US" sz="2400" dirty="0"/>
              <a:t> </a:t>
            </a:r>
          </a:p>
          <a:p>
            <a:r>
              <a:rPr lang="en-US" sz="2400" dirty="0"/>
              <a:t>"It is a very painful picture to view… I had to think hard whether to share this." </a:t>
            </a:r>
          </a:p>
          <a:p>
            <a:r>
              <a:rPr lang="en-US" sz="2400" dirty="0"/>
              <a:t> </a:t>
            </a:r>
          </a:p>
          <a:p>
            <a:r>
              <a:rPr lang="en-US" sz="2400" dirty="0"/>
              <a:t>But share, he did. </a:t>
            </a:r>
            <a:r>
              <a:rPr lang="en-US" sz="2400" dirty="0" err="1"/>
              <a:t>Bouckaert</a:t>
            </a:r>
            <a:r>
              <a:rPr lang="en-US" sz="2400" dirty="0"/>
              <a:t>, who is in Hungary watching the crisis unfold, said people need to be pushed to view the "ghastly spectacle" …  (</a:t>
            </a:r>
            <a:r>
              <a:rPr lang="en-US" sz="2400" i="1" dirty="0"/>
              <a:t>Business Insider</a:t>
            </a:r>
            <a:r>
              <a:rPr lang="en-US" sz="2400" dirty="0"/>
              <a:t>)</a:t>
            </a:r>
            <a:r>
              <a:rPr lang="en-US" dirty="0"/>
              <a:t> </a:t>
            </a:r>
          </a:p>
        </p:txBody>
      </p:sp>
    </p:spTree>
    <p:extLst>
      <p:ext uri="{BB962C8B-B14F-4D97-AF65-F5344CB8AC3E}">
        <p14:creationId xmlns:p14="http://schemas.microsoft.com/office/powerpoint/2010/main" val="200451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782F03-D4B0-DE35-0283-D4655C36C9C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7FD0F95-7757-1B31-DDFE-B68549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925198AB-F29F-9D20-69EB-DB8B16AA0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59D84311-FC7C-CF78-9A27-494D2E6FCF73}"/>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dirty="0">
                <a:solidFill>
                  <a:schemeClr val="accent3"/>
                </a:solidFill>
                <a:latin typeface="+mj-lt"/>
                <a:ea typeface="+mj-ea"/>
                <a:cs typeface="+mj-cs"/>
              </a:rPr>
              <a:t>A Visual Argument</a:t>
            </a:r>
          </a:p>
        </p:txBody>
      </p:sp>
      <p:sp useBgFill="1">
        <p:nvSpPr>
          <p:cNvPr id="18" name="Rectangle 17">
            <a:extLst>
              <a:ext uri="{FF2B5EF4-FFF2-40B4-BE49-F238E27FC236}">
                <a16:creationId xmlns:a16="http://schemas.microsoft.com/office/drawing/2014/main" id="{1FBF6BA9-D4EC-9821-15D7-960E9D108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E559D3-D10A-3D90-85C6-8E0FFFD0D74A}"/>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pic>
        <p:nvPicPr>
          <p:cNvPr id="2" name="Content Placeholder 4" descr="A screenshot of a social media post&#10;&#10;Description generated with very high confidence">
            <a:extLst>
              <a:ext uri="{FF2B5EF4-FFF2-40B4-BE49-F238E27FC236}">
                <a16:creationId xmlns:a16="http://schemas.microsoft.com/office/drawing/2014/main" id="{DD34BA08-0F90-4D8C-857B-078CAF938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577" y="1940114"/>
            <a:ext cx="9411550" cy="4681665"/>
          </a:xfrm>
          <a:prstGeom prst="rect">
            <a:avLst/>
          </a:prstGeom>
        </p:spPr>
      </p:pic>
    </p:spTree>
    <p:extLst>
      <p:ext uri="{BB962C8B-B14F-4D97-AF65-F5344CB8AC3E}">
        <p14:creationId xmlns:p14="http://schemas.microsoft.com/office/powerpoint/2010/main" val="917332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E60B95-01DF-AB85-D07F-358096946FD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652923C-3243-A4FB-9406-F93EB9425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8610905-E2E1-5080-1AFF-339714075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C43C5089-669D-79C4-65D3-7DF0EA91ED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D4C4F405-2A68-DD64-A76B-42511BE86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D353B14E-7380-433B-51E8-2A1EBED13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7E7470D7-9F6C-5291-7E18-395B251E2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57F9FC1D-B5B9-AA16-3F4A-E8BD54D8F393}"/>
              </a:ext>
            </a:extLst>
          </p:cNvPr>
          <p:cNvSpPr txBox="1"/>
          <p:nvPr/>
        </p:nvSpPr>
        <p:spPr>
          <a:xfrm>
            <a:off x="318814" y="662494"/>
            <a:ext cx="2847254" cy="3970318"/>
          </a:xfrm>
          <a:prstGeom prst="rect">
            <a:avLst/>
          </a:prstGeom>
          <a:noFill/>
        </p:spPr>
        <p:txBody>
          <a:bodyPr wrap="none" rtlCol="0">
            <a:spAutoFit/>
          </a:bodyPr>
          <a:lstStyle/>
          <a:p>
            <a:r>
              <a:rPr lang="en-US" sz="3600" dirty="0">
                <a:solidFill>
                  <a:schemeClr val="accent3"/>
                </a:solidFill>
              </a:rPr>
              <a:t>Other </a:t>
            </a:r>
          </a:p>
          <a:p>
            <a:r>
              <a:rPr lang="en-US" sz="3600" dirty="0">
                <a:solidFill>
                  <a:schemeClr val="accent3"/>
                </a:solidFill>
              </a:rPr>
              <a:t>Photographs</a:t>
            </a:r>
          </a:p>
          <a:p>
            <a:endParaRPr lang="en-US" sz="3600" dirty="0">
              <a:solidFill>
                <a:schemeClr val="accent3"/>
              </a:solidFill>
            </a:endParaRPr>
          </a:p>
          <a:p>
            <a:endParaRPr lang="en-US" sz="3600" dirty="0">
              <a:solidFill>
                <a:schemeClr val="accent3"/>
              </a:solidFill>
            </a:endParaRPr>
          </a:p>
          <a:p>
            <a:r>
              <a:rPr lang="en-US" sz="3600" dirty="0">
                <a:solidFill>
                  <a:schemeClr val="accent3"/>
                </a:solidFill>
              </a:rPr>
              <a:t>(Migrants </a:t>
            </a:r>
          </a:p>
          <a:p>
            <a:r>
              <a:rPr lang="en-US" sz="3600" dirty="0">
                <a:solidFill>
                  <a:schemeClr val="accent3"/>
                </a:solidFill>
              </a:rPr>
              <a:t>Disembarking</a:t>
            </a:r>
          </a:p>
          <a:p>
            <a:r>
              <a:rPr lang="en-US" sz="3600" dirty="0">
                <a:solidFill>
                  <a:schemeClr val="accent3"/>
                </a:solidFill>
              </a:rPr>
              <a:t>In Greece)</a:t>
            </a:r>
          </a:p>
        </p:txBody>
      </p:sp>
      <p:pic>
        <p:nvPicPr>
          <p:cNvPr id="4" name="Picture 3" descr="Refugees and migrants get off a fishing boat at the Greek island of Lesbos after crossing the Aegean Sea from Turkey in October 2015.">
            <a:extLst>
              <a:ext uri="{FF2B5EF4-FFF2-40B4-BE49-F238E27FC236}">
                <a16:creationId xmlns:a16="http://schemas.microsoft.com/office/drawing/2014/main" id="{0D8C0F2B-0B3C-4A82-A492-0A610B495C0A}"/>
              </a:ext>
            </a:extLst>
          </p:cNvPr>
          <p:cNvPicPr/>
          <p:nvPr/>
        </p:nvPicPr>
        <p:blipFill rotWithShape="1">
          <a:blip r:embed="rId2" cstate="print">
            <a:extLst>
              <a:ext uri="{28A0092B-C50C-407E-A947-70E740481C1C}">
                <a14:useLocalDpi xmlns:a14="http://schemas.microsoft.com/office/drawing/2010/main" val="0"/>
              </a:ext>
            </a:extLst>
          </a:blip>
          <a:srcRect l="7925" r="7999"/>
          <a:stretch/>
        </p:blipFill>
        <p:spPr bwMode="auto">
          <a:xfrm>
            <a:off x="3473779" y="416665"/>
            <a:ext cx="8195309" cy="5760719"/>
          </a:xfrm>
          <a:prstGeom prst="rect">
            <a:avLst/>
          </a:prstGeom>
          <a:noFill/>
          <a:ln>
            <a:noFill/>
          </a:ln>
        </p:spPr>
      </p:pic>
    </p:spTree>
    <p:extLst>
      <p:ext uri="{BB962C8B-B14F-4D97-AF65-F5344CB8AC3E}">
        <p14:creationId xmlns:p14="http://schemas.microsoft.com/office/powerpoint/2010/main" val="1521271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C6DBAD6-8CB8-42FF-B0D9-6CE619D42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A7992F3A-302F-47CA-BADD-CDE438085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C66864FA-1731-4EE6-AC97-3A689D688A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E639389-5CE5-4E42-90F2-7285AB3AB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00D8BB72-00A6-426D-9D3D-E424019F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6690CD3C-3755-4F1C-9BDA-BF4A62A21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Content Placeholder 3" descr="The Kusadasi Ilgun, a sunken 20-foot boat, lies in waters off the Greek island of Samos in November 2016. ">
            <a:extLst>
              <a:ext uri="{FF2B5EF4-FFF2-40B4-BE49-F238E27FC236}">
                <a16:creationId xmlns:a16="http://schemas.microsoft.com/office/drawing/2014/main" id="{7D5622F4-0712-42E0-9B8F-2620A577766F}"/>
              </a:ext>
            </a:extLst>
          </p:cNvPr>
          <p:cNvPicPr>
            <a:picLocks/>
          </p:cNvPicPr>
          <p:nvPr/>
        </p:nvPicPr>
        <p:blipFill rotWithShape="1">
          <a:blip r:embed="rId2" cstate="print">
            <a:extLst>
              <a:ext uri="{28A0092B-C50C-407E-A947-70E740481C1C}">
                <a14:useLocalDpi xmlns:a14="http://schemas.microsoft.com/office/drawing/2010/main" val="0"/>
              </a:ext>
            </a:extLst>
          </a:blip>
          <a:srcRect l="9399" r="9262"/>
          <a:stretch/>
        </p:blipFill>
        <p:spPr bwMode="auto">
          <a:xfrm>
            <a:off x="4165208" y="483653"/>
            <a:ext cx="7402814" cy="5890694"/>
          </a:xfrm>
          <a:prstGeom prst="rect">
            <a:avLst/>
          </a:prstGeom>
          <a:noFill/>
          <a:ln>
            <a:noFill/>
          </a:ln>
        </p:spPr>
      </p:pic>
      <p:sp>
        <p:nvSpPr>
          <p:cNvPr id="30" name="TextBox 29">
            <a:extLst>
              <a:ext uri="{FF2B5EF4-FFF2-40B4-BE49-F238E27FC236}">
                <a16:creationId xmlns:a16="http://schemas.microsoft.com/office/drawing/2014/main" id="{42FF15E9-D9B5-7DDA-48EA-CAC6955DD796}"/>
              </a:ext>
            </a:extLst>
          </p:cNvPr>
          <p:cNvSpPr txBox="1"/>
          <p:nvPr/>
        </p:nvSpPr>
        <p:spPr>
          <a:xfrm>
            <a:off x="402683" y="1287921"/>
            <a:ext cx="2701381" cy="1754326"/>
          </a:xfrm>
          <a:prstGeom prst="rect">
            <a:avLst/>
          </a:prstGeom>
          <a:noFill/>
        </p:spPr>
        <p:txBody>
          <a:bodyPr wrap="none" rtlCol="0">
            <a:spAutoFit/>
          </a:bodyPr>
          <a:lstStyle/>
          <a:p>
            <a:r>
              <a:rPr lang="en-US" sz="3600" dirty="0">
                <a:solidFill>
                  <a:schemeClr val="accent3"/>
                </a:solidFill>
              </a:rPr>
              <a:t>(Sunken </a:t>
            </a:r>
          </a:p>
          <a:p>
            <a:r>
              <a:rPr lang="en-US" sz="3600" dirty="0">
                <a:solidFill>
                  <a:schemeClr val="accent3"/>
                </a:solidFill>
              </a:rPr>
              <a:t>Migrant Boat</a:t>
            </a:r>
          </a:p>
          <a:p>
            <a:r>
              <a:rPr lang="en-US" sz="3600" dirty="0">
                <a:solidFill>
                  <a:schemeClr val="accent3"/>
                </a:solidFill>
              </a:rPr>
              <a:t>off Samos)</a:t>
            </a:r>
          </a:p>
        </p:txBody>
      </p:sp>
    </p:spTree>
    <p:extLst>
      <p:ext uri="{BB962C8B-B14F-4D97-AF65-F5344CB8AC3E}">
        <p14:creationId xmlns:p14="http://schemas.microsoft.com/office/powerpoint/2010/main" val="2803654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44B0DF-9696-5FAA-466A-2D2F25FA10A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300CD4E-C27A-9205-1891-21006596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CBFF6C6-BB50-C036-2420-B3AF0FD4C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13276951-8E82-64A0-98D8-91879F0255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F253A118-6495-AFD2-C8D7-1A9DAA3AD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741D48FB-EED7-7913-FD51-FCAF84BFA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1F2F7590-23B6-42AD-C674-6218FD52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671E472A-8795-3902-FD6E-F8103E26A681}"/>
              </a:ext>
            </a:extLst>
          </p:cNvPr>
          <p:cNvSpPr>
            <a:spLocks noGrp="1"/>
          </p:cNvSpPr>
          <p:nvPr>
            <p:ph type="title"/>
          </p:nvPr>
        </p:nvSpPr>
        <p:spPr>
          <a:xfrm>
            <a:off x="681487" y="609600"/>
            <a:ext cx="2268747" cy="1356360"/>
          </a:xfrm>
        </p:spPr>
        <p:txBody>
          <a:bodyPr>
            <a:normAutofit fontScale="90000"/>
          </a:bodyPr>
          <a:lstStyle/>
          <a:p>
            <a:r>
              <a:rPr lang="en-US" sz="3200" dirty="0">
                <a:solidFill>
                  <a:schemeClr val="accent3"/>
                </a:solidFill>
              </a:rPr>
              <a:t>(Migrants crossing into Macedonia)</a:t>
            </a:r>
          </a:p>
        </p:txBody>
      </p:sp>
      <p:pic>
        <p:nvPicPr>
          <p:cNvPr id="5" name="Content Placeholder 3" descr="Children cry as migrants in Greece try to break through a police cordon to cross into Macedonia in August 2015. Thousands of migrants -- most of them fleeing Syria&amp;#39;s bitter conflict -- were stranded in a &amp;lt;a href=&amp;quot;http://www.cnn.com/2015/08/22/europe/europe-macedonia-migrant-crisis/&amp;quot; target=&amp;quot;_blank&amp;quot;&amp;gt;no-man&amp;#39;s land&amp;lt;/a&amp;gt; on the border.">
            <a:extLst>
              <a:ext uri="{FF2B5EF4-FFF2-40B4-BE49-F238E27FC236}">
                <a16:creationId xmlns:a16="http://schemas.microsoft.com/office/drawing/2014/main" id="{F2C3A01D-E86E-41E4-84B6-4BD32DE7397C}"/>
              </a:ext>
            </a:extLst>
          </p:cNvPr>
          <p:cNvPicPr>
            <a:picLocks/>
          </p:cNvPicPr>
          <p:nvPr/>
        </p:nvPicPr>
        <p:blipFill rotWithShape="1">
          <a:blip r:embed="rId2" cstate="print">
            <a:extLst>
              <a:ext uri="{28A0092B-C50C-407E-A947-70E740481C1C}">
                <a14:useLocalDpi xmlns:a14="http://schemas.microsoft.com/office/drawing/2010/main" val="0"/>
              </a:ext>
            </a:extLst>
          </a:blip>
          <a:srcRect l="4602" r="4593"/>
          <a:stretch/>
        </p:blipFill>
        <p:spPr bwMode="auto">
          <a:xfrm>
            <a:off x="3446924" y="474452"/>
            <a:ext cx="8229601" cy="5983497"/>
          </a:xfrm>
          <a:prstGeom prst="rect">
            <a:avLst/>
          </a:prstGeom>
          <a:noFill/>
          <a:ln>
            <a:noFill/>
          </a:ln>
        </p:spPr>
      </p:pic>
    </p:spTree>
    <p:extLst>
      <p:ext uri="{BB962C8B-B14F-4D97-AF65-F5344CB8AC3E}">
        <p14:creationId xmlns:p14="http://schemas.microsoft.com/office/powerpoint/2010/main" val="2978562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A0C874-2255-DA79-6C8F-E665320A1A23}"/>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98AE0B0F-1DEF-3FA9-F215-9DF6BB07F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46F6709A-BE33-4F93-BA88-1AE089813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22320D10-46AA-0EDA-DD8A-CABC86D54B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5324D3F-413B-DC6C-BC86-3A48447D8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3BE94744-61DA-DFCB-D6BA-970243151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C1D50072-E0F4-9F2D-9BAC-9ED384CDF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23851B6D-A8D3-2442-44BE-2A0BACF85A73}"/>
              </a:ext>
            </a:extLst>
          </p:cNvPr>
          <p:cNvPicPr>
            <a:picLocks noChangeAspect="1"/>
          </p:cNvPicPr>
          <p:nvPr/>
        </p:nvPicPr>
        <p:blipFill>
          <a:blip r:embed="rId2"/>
          <a:stretch>
            <a:fillRect/>
          </a:stretch>
        </p:blipFill>
        <p:spPr>
          <a:xfrm>
            <a:off x="3708724" y="303618"/>
            <a:ext cx="7290269" cy="6250764"/>
          </a:xfrm>
          <a:prstGeom prst="rect">
            <a:avLst/>
          </a:prstGeom>
        </p:spPr>
      </p:pic>
      <p:sp>
        <p:nvSpPr>
          <p:cNvPr id="6" name="TextBox 5">
            <a:extLst>
              <a:ext uri="{FF2B5EF4-FFF2-40B4-BE49-F238E27FC236}">
                <a16:creationId xmlns:a16="http://schemas.microsoft.com/office/drawing/2014/main" id="{2F6BEC3D-4E74-19C6-6B67-0E4E4CBA57DB}"/>
              </a:ext>
            </a:extLst>
          </p:cNvPr>
          <p:cNvSpPr txBox="1"/>
          <p:nvPr/>
        </p:nvSpPr>
        <p:spPr>
          <a:xfrm>
            <a:off x="522729" y="1210536"/>
            <a:ext cx="2896947" cy="1077218"/>
          </a:xfrm>
          <a:prstGeom prst="rect">
            <a:avLst/>
          </a:prstGeom>
          <a:noFill/>
        </p:spPr>
        <p:txBody>
          <a:bodyPr wrap="none" rtlCol="0">
            <a:spAutoFit/>
          </a:bodyPr>
          <a:lstStyle/>
          <a:p>
            <a:r>
              <a:rPr lang="en-US" sz="3200" dirty="0">
                <a:solidFill>
                  <a:schemeClr val="accent3"/>
                </a:solidFill>
              </a:rPr>
              <a:t>A powerful </a:t>
            </a:r>
          </a:p>
          <a:p>
            <a:r>
              <a:rPr lang="en-US" sz="3200" dirty="0">
                <a:solidFill>
                  <a:schemeClr val="accent3"/>
                </a:solidFill>
              </a:rPr>
              <a:t>visual argument</a:t>
            </a:r>
          </a:p>
        </p:txBody>
      </p:sp>
    </p:spTree>
    <p:extLst>
      <p:ext uri="{BB962C8B-B14F-4D97-AF65-F5344CB8AC3E}">
        <p14:creationId xmlns:p14="http://schemas.microsoft.com/office/powerpoint/2010/main" val="244674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95000"/>
            <a:satMod val="140000"/>
          </a:schemeClr>
        </a:solidFill>
        <a:effectLst/>
      </p:bgPr>
    </p:bg>
    <p:spTree>
      <p:nvGrpSpPr>
        <p:cNvPr id="1" name="">
          <a:extLst>
            <a:ext uri="{FF2B5EF4-FFF2-40B4-BE49-F238E27FC236}">
              <a16:creationId xmlns:a16="http://schemas.microsoft.com/office/drawing/2014/main" id="{189CBE25-9CDC-5957-35E5-18A91DF46709}"/>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2C6DBAD6-8CB8-42FF-B0D9-6CE619D42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A7992F3A-302F-47CA-BADD-CDE438085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3" name="Straight Connector 32">
            <a:extLst>
              <a:ext uri="{FF2B5EF4-FFF2-40B4-BE49-F238E27FC236}">
                <a16:creationId xmlns:a16="http://schemas.microsoft.com/office/drawing/2014/main" id="{C66864FA-1731-4EE6-AC97-3A689D688A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4278EA84-AA47-4E64-9AEA-745F57EAD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55A3D311-5198-4AE1-A195-642105676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04782E0A-DBDE-F516-CBCA-AD8C37EE7583}"/>
              </a:ext>
            </a:extLst>
          </p:cNvPr>
          <p:cNvSpPr txBox="1"/>
          <p:nvPr/>
        </p:nvSpPr>
        <p:spPr>
          <a:xfrm>
            <a:off x="643467" y="625775"/>
            <a:ext cx="6377629" cy="5258429"/>
          </a:xfrm>
          <a:prstGeom prst="rect">
            <a:avLst/>
          </a:prstGeom>
          <a:noFill/>
          <a:ln w="12700" cmpd="sng">
            <a:noFill/>
          </a:ln>
        </p:spPr>
        <p:txBody>
          <a:bodyPr vert="horz" lIns="91440" tIns="45720" rIns="91440" bIns="45720" rtlCol="0" anchor="ctr">
            <a:normAutofit/>
          </a:bodyPr>
          <a:lstStyle/>
          <a:p>
            <a:pPr algn="r" defTabSz="914400">
              <a:lnSpc>
                <a:spcPct val="85000"/>
              </a:lnSpc>
              <a:spcBef>
                <a:spcPct val="0"/>
              </a:spcBef>
              <a:spcAft>
                <a:spcPts val="600"/>
              </a:spcAft>
            </a:pPr>
            <a:r>
              <a:rPr lang="en-US" sz="7200" b="1" kern="1200" cap="all" baseline="0" dirty="0">
                <a:solidFill>
                  <a:schemeClr val="tx1"/>
                </a:solidFill>
                <a:latin typeface="+mj-lt"/>
                <a:ea typeface="+mj-ea"/>
                <a:cs typeface="+mj-cs"/>
              </a:rPr>
              <a:t>The pre-talk…  two simple examples</a:t>
            </a:r>
          </a:p>
        </p:txBody>
      </p:sp>
      <p:cxnSp>
        <p:nvCxnSpPr>
          <p:cNvPr id="39" name="Straight Connector 38">
            <a:extLst>
              <a:ext uri="{FF2B5EF4-FFF2-40B4-BE49-F238E27FC236}">
                <a16:creationId xmlns:a16="http://schemas.microsoft.com/office/drawing/2014/main" id="{FE054535-C006-4CBD-B555-2D26AE62CB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828800"/>
            <a:ext cx="0" cy="3200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54323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489D2D-1013-9CE5-7840-02F0C7EEB5F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EF90461B-7CC5-03B4-0197-316961E78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0C37BC0-4704-50C5-14AD-6B2C78F23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7B05952A-9200-F642-C7B1-9A831999CFBD}"/>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latin typeface="+mj-lt"/>
                <a:ea typeface="+mj-ea"/>
                <a:cs typeface="+mj-cs"/>
              </a:rPr>
              <a:t>But intuition has its limits…</a:t>
            </a:r>
          </a:p>
        </p:txBody>
      </p:sp>
      <p:sp useBgFill="1">
        <p:nvSpPr>
          <p:cNvPr id="18" name="Rectangle 17">
            <a:extLst>
              <a:ext uri="{FF2B5EF4-FFF2-40B4-BE49-F238E27FC236}">
                <a16:creationId xmlns:a16="http://schemas.microsoft.com/office/drawing/2014/main" id="{52B4C50D-CB64-D8C3-EFC3-CF2A9144B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C1480C-A922-DADC-0108-FBFF714EF346}"/>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
        <p:nvSpPr>
          <p:cNvPr id="3" name="TextBox 2">
            <a:extLst>
              <a:ext uri="{FF2B5EF4-FFF2-40B4-BE49-F238E27FC236}">
                <a16:creationId xmlns:a16="http://schemas.microsoft.com/office/drawing/2014/main" id="{92708CEA-0C02-B55B-DCFF-EBFED299E3C3}"/>
              </a:ext>
            </a:extLst>
          </p:cNvPr>
          <p:cNvSpPr txBox="1"/>
          <p:nvPr/>
        </p:nvSpPr>
        <p:spPr>
          <a:xfrm>
            <a:off x="1850366" y="3300006"/>
            <a:ext cx="8774638" cy="3416320"/>
          </a:xfrm>
          <a:prstGeom prst="rect">
            <a:avLst/>
          </a:prstGeom>
          <a:solidFill>
            <a:schemeClr val="bg1">
              <a:lumMod val="95000"/>
            </a:schemeClr>
          </a:solidFill>
          <a:ln w="3175">
            <a:solidFill>
              <a:schemeClr val="tx1"/>
            </a:solidFill>
          </a:ln>
        </p:spPr>
        <p:txBody>
          <a:bodyPr wrap="square" rtlCol="0">
            <a:spAutoFit/>
          </a:bodyPr>
          <a:lstStyle/>
          <a:p>
            <a:pPr marL="571500" indent="-571500">
              <a:buFont typeface="Wingdings" panose="05000000000000000000" pitchFamily="2" charset="2"/>
              <a:buChar char="Ø"/>
            </a:pPr>
            <a:r>
              <a:rPr lang="en-US" sz="3600" dirty="0"/>
              <a:t>How does one decide between conflicting intuitions?</a:t>
            </a:r>
          </a:p>
          <a:p>
            <a:pPr marL="571500" indent="-571500">
              <a:buFont typeface="Wingdings" panose="05000000000000000000" pitchFamily="2" charset="2"/>
              <a:buChar char="Ø"/>
            </a:pPr>
            <a:r>
              <a:rPr lang="en-US" sz="3600" dirty="0"/>
              <a:t>What happens when one doesn’t have intuitions to apply?</a:t>
            </a:r>
          </a:p>
          <a:p>
            <a:pPr marL="571500" indent="-571500">
              <a:buFont typeface="Wingdings" panose="05000000000000000000" pitchFamily="2" charset="2"/>
              <a:buChar char="Ø"/>
            </a:pPr>
            <a:r>
              <a:rPr lang="en-US" sz="3600" dirty="0"/>
              <a:t>How does one explain mistakes?</a:t>
            </a:r>
          </a:p>
          <a:p>
            <a:pPr marL="571500" indent="-571500">
              <a:buFont typeface="Wingdings" panose="05000000000000000000" pitchFamily="2" charset="2"/>
              <a:buChar char="Ø"/>
            </a:pPr>
            <a:r>
              <a:rPr lang="en-US" sz="3600" dirty="0"/>
              <a:t>Unsystematic</a:t>
            </a:r>
          </a:p>
        </p:txBody>
      </p:sp>
    </p:spTree>
    <p:extLst>
      <p:ext uri="{BB962C8B-B14F-4D97-AF65-F5344CB8AC3E}">
        <p14:creationId xmlns:p14="http://schemas.microsoft.com/office/powerpoint/2010/main" val="1884249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D1D625-CD49-F28F-4EAC-B924B99BF75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343C495-56D7-7541-D2BE-23417DBB6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865814C6-CED6-36D7-8592-2D319D9B2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3E8D18E2-1265-FA5E-7EA8-6665D671EF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2496F0C-5A6B-BDD5-A29F-3C6F9C3E0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BA6D89B0-6068-3512-DA85-2265A5716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B2D12A2-559E-4C57-FF8D-DCE71DD40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4" descr="A screenshot of a social media post&#10;&#10;Description generated with very high confidence">
            <a:extLst>
              <a:ext uri="{FF2B5EF4-FFF2-40B4-BE49-F238E27FC236}">
                <a16:creationId xmlns:a16="http://schemas.microsoft.com/office/drawing/2014/main" id="{C4065178-23FF-4638-9E07-2AF090D87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786" y="315400"/>
            <a:ext cx="8427562" cy="6220616"/>
          </a:xfrm>
          <a:prstGeom prst="rect">
            <a:avLst/>
          </a:prstGeom>
        </p:spPr>
      </p:pic>
      <p:sp>
        <p:nvSpPr>
          <p:cNvPr id="8" name="TextBox 7">
            <a:extLst>
              <a:ext uri="{FF2B5EF4-FFF2-40B4-BE49-F238E27FC236}">
                <a16:creationId xmlns:a16="http://schemas.microsoft.com/office/drawing/2014/main" id="{7CE8A155-76F4-5768-2C43-AB77CCA30182}"/>
              </a:ext>
            </a:extLst>
          </p:cNvPr>
          <p:cNvSpPr txBox="1"/>
          <p:nvPr/>
        </p:nvSpPr>
        <p:spPr>
          <a:xfrm>
            <a:off x="351710" y="819368"/>
            <a:ext cx="2973506" cy="2062103"/>
          </a:xfrm>
          <a:prstGeom prst="rect">
            <a:avLst/>
          </a:prstGeom>
          <a:noFill/>
        </p:spPr>
        <p:txBody>
          <a:bodyPr wrap="none" rtlCol="0">
            <a:spAutoFit/>
          </a:bodyPr>
          <a:lstStyle/>
          <a:p>
            <a:r>
              <a:rPr lang="en-US" sz="3200" dirty="0">
                <a:solidFill>
                  <a:schemeClr val="accent3"/>
                </a:solidFill>
              </a:rPr>
              <a:t>Disagreements</a:t>
            </a:r>
          </a:p>
          <a:p>
            <a:r>
              <a:rPr lang="en-US" sz="3200" dirty="0">
                <a:solidFill>
                  <a:schemeClr val="accent3"/>
                </a:solidFill>
              </a:rPr>
              <a:t>arise even when </a:t>
            </a:r>
          </a:p>
          <a:p>
            <a:r>
              <a:rPr lang="en-US" sz="3200" dirty="0">
                <a:solidFill>
                  <a:schemeClr val="accent3"/>
                </a:solidFill>
              </a:rPr>
              <a:t>intuitions are</a:t>
            </a:r>
          </a:p>
          <a:p>
            <a:r>
              <a:rPr lang="en-US" sz="3200" dirty="0">
                <a:solidFill>
                  <a:schemeClr val="accent3"/>
                </a:solidFill>
              </a:rPr>
              <a:t>strong</a:t>
            </a:r>
          </a:p>
        </p:txBody>
      </p:sp>
    </p:spTree>
    <p:extLst>
      <p:ext uri="{BB962C8B-B14F-4D97-AF65-F5344CB8AC3E}">
        <p14:creationId xmlns:p14="http://schemas.microsoft.com/office/powerpoint/2010/main" val="3651335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F0F7F2-C20F-14C7-C45A-886730E14D5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C76AF626-1832-8057-D3DD-5EE34FEC0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F4CE969-82F0-5617-63C1-45770F780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D249A394-C775-0E7F-5A79-4C050FFB58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B50D331-6C82-AA4B-69AE-AB4492945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FE09E421-632B-1D85-836A-99566D069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6EC7F97-4F53-18A5-7725-164BAC25E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21BDE6CE-E766-7E27-597C-B3840EC47FD9}"/>
              </a:ext>
            </a:extLst>
          </p:cNvPr>
          <p:cNvSpPr txBox="1"/>
          <p:nvPr/>
        </p:nvSpPr>
        <p:spPr>
          <a:xfrm>
            <a:off x="351710" y="819368"/>
            <a:ext cx="2425664" cy="1200329"/>
          </a:xfrm>
          <a:prstGeom prst="rect">
            <a:avLst/>
          </a:prstGeom>
          <a:noFill/>
        </p:spPr>
        <p:txBody>
          <a:bodyPr wrap="none" rtlCol="0">
            <a:spAutoFit/>
          </a:bodyPr>
          <a:lstStyle/>
          <a:p>
            <a:r>
              <a:rPr lang="en-US" sz="3600" dirty="0">
                <a:solidFill>
                  <a:schemeClr val="accent3"/>
                </a:solidFill>
              </a:rPr>
              <a:t>Arguments</a:t>
            </a:r>
          </a:p>
          <a:p>
            <a:r>
              <a:rPr lang="en-US" sz="3600" dirty="0">
                <a:solidFill>
                  <a:schemeClr val="accent3"/>
                </a:solidFill>
              </a:rPr>
              <a:t>pro and con</a:t>
            </a:r>
          </a:p>
        </p:txBody>
      </p:sp>
      <p:pic>
        <p:nvPicPr>
          <p:cNvPr id="3" name="Picture 2" descr="A group of people on a sidewalk&#10;&#10;Description automatically generated">
            <a:extLst>
              <a:ext uri="{FF2B5EF4-FFF2-40B4-BE49-F238E27FC236}">
                <a16:creationId xmlns:a16="http://schemas.microsoft.com/office/drawing/2014/main" id="{9B176876-873D-26B8-1EAE-BDCF8DD28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264" y="1065229"/>
            <a:ext cx="7572507" cy="4609707"/>
          </a:xfrm>
          <a:prstGeom prst="rect">
            <a:avLst/>
          </a:prstGeom>
        </p:spPr>
      </p:pic>
    </p:spTree>
    <p:extLst>
      <p:ext uri="{BB962C8B-B14F-4D97-AF65-F5344CB8AC3E}">
        <p14:creationId xmlns:p14="http://schemas.microsoft.com/office/powerpoint/2010/main" val="3067139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FFFC7B-828D-D9B8-C91D-735D6620D00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785C4A4-B740-5714-2E41-A0CADFFF4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85ABB603-0579-5728-50ED-34AE52989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EB375E0A-D49E-C77E-38AB-FF694A9E0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90B2CF3C-6764-92B5-519D-1D6CBCA64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9F3A6E64-BA2D-E847-3A8D-0C4CB3B71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6971CDC-1617-71E7-371B-C6B33D4CE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p:cNvPicPr>
            <a:picLocks noChangeAspect="1"/>
          </p:cNvPicPr>
          <p:nvPr/>
        </p:nvPicPr>
        <p:blipFill>
          <a:blip r:embed="rId2"/>
          <a:stretch>
            <a:fillRect/>
          </a:stretch>
        </p:blipFill>
        <p:spPr>
          <a:xfrm>
            <a:off x="4688896" y="236221"/>
            <a:ext cx="6265053" cy="6400630"/>
          </a:xfrm>
          <a:prstGeom prst="rect">
            <a:avLst/>
          </a:prstGeom>
        </p:spPr>
      </p:pic>
      <p:sp>
        <p:nvSpPr>
          <p:cNvPr id="2" name="TextBox 1">
            <a:extLst>
              <a:ext uri="{FF2B5EF4-FFF2-40B4-BE49-F238E27FC236}">
                <a16:creationId xmlns:a16="http://schemas.microsoft.com/office/drawing/2014/main" id="{349829FC-9C8D-4371-91F4-99DA8750097E}"/>
              </a:ext>
            </a:extLst>
          </p:cNvPr>
          <p:cNvSpPr txBox="1"/>
          <p:nvPr/>
        </p:nvSpPr>
        <p:spPr>
          <a:xfrm>
            <a:off x="574320" y="1019324"/>
            <a:ext cx="3020379" cy="1938992"/>
          </a:xfrm>
          <a:prstGeom prst="rect">
            <a:avLst/>
          </a:prstGeom>
          <a:noFill/>
        </p:spPr>
        <p:txBody>
          <a:bodyPr wrap="none" rtlCol="0">
            <a:spAutoFit/>
          </a:bodyPr>
          <a:lstStyle/>
          <a:p>
            <a:r>
              <a:rPr lang="en-US" sz="4000" dirty="0">
                <a:solidFill>
                  <a:schemeClr val="accent3"/>
                </a:solidFill>
              </a:rPr>
              <a:t>The Ivory Bill </a:t>
            </a:r>
          </a:p>
          <a:p>
            <a:r>
              <a:rPr lang="en-US" sz="4000" dirty="0">
                <a:solidFill>
                  <a:schemeClr val="accent3"/>
                </a:solidFill>
              </a:rPr>
              <a:t>Woodpecker </a:t>
            </a:r>
          </a:p>
          <a:p>
            <a:r>
              <a:rPr lang="en-US" sz="4000" dirty="0">
                <a:solidFill>
                  <a:schemeClr val="accent3"/>
                </a:solidFill>
              </a:rPr>
              <a:t>Debate</a:t>
            </a:r>
          </a:p>
        </p:txBody>
      </p:sp>
    </p:spTree>
    <p:extLst>
      <p:ext uri="{BB962C8B-B14F-4D97-AF65-F5344CB8AC3E}">
        <p14:creationId xmlns:p14="http://schemas.microsoft.com/office/powerpoint/2010/main" val="266282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95084C-CD2A-4BE3-81F9-7FE5EED9F38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7C7BFAD-45C4-9CD1-59D4-D50FE82C9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5D8FEDEE-FDE4-DE57-2B6A-042EBC83B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19498938-A480-7F8C-5493-7C03A7CF4D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832D416-CCC8-3273-375A-271C0C649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F51FF525-4D4E-879F-6E15-10DF447B1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AEEFC1CB-D07A-CEA8-6AB1-FACB26146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Content Placeholder 6">
            <a:extLst>
              <a:ext uri="{FF2B5EF4-FFF2-40B4-BE49-F238E27FC236}">
                <a16:creationId xmlns:a16="http://schemas.microsoft.com/office/drawing/2014/main" id="{E18BBCEA-4D11-4BEF-9D07-897F38B1D441}"/>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8549829" y="1257659"/>
            <a:ext cx="2908300" cy="4152900"/>
          </a:xfrm>
          <a:prstGeom prst="rect">
            <a:avLst/>
          </a:prstGeom>
        </p:spPr>
      </p:pic>
      <p:sp>
        <p:nvSpPr>
          <p:cNvPr id="4" name="Title 3">
            <a:extLst>
              <a:ext uri="{FF2B5EF4-FFF2-40B4-BE49-F238E27FC236}">
                <a16:creationId xmlns:a16="http://schemas.microsoft.com/office/drawing/2014/main" id="{CA92CFF7-0C2F-4028-A91F-318755BB2160}"/>
              </a:ext>
            </a:extLst>
          </p:cNvPr>
          <p:cNvSpPr>
            <a:spLocks noGrp="1"/>
          </p:cNvSpPr>
          <p:nvPr>
            <p:ph type="title"/>
          </p:nvPr>
        </p:nvSpPr>
        <p:spPr>
          <a:xfrm>
            <a:off x="914400" y="631618"/>
            <a:ext cx="5731967" cy="5594763"/>
          </a:xfrm>
        </p:spPr>
        <p:txBody>
          <a:bodyPr vert="horz" lIns="91440" tIns="45720" rIns="91440" bIns="45720" rtlCol="0" anchor="b">
            <a:normAutofit/>
          </a:bodyPr>
          <a:lstStyle/>
          <a:p>
            <a:r>
              <a:rPr lang="en-US" sz="4000" dirty="0">
                <a:solidFill>
                  <a:schemeClr val="bg1"/>
                </a:solidFill>
              </a:rPr>
              <a:t>A FORENSIC SKETCH is a visual conclusion…</a:t>
            </a:r>
            <a:br>
              <a:rPr lang="en-US" sz="4000" dirty="0">
                <a:solidFill>
                  <a:schemeClr val="bg1"/>
                </a:solidFill>
              </a:rPr>
            </a:br>
            <a:br>
              <a:rPr lang="en-US" sz="4000" dirty="0">
                <a:solidFill>
                  <a:schemeClr val="bg1"/>
                </a:solidFill>
              </a:rPr>
            </a:br>
            <a:r>
              <a:rPr lang="en-US" sz="4000" dirty="0">
                <a:solidFill>
                  <a:schemeClr val="bg1"/>
                </a:solidFill>
              </a:rPr>
              <a:t>(1881, </a:t>
            </a:r>
            <a:r>
              <a:rPr lang="en-US" sz="4000" spc="-50" dirty="0">
                <a:solidFill>
                  <a:schemeClr val="bg1"/>
                </a:solidFill>
              </a:rPr>
              <a:t>Percy Lefroy Mapleton) </a:t>
            </a:r>
            <a:br>
              <a:rPr lang="en-US" sz="4000" dirty="0">
                <a:solidFill>
                  <a:schemeClr val="bg1"/>
                </a:solidFill>
              </a:rPr>
            </a:br>
            <a:br>
              <a:rPr lang="en-US" sz="4000" dirty="0">
                <a:solidFill>
                  <a:schemeClr val="bg1"/>
                </a:solidFill>
              </a:rPr>
            </a:br>
            <a:r>
              <a:rPr lang="en-US" sz="4000" dirty="0">
                <a:solidFill>
                  <a:schemeClr val="accent3"/>
                </a:solidFill>
              </a:rPr>
              <a:t>How do intuitions apply? Does this look like a murderer?</a:t>
            </a:r>
            <a:endParaRPr lang="en-US" sz="4000" kern="1200" spc="-50" baseline="0" dirty="0">
              <a:solidFill>
                <a:schemeClr val="accent3"/>
              </a:solidFill>
              <a:latin typeface="+mj-lt"/>
              <a:ea typeface="+mj-ea"/>
              <a:cs typeface="+mj-cs"/>
            </a:endParaRPr>
          </a:p>
        </p:txBody>
      </p:sp>
    </p:spTree>
    <p:extLst>
      <p:ext uri="{BB962C8B-B14F-4D97-AF65-F5344CB8AC3E}">
        <p14:creationId xmlns:p14="http://schemas.microsoft.com/office/powerpoint/2010/main" val="2806293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2B91AF-6C26-813F-128D-2E12F240254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EB3CDE8-2A75-FA9E-85B1-460F0426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34FAADB2-810E-440F-CFCD-AF4FF9860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CCD07C06-B6B7-3E9D-5B65-C9E06BC3F9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F5DFF6CE-09FF-6430-27B8-F119A3F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1961482D-E588-5383-66D7-366681C9A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2400E6CD-6C15-AF1C-0A29-1925B2DA8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videoplayback">
            <a:hlinkClick r:id="" action="ppaction://media"/>
            <a:extLst>
              <a:ext uri="{FF2B5EF4-FFF2-40B4-BE49-F238E27FC236}">
                <a16:creationId xmlns:a16="http://schemas.microsoft.com/office/drawing/2014/main" id="{47BAD1E1-D2E1-C137-2CF3-D0AE8AFB08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7203" y="535432"/>
            <a:ext cx="9852513" cy="5542038"/>
          </a:xfrm>
          <a:prstGeom prst="rect">
            <a:avLst/>
          </a:prstGeom>
        </p:spPr>
      </p:pic>
    </p:spTree>
    <p:extLst>
      <p:ext uri="{BB962C8B-B14F-4D97-AF65-F5344CB8AC3E}">
        <p14:creationId xmlns:p14="http://schemas.microsoft.com/office/powerpoint/2010/main" val="3334093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C9941-2FD3-D5BE-EF4F-B3CA43CE5B44}"/>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8612EE4-1EE1-C5CA-D35D-BC3C0D48A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320BF841-DEA9-38F1-044C-9FFD6190F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B8F8BE59-A7A7-8C62-1551-672062DF5A8C}"/>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latin typeface="+mj-lt"/>
                <a:ea typeface="+mj-ea"/>
                <a:cs typeface="+mj-cs"/>
              </a:rPr>
              <a:t>Many other examples…</a:t>
            </a:r>
          </a:p>
        </p:txBody>
      </p:sp>
      <p:sp useBgFill="1">
        <p:nvSpPr>
          <p:cNvPr id="18" name="Rectangle 17">
            <a:extLst>
              <a:ext uri="{FF2B5EF4-FFF2-40B4-BE49-F238E27FC236}">
                <a16:creationId xmlns:a16="http://schemas.microsoft.com/office/drawing/2014/main" id="{14FEE9F3-EFAA-DB72-3F40-87B00E154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0D9A00-2E92-4519-09FD-5CC3AA5A83CD}"/>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Tree>
    <p:extLst>
      <p:ext uri="{BB962C8B-B14F-4D97-AF65-F5344CB8AC3E}">
        <p14:creationId xmlns:p14="http://schemas.microsoft.com/office/powerpoint/2010/main" val="945152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AF3028-4850-567F-93AA-3EA09EA68E59}"/>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D7F1C2D-AE80-3316-E4DB-7F1A9C819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58AA606-EBFC-533D-16B5-7E29CA7E3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402A7924-6028-DA4A-DE14-FE0CF90899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690CED31-EBF9-4EE7-2426-7BC30792B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916F3F86-CBAB-9153-D695-61C395A7D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B69C0FF-7318-F2FB-5725-D2358DD78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DBFE966-BC1C-D40A-52BF-AA1B91629516}"/>
              </a:ext>
            </a:extLst>
          </p:cNvPr>
          <p:cNvSpPr>
            <a:spLocks noGrp="1"/>
          </p:cNvSpPr>
          <p:nvPr>
            <p:ph type="title"/>
          </p:nvPr>
        </p:nvSpPr>
        <p:spPr>
          <a:xfrm>
            <a:off x="790084" y="1532747"/>
            <a:ext cx="6221337" cy="3390149"/>
          </a:xfrm>
          <a:noFill/>
          <a:ln w="12700" cmpd="sng">
            <a:noFill/>
          </a:ln>
        </p:spPr>
        <p:txBody>
          <a:bodyPr vert="horz" lIns="91440" tIns="45720" rIns="91440" bIns="45720" rtlCol="0" anchor="ctr">
            <a:normAutofit/>
          </a:bodyPr>
          <a:lstStyle/>
          <a:p>
            <a:pPr algn="r">
              <a:lnSpc>
                <a:spcPct val="85000"/>
              </a:lnSpc>
            </a:pPr>
            <a:r>
              <a:rPr lang="en-US" sz="6000" b="1" kern="1200" cap="all" baseline="0" dirty="0">
                <a:solidFill>
                  <a:schemeClr val="accent3"/>
                </a:solidFill>
                <a:latin typeface="+mj-lt"/>
                <a:ea typeface="+mj-ea"/>
                <a:cs typeface="+mj-cs"/>
              </a:rPr>
              <a:t>APPLYING LOGIC’S STANDARDS OF EVALUATION</a:t>
            </a:r>
          </a:p>
        </p:txBody>
      </p:sp>
    </p:spTree>
    <p:extLst>
      <p:ext uri="{BB962C8B-B14F-4D97-AF65-F5344CB8AC3E}">
        <p14:creationId xmlns:p14="http://schemas.microsoft.com/office/powerpoint/2010/main" val="1342417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F30627-F27A-0C41-6751-20E4F9BEFB6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C21ED62-C801-A759-1684-A33EB53D5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313357F0-8B3C-628B-FCF9-3D22512A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8DA57CB1-E0EF-065A-69E6-F697A39F5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A8D4AEC-4DB8-C682-0ECE-67A207E25503}"/>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
        <p:nvSpPr>
          <p:cNvPr id="2" name="Title 1">
            <a:extLst>
              <a:ext uri="{FF2B5EF4-FFF2-40B4-BE49-F238E27FC236}">
                <a16:creationId xmlns:a16="http://schemas.microsoft.com/office/drawing/2014/main" id="{10149415-ED1C-BE40-82DF-5C05328BAF2F}"/>
              </a:ext>
            </a:extLst>
          </p:cNvPr>
          <p:cNvSpPr txBox="1">
            <a:spLocks/>
          </p:cNvSpPr>
          <p:nvPr/>
        </p:nvSpPr>
        <p:spPr>
          <a:xfrm>
            <a:off x="724256" y="683046"/>
            <a:ext cx="9875838" cy="1179730"/>
          </a:xfrm>
          <a:prstGeom prst="rect">
            <a:avLst/>
          </a:prstGeom>
        </p:spPr>
        <p:txBody>
          <a:bodyPr vert="horz" lIns="91440" tIns="45720" rIns="91440" bIns="45720" rtlCol="0" anchor="b">
            <a:normAutofit/>
          </a:bodyPr>
          <a:lstStyle>
            <a:lvl1pPr algn="ctr" defTabSz="914400" rtl="0" eaLnBrk="1" latinLnBrk="0" hangingPunct="1">
              <a:lnSpc>
                <a:spcPct val="85000"/>
              </a:lnSpc>
              <a:spcBef>
                <a:spcPct val="0"/>
              </a:spcBef>
              <a:buNone/>
              <a:defRPr sz="7200" b="1" kern="1200" cap="all" baseline="0">
                <a:solidFill>
                  <a:schemeClr val="tx1"/>
                </a:solidFill>
                <a:latin typeface="+mj-lt"/>
                <a:ea typeface="+mj-ea"/>
                <a:cs typeface="+mj-cs"/>
              </a:defRPr>
            </a:lvl1pPr>
          </a:lstStyle>
          <a:p>
            <a:r>
              <a:rPr lang="en-US" sz="3600" dirty="0">
                <a:solidFill>
                  <a:schemeClr val="accent3"/>
                </a:solidFill>
              </a:rPr>
              <a:t>NOT JUST INTUITIVELY POWERFUL, BUT Valid WITH ACCEPTABLE PREMISES (OR NOT)</a:t>
            </a:r>
          </a:p>
        </p:txBody>
      </p:sp>
      <p:sp>
        <p:nvSpPr>
          <p:cNvPr id="6" name="Content Placeholder 2">
            <a:extLst>
              <a:ext uri="{FF2B5EF4-FFF2-40B4-BE49-F238E27FC236}">
                <a16:creationId xmlns:a16="http://schemas.microsoft.com/office/drawing/2014/main" id="{02F8384E-C2E7-7F65-0AB0-829B4752ED1B}"/>
              </a:ext>
            </a:extLst>
          </p:cNvPr>
          <p:cNvSpPr txBox="1">
            <a:spLocks/>
          </p:cNvSpPr>
          <p:nvPr/>
        </p:nvSpPr>
        <p:spPr>
          <a:xfrm>
            <a:off x="1371599" y="3336430"/>
            <a:ext cx="9946433" cy="2471140"/>
          </a:xfrm>
          <a:prstGeom prst="rect">
            <a:avLst/>
          </a:prstGeom>
        </p:spPr>
        <p:txBody>
          <a:bodyPr>
            <a:normAutofit lnSpcReduction="10000"/>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0" indent="0" algn="ctr">
              <a:buFont typeface="Corbel" pitchFamily="34" charset="0"/>
              <a:buNone/>
            </a:pPr>
            <a:r>
              <a:rPr lang="en-US" sz="4400" dirty="0"/>
              <a:t>1. Does the (possibly visual) conclusion follow from the (possibly visual) premises?</a:t>
            </a:r>
          </a:p>
          <a:p>
            <a:pPr marL="0" indent="0" algn="ctr">
              <a:buFont typeface="Corbel" pitchFamily="34" charset="0"/>
              <a:buNone/>
            </a:pPr>
            <a:r>
              <a:rPr lang="en-US" sz="4400" dirty="0"/>
              <a:t>2. Are the (visual, verbal, etc.) premises true/acceptable/etc.?</a:t>
            </a:r>
          </a:p>
        </p:txBody>
      </p:sp>
    </p:spTree>
    <p:extLst>
      <p:ext uri="{BB962C8B-B14F-4D97-AF65-F5344CB8AC3E}">
        <p14:creationId xmlns:p14="http://schemas.microsoft.com/office/powerpoint/2010/main" val="157631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A942DD-F056-EF03-AD39-420338EEFB8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1583156-7F63-B8D2-07C9-4FC4143E9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3689393-B149-1B0F-8053-73EFA189A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F03738F9-CB8B-6C43-77CD-CCE128B81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AF060E0-11CC-1678-54DC-44091454E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4C59359F-0E3F-7353-6B68-6202AA22A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0BB7311D-9FAA-3372-B3BF-7A07C1876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Content Placeholder 4" descr="A screenshot of a social media post&#10;&#10;Description generated with very high confidence">
            <a:extLst>
              <a:ext uri="{FF2B5EF4-FFF2-40B4-BE49-F238E27FC236}">
                <a16:creationId xmlns:a16="http://schemas.microsoft.com/office/drawing/2014/main" id="{1D2F454A-D569-0432-C0C6-F4DC166DE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029" y="1172380"/>
            <a:ext cx="8226024" cy="4091939"/>
          </a:xfrm>
          <a:prstGeom prst="rect">
            <a:avLst/>
          </a:prstGeom>
        </p:spPr>
      </p:pic>
      <p:sp>
        <p:nvSpPr>
          <p:cNvPr id="10" name="TextBox 9">
            <a:extLst>
              <a:ext uri="{FF2B5EF4-FFF2-40B4-BE49-F238E27FC236}">
                <a16:creationId xmlns:a16="http://schemas.microsoft.com/office/drawing/2014/main" id="{98CEB991-6083-EAC2-471B-9BDA153EAE7B}"/>
              </a:ext>
            </a:extLst>
          </p:cNvPr>
          <p:cNvSpPr txBox="1"/>
          <p:nvPr/>
        </p:nvSpPr>
        <p:spPr>
          <a:xfrm>
            <a:off x="584462" y="1593130"/>
            <a:ext cx="2214004" cy="1200329"/>
          </a:xfrm>
          <a:prstGeom prst="rect">
            <a:avLst/>
          </a:prstGeom>
          <a:noFill/>
        </p:spPr>
        <p:txBody>
          <a:bodyPr wrap="none" rtlCol="0">
            <a:spAutoFit/>
          </a:bodyPr>
          <a:lstStyle/>
          <a:p>
            <a:r>
              <a:rPr lang="en-US" sz="3600" dirty="0">
                <a:solidFill>
                  <a:schemeClr val="accent3"/>
                </a:solidFill>
              </a:rPr>
              <a:t>2. Valid </a:t>
            </a:r>
          </a:p>
          <a:p>
            <a:r>
              <a:rPr lang="en-US" sz="3600" dirty="0">
                <a:solidFill>
                  <a:schemeClr val="accent3"/>
                </a:solidFill>
              </a:rPr>
              <a:t>and Sound</a:t>
            </a:r>
          </a:p>
        </p:txBody>
      </p:sp>
    </p:spTree>
    <p:extLst>
      <p:ext uri="{BB962C8B-B14F-4D97-AF65-F5344CB8AC3E}">
        <p14:creationId xmlns:p14="http://schemas.microsoft.com/office/powerpoint/2010/main" val="1145651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95000"/>
            <a:satMod val="140000"/>
          </a:schemeClr>
        </a:solidFill>
        <a:effectLst/>
      </p:bgPr>
    </p:bg>
    <p:spTree>
      <p:nvGrpSpPr>
        <p:cNvPr id="1" name="">
          <a:extLst>
            <a:ext uri="{FF2B5EF4-FFF2-40B4-BE49-F238E27FC236}">
              <a16:creationId xmlns:a16="http://schemas.microsoft.com/office/drawing/2014/main" id="{06D16204-222B-807F-51C5-C94CD106B44E}"/>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14F904EF-26B9-A0AE-9C6B-73284F485F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4516E990-80F5-DC9F-3A95-94C86F26E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3" name="Straight Connector 32">
            <a:extLst>
              <a:ext uri="{FF2B5EF4-FFF2-40B4-BE49-F238E27FC236}">
                <a16:creationId xmlns:a16="http://schemas.microsoft.com/office/drawing/2014/main" id="{728A9EB1-35DF-572F-B2EC-7979F449BB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6F8B938F-06C6-5051-03FE-35B105EB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BE11AED5-A8EF-F56F-6DCC-8A8171F00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38">
            <a:extLst>
              <a:ext uri="{FF2B5EF4-FFF2-40B4-BE49-F238E27FC236}">
                <a16:creationId xmlns:a16="http://schemas.microsoft.com/office/drawing/2014/main" id="{27E3B18C-676E-F9CE-0BCE-348F1BD511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828800"/>
            <a:ext cx="0" cy="3200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sign on a pole&#10;&#10;Description automatically generated">
            <a:extLst>
              <a:ext uri="{FF2B5EF4-FFF2-40B4-BE49-F238E27FC236}">
                <a16:creationId xmlns:a16="http://schemas.microsoft.com/office/drawing/2014/main" id="{D8585B1C-1036-1B96-8C7B-70E007C86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08" y="574159"/>
            <a:ext cx="6389575" cy="5554265"/>
          </a:xfrm>
          <a:prstGeom prst="rect">
            <a:avLst/>
          </a:prstGeom>
        </p:spPr>
      </p:pic>
    </p:spTree>
    <p:extLst>
      <p:ext uri="{BB962C8B-B14F-4D97-AF65-F5344CB8AC3E}">
        <p14:creationId xmlns:p14="http://schemas.microsoft.com/office/powerpoint/2010/main" val="429221222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1208B8-F3CA-7CD4-BCB7-153D1FBE2D5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A178EEA-2FD8-6671-A058-4D0D4137E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B483EC8B-4A0E-4140-FD84-4C728167E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4710B02F-4266-4F8B-AAC0-4D32841640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952EA561-0D20-86C4-56A4-CBFF75F1C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0435E1A5-DC9E-ED2F-9617-11D4650EA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EA33873-29CA-77C0-088C-AF4153FE5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4" descr="A screenshot of a social media post&#10;&#10;Description generated with very high confidence">
            <a:extLst>
              <a:ext uri="{FF2B5EF4-FFF2-40B4-BE49-F238E27FC236}">
                <a16:creationId xmlns:a16="http://schemas.microsoft.com/office/drawing/2014/main" id="{976AFA13-A7F8-D3E3-058A-FE7E0877E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786" y="315400"/>
            <a:ext cx="8427562" cy="6220616"/>
          </a:xfrm>
          <a:prstGeom prst="rect">
            <a:avLst/>
          </a:prstGeom>
        </p:spPr>
      </p:pic>
      <p:sp>
        <p:nvSpPr>
          <p:cNvPr id="8" name="TextBox 7">
            <a:extLst>
              <a:ext uri="{FF2B5EF4-FFF2-40B4-BE49-F238E27FC236}">
                <a16:creationId xmlns:a16="http://schemas.microsoft.com/office/drawing/2014/main" id="{4F439B89-1F6B-260E-2F49-29C0B5197C98}"/>
              </a:ext>
            </a:extLst>
          </p:cNvPr>
          <p:cNvSpPr txBox="1"/>
          <p:nvPr/>
        </p:nvSpPr>
        <p:spPr>
          <a:xfrm>
            <a:off x="351710" y="819368"/>
            <a:ext cx="2973506" cy="2062103"/>
          </a:xfrm>
          <a:prstGeom prst="rect">
            <a:avLst/>
          </a:prstGeom>
          <a:noFill/>
        </p:spPr>
        <p:txBody>
          <a:bodyPr wrap="none" rtlCol="0">
            <a:spAutoFit/>
          </a:bodyPr>
          <a:lstStyle/>
          <a:p>
            <a:r>
              <a:rPr lang="en-US" sz="3200" dirty="0">
                <a:solidFill>
                  <a:schemeClr val="accent3"/>
                </a:solidFill>
              </a:rPr>
              <a:t>Disagreements</a:t>
            </a:r>
          </a:p>
          <a:p>
            <a:r>
              <a:rPr lang="en-US" sz="3200" dirty="0">
                <a:solidFill>
                  <a:schemeClr val="accent3"/>
                </a:solidFill>
              </a:rPr>
              <a:t>arise even when </a:t>
            </a:r>
          </a:p>
          <a:p>
            <a:r>
              <a:rPr lang="en-US" sz="3200" dirty="0">
                <a:solidFill>
                  <a:schemeClr val="accent3"/>
                </a:solidFill>
              </a:rPr>
              <a:t>intuitions are</a:t>
            </a:r>
          </a:p>
          <a:p>
            <a:r>
              <a:rPr lang="en-US" sz="3200" dirty="0">
                <a:solidFill>
                  <a:schemeClr val="accent3"/>
                </a:solidFill>
              </a:rPr>
              <a:t>strong</a:t>
            </a:r>
          </a:p>
        </p:txBody>
      </p:sp>
    </p:spTree>
    <p:extLst>
      <p:ext uri="{BB962C8B-B14F-4D97-AF65-F5344CB8AC3E}">
        <p14:creationId xmlns:p14="http://schemas.microsoft.com/office/powerpoint/2010/main" val="2319563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8E6C1D-CCA0-D6E4-33D1-58D553D174F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92C0B47-5FF5-F8F9-F77A-E80B4095D6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889596A5-0F43-CABC-58C8-F2F5A64B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BB90C5C2-7883-0A12-4381-CF8A3C211B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D7677914-4FC6-CF7B-4C33-65C915797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4ED21DC9-6839-55EF-70B9-C75F08D09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7F98A0D2-5E7E-C530-339A-EE60BB8D2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61F6CD-82DE-4C9B-E027-DD0588D78748}"/>
              </a:ext>
            </a:extLst>
          </p:cNvPr>
          <p:cNvSpPr>
            <a:spLocks noGrp="1"/>
          </p:cNvSpPr>
          <p:nvPr>
            <p:ph type="title"/>
          </p:nvPr>
        </p:nvSpPr>
        <p:spPr>
          <a:xfrm>
            <a:off x="500881" y="1455835"/>
            <a:ext cx="6592127" cy="3390149"/>
          </a:xfrm>
          <a:noFill/>
          <a:ln w="12700" cmpd="sng">
            <a:noFill/>
          </a:ln>
        </p:spPr>
        <p:txBody>
          <a:bodyPr vert="horz" lIns="91440" tIns="45720" rIns="91440" bIns="45720" rtlCol="0" anchor="ctr">
            <a:normAutofit/>
          </a:bodyPr>
          <a:lstStyle/>
          <a:p>
            <a:pPr algn="r">
              <a:lnSpc>
                <a:spcPct val="85000"/>
              </a:lnSpc>
            </a:pPr>
            <a:r>
              <a:rPr lang="en-US" sz="6000" b="1" kern="1200" cap="all" baseline="0" dirty="0">
                <a:solidFill>
                  <a:schemeClr val="accent3"/>
                </a:solidFill>
                <a:latin typeface="+mj-lt"/>
                <a:ea typeface="+mj-ea"/>
                <a:cs typeface="+mj-cs"/>
              </a:rPr>
              <a:t>Argument schemes</a:t>
            </a:r>
          </a:p>
        </p:txBody>
      </p:sp>
    </p:spTree>
    <p:extLst>
      <p:ext uri="{BB962C8B-B14F-4D97-AF65-F5344CB8AC3E}">
        <p14:creationId xmlns:p14="http://schemas.microsoft.com/office/powerpoint/2010/main" val="3140687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BBC342-5AE4-0A81-BE4A-5B880C2527D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BC76CC4-D390-A279-76C9-11F86064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B0F0F4D7-CF85-49F3-CAC5-248934AD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9993ABE4-B42D-A264-6DEF-519F98D199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7E4E058-E128-1641-9516-8F192E9A9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B38D3EC8-92D2-0AF1-548A-DC0AC0A5F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FB1FD86B-35E6-320C-22E3-132798826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close up of a logo&#10;&#10;Description generated with very high confidence">
            <a:extLst>
              <a:ext uri="{FF2B5EF4-FFF2-40B4-BE49-F238E27FC236}">
                <a16:creationId xmlns:a16="http://schemas.microsoft.com/office/drawing/2014/main" id="{112A0130-03C3-4579-A548-3205E2A3B3B3}"/>
              </a:ext>
            </a:extLst>
          </p:cNvPr>
          <p:cNvPicPr>
            <a:picLocks noChangeAspect="1"/>
          </p:cNvPicPr>
          <p:nvPr/>
        </p:nvPicPr>
        <p:blipFill rotWithShape="1">
          <a:blip r:embed="rId2">
            <a:extLst>
              <a:ext uri="{28A0092B-C50C-407E-A947-70E740481C1C}">
                <a14:useLocalDpi xmlns:a14="http://schemas.microsoft.com/office/drawing/2010/main" val="0"/>
              </a:ext>
            </a:extLst>
          </a:blip>
          <a:srcRect l="4819" t="19601" r="2874" b="8571"/>
          <a:stretch/>
        </p:blipFill>
        <p:spPr>
          <a:xfrm>
            <a:off x="3550572" y="1865309"/>
            <a:ext cx="7407563" cy="4323093"/>
          </a:xfrm>
          <a:prstGeom prst="rect">
            <a:avLst/>
          </a:prstGeom>
        </p:spPr>
      </p:pic>
      <p:sp>
        <p:nvSpPr>
          <p:cNvPr id="4" name="Title 3">
            <a:extLst>
              <a:ext uri="{FF2B5EF4-FFF2-40B4-BE49-F238E27FC236}">
                <a16:creationId xmlns:a16="http://schemas.microsoft.com/office/drawing/2014/main" id="{7A38EA8C-8E74-8584-FD60-946E5B808B36}"/>
              </a:ext>
            </a:extLst>
          </p:cNvPr>
          <p:cNvSpPr>
            <a:spLocks noGrp="1"/>
          </p:cNvSpPr>
          <p:nvPr>
            <p:ph type="title"/>
          </p:nvPr>
        </p:nvSpPr>
        <p:spPr>
          <a:xfrm>
            <a:off x="875581" y="508949"/>
            <a:ext cx="9875520" cy="1356360"/>
          </a:xfrm>
        </p:spPr>
        <p:txBody>
          <a:bodyPr/>
          <a:lstStyle/>
          <a:p>
            <a:r>
              <a:rPr lang="en-US" dirty="0">
                <a:solidFill>
                  <a:schemeClr val="accent3"/>
                </a:solidFill>
              </a:rPr>
              <a:t>Two Standard Approaches</a:t>
            </a:r>
          </a:p>
        </p:txBody>
      </p:sp>
    </p:spTree>
    <p:extLst>
      <p:ext uri="{BB962C8B-B14F-4D97-AF65-F5344CB8AC3E}">
        <p14:creationId xmlns:p14="http://schemas.microsoft.com/office/powerpoint/2010/main" val="905156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68D0B9-4AE1-28AB-A9BD-C16B6A87A9A2}"/>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BBAFD65-5A16-DD76-F4E5-07BBFCB3D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7F097A66-9BC0-A2A8-FB2D-ED2867B76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652EB386-0BC6-5C34-DC00-44A75116EC95}"/>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dirty="0">
                <a:solidFill>
                  <a:schemeClr val="accent3"/>
                </a:solidFill>
                <a:latin typeface="+mj-lt"/>
                <a:ea typeface="+mj-ea"/>
                <a:cs typeface="+mj-cs"/>
              </a:rPr>
              <a:t>PLUS A Third (More Visual) Approach …</a:t>
            </a:r>
          </a:p>
        </p:txBody>
      </p:sp>
      <p:sp useBgFill="1">
        <p:nvSpPr>
          <p:cNvPr id="18" name="Rectangle 17">
            <a:extLst>
              <a:ext uri="{FF2B5EF4-FFF2-40B4-BE49-F238E27FC236}">
                <a16:creationId xmlns:a16="http://schemas.microsoft.com/office/drawing/2014/main" id="{654484EA-0230-FD42-E4A2-AD82F703D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67DEBE-3405-1A3F-7333-E5EF5453184C}"/>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
        <p:nvSpPr>
          <p:cNvPr id="2" name="TextBox 1"/>
          <p:cNvSpPr txBox="1"/>
          <p:nvPr/>
        </p:nvSpPr>
        <p:spPr>
          <a:xfrm>
            <a:off x="821248" y="2727544"/>
            <a:ext cx="10735056" cy="3785652"/>
          </a:xfrm>
          <a:prstGeom prst="rect">
            <a:avLst/>
          </a:prstGeom>
          <a:noFill/>
        </p:spPr>
        <p:txBody>
          <a:bodyPr wrap="square" rtlCol="0">
            <a:spAutoFit/>
          </a:bodyPr>
          <a:lstStyle/>
          <a:p>
            <a:pPr marL="457200" indent="-457200"/>
            <a:r>
              <a:rPr lang="en-US" sz="2400" dirty="0"/>
              <a:t>Dove, Ian J. 2016. Visual Scheming: Assessing Visual Arguments. </a:t>
            </a:r>
            <a:r>
              <a:rPr lang="en-US" sz="2400" i="1" dirty="0"/>
              <a:t>Argumentation and Advocacy</a:t>
            </a:r>
            <a:r>
              <a:rPr lang="en-US" sz="2400" dirty="0"/>
              <a:t>, 53,3. Third Special Issue on Visual Argument: 254-264.</a:t>
            </a:r>
          </a:p>
          <a:p>
            <a:pPr marL="457200" indent="-457200"/>
            <a:endParaRPr lang="en-US" sz="2400" dirty="0"/>
          </a:p>
          <a:p>
            <a:pPr marL="457200" indent="-457200"/>
            <a:r>
              <a:rPr lang="en-US" sz="2400" dirty="0"/>
              <a:t>Groarke, Leo 2017. “Editorial Cartoons and ART: Arguing with Pinocchio,” in Tseronis &amp; Forceville, eds. 2017 </a:t>
            </a:r>
            <a:r>
              <a:rPr lang="en-US" sz="2400" i="1" dirty="0"/>
              <a:t>Multimodal Argumentation and Rhetoric in Media Genres</a:t>
            </a:r>
            <a:r>
              <a:rPr lang="en-US" sz="2400" dirty="0"/>
              <a:t>. </a:t>
            </a:r>
          </a:p>
          <a:p>
            <a:pPr marL="457200" indent="-457200"/>
            <a:endParaRPr lang="en-US" sz="2400" dirty="0"/>
          </a:p>
          <a:p>
            <a:pPr marL="457200" indent="-457200"/>
            <a:r>
              <a:rPr lang="en-US" sz="2400" dirty="0"/>
              <a:t>Groarke, Leo. (2019). “Matching schemes of argument:  Verbal, visual, multimodal,” in Bart </a:t>
            </a:r>
            <a:r>
              <a:rPr lang="en-US" sz="2400" dirty="0" err="1"/>
              <a:t>Garssen</a:t>
            </a:r>
            <a:r>
              <a:rPr lang="en-US" sz="2400" dirty="0"/>
              <a:t>, David Godden, Gordon R. Mitchell, Jean H.M. Wagemans (Eds.) </a:t>
            </a:r>
            <a:r>
              <a:rPr lang="en-US" sz="2400" i="1" dirty="0"/>
              <a:t>Proceedings of the Ninth Conference of the International Society for the Study of Argumentation</a:t>
            </a:r>
            <a:r>
              <a:rPr lang="en-US" sz="2400" dirty="0"/>
              <a:t>. Amsterdam: Sic Sat 2019.</a:t>
            </a:r>
          </a:p>
        </p:txBody>
      </p:sp>
    </p:spTree>
    <p:extLst>
      <p:ext uri="{BB962C8B-B14F-4D97-AF65-F5344CB8AC3E}">
        <p14:creationId xmlns:p14="http://schemas.microsoft.com/office/powerpoint/2010/main" val="545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1B8121-0527-91A0-EF8C-7639AA29C43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1949488-AF85-7801-1DC1-75E3EFBE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BA936288-EC5A-E99F-93DF-BC413243B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2E10D85C-FFAA-5897-AAA7-FA54BF221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DDB26AE-709B-BB77-FE53-E6ED669E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09FC272E-7452-7209-BA16-0BDE3D6799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D0800DFE-E6A4-F9FE-0A0D-B179B2C6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2184A598-93B7-7092-4C04-E7F51AC495D0}"/>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dirty="0">
                <a:solidFill>
                  <a:schemeClr val="accent3"/>
                </a:solidFill>
                <a:latin typeface="+mj-lt"/>
                <a:ea typeface="+mj-ea"/>
                <a:cs typeface="+mj-cs"/>
              </a:rPr>
              <a:t>A Standard (Walton) Scheme…</a:t>
            </a:r>
          </a:p>
        </p:txBody>
      </p:sp>
      <p:pic>
        <p:nvPicPr>
          <p:cNvPr id="6" name="Picture 5"/>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46466" y="1880919"/>
            <a:ext cx="9803194" cy="3961635"/>
          </a:xfrm>
          <a:prstGeom prst="rect">
            <a:avLst/>
          </a:prstGeom>
        </p:spPr>
      </p:pic>
    </p:spTree>
    <p:extLst>
      <p:ext uri="{BB962C8B-B14F-4D97-AF65-F5344CB8AC3E}">
        <p14:creationId xmlns:p14="http://schemas.microsoft.com/office/powerpoint/2010/main" val="1609268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729613-7729-83AC-E0E3-B911A955F8C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E0FEF0A-B89A-3B84-B53C-398674B18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52086C05-5D39-3054-5306-2080AFFB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73AC2435-C9CA-DD06-5F55-599BB5AED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418441AE-4700-2338-CC0B-6BB16824B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8830AC66-2153-8760-D829-D9B71567B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441C2DE0-5874-D729-A6D2-0858B2CB5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374" y="553072"/>
            <a:ext cx="7382537" cy="5751856"/>
          </a:xfrm>
          <a:prstGeom prst="rect">
            <a:avLst/>
          </a:prstGeom>
        </p:spPr>
      </p:pic>
      <p:sp>
        <p:nvSpPr>
          <p:cNvPr id="6" name="TextBox 5">
            <a:extLst>
              <a:ext uri="{FF2B5EF4-FFF2-40B4-BE49-F238E27FC236}">
                <a16:creationId xmlns:a16="http://schemas.microsoft.com/office/drawing/2014/main" id="{6D405AD6-D063-25EF-B32D-692A5D026715}"/>
              </a:ext>
            </a:extLst>
          </p:cNvPr>
          <p:cNvSpPr txBox="1"/>
          <p:nvPr/>
        </p:nvSpPr>
        <p:spPr>
          <a:xfrm>
            <a:off x="481123" y="1092097"/>
            <a:ext cx="2747419" cy="1569660"/>
          </a:xfrm>
          <a:prstGeom prst="rect">
            <a:avLst/>
          </a:prstGeom>
          <a:noFill/>
        </p:spPr>
        <p:txBody>
          <a:bodyPr wrap="none" rtlCol="0">
            <a:spAutoFit/>
          </a:bodyPr>
          <a:lstStyle/>
          <a:p>
            <a:r>
              <a:rPr lang="en-US" sz="3200" dirty="0">
                <a:solidFill>
                  <a:schemeClr val="accent3"/>
                </a:solidFill>
              </a:rPr>
              <a:t>World War II </a:t>
            </a:r>
          </a:p>
          <a:p>
            <a:r>
              <a:rPr lang="en-US" sz="3200" dirty="0">
                <a:solidFill>
                  <a:schemeClr val="accent3"/>
                </a:solidFill>
              </a:rPr>
              <a:t>cartoon</a:t>
            </a:r>
          </a:p>
          <a:p>
            <a:r>
              <a:rPr lang="en-US" sz="3200" dirty="0">
                <a:solidFill>
                  <a:schemeClr val="accent3"/>
                </a:solidFill>
              </a:rPr>
              <a:t>(Sir David Low)</a:t>
            </a:r>
          </a:p>
        </p:txBody>
      </p:sp>
    </p:spTree>
    <p:extLst>
      <p:ext uri="{BB962C8B-B14F-4D97-AF65-F5344CB8AC3E}">
        <p14:creationId xmlns:p14="http://schemas.microsoft.com/office/powerpoint/2010/main" val="3978169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331DDD-C1EE-57CD-E1D4-51D8301FAE0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D9FDF9C5-F789-3B29-4CF0-865A7DEF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4FB0578-5B3C-7BE1-837F-E14EA42F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2E91B24B-0F72-7B60-CB0A-E9783724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036C96B4-A381-33CB-B79B-529FFDCF9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0AE6D5E5-7DAD-E859-3ACB-15536B421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BE3434A2-1221-C9C4-4301-FB9459E60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advertisement for a slide&#10;&#10;Description automatically generated">
            <a:extLst>
              <a:ext uri="{FF2B5EF4-FFF2-40B4-BE49-F238E27FC236}">
                <a16:creationId xmlns:a16="http://schemas.microsoft.com/office/drawing/2014/main" id="{4BE27702-E4F4-FD8D-0D28-BD5B3FA3F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474" y="635369"/>
            <a:ext cx="8372520" cy="5587262"/>
          </a:xfrm>
          <a:prstGeom prst="rect">
            <a:avLst/>
          </a:prstGeom>
        </p:spPr>
      </p:pic>
      <p:sp>
        <p:nvSpPr>
          <p:cNvPr id="8" name="TextBox 7">
            <a:extLst>
              <a:ext uri="{FF2B5EF4-FFF2-40B4-BE49-F238E27FC236}">
                <a16:creationId xmlns:a16="http://schemas.microsoft.com/office/drawing/2014/main" id="{DF7ED4BA-D45A-9FF3-2A61-12C0EA3AB147}"/>
              </a:ext>
            </a:extLst>
          </p:cNvPr>
          <p:cNvSpPr txBox="1"/>
          <p:nvPr/>
        </p:nvSpPr>
        <p:spPr>
          <a:xfrm>
            <a:off x="469294" y="1244970"/>
            <a:ext cx="2343911" cy="1569660"/>
          </a:xfrm>
          <a:prstGeom prst="rect">
            <a:avLst/>
          </a:prstGeom>
          <a:noFill/>
        </p:spPr>
        <p:txBody>
          <a:bodyPr wrap="none" rtlCol="0">
            <a:spAutoFit/>
          </a:bodyPr>
          <a:lstStyle/>
          <a:p>
            <a:r>
              <a:rPr lang="en-US" sz="3200" dirty="0">
                <a:solidFill>
                  <a:schemeClr val="accent3"/>
                </a:solidFill>
              </a:rPr>
              <a:t>American</a:t>
            </a:r>
          </a:p>
          <a:p>
            <a:r>
              <a:rPr lang="en-US" sz="3200" dirty="0">
                <a:solidFill>
                  <a:schemeClr val="accent3"/>
                </a:solidFill>
              </a:rPr>
              <a:t>Anti-alcohol </a:t>
            </a:r>
          </a:p>
          <a:p>
            <a:r>
              <a:rPr lang="en-US" sz="3200" dirty="0">
                <a:solidFill>
                  <a:schemeClr val="accent3"/>
                </a:solidFill>
              </a:rPr>
              <a:t>poster, 1886</a:t>
            </a:r>
          </a:p>
        </p:txBody>
      </p:sp>
    </p:spTree>
    <p:extLst>
      <p:ext uri="{BB962C8B-B14F-4D97-AF65-F5344CB8AC3E}">
        <p14:creationId xmlns:p14="http://schemas.microsoft.com/office/powerpoint/2010/main" val="514747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E920F0-23D2-327A-2BF0-1A702E6FD3D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51DD3B3-CAA2-54ED-5B2A-5D3E3168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71E8F159-8443-2F27-49D0-754A26B6B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C72571D2-CB13-9AB2-6BE2-1D2EABEAAD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266195A-CCF6-2A7C-9337-B2B2753C1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92934B96-A955-6FEB-F19D-A0453B22E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521E077-B727-83DE-5E42-40DA6F975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diagram of periodic table of arguments&#10;&#10;Description automatically generated">
            <a:extLst>
              <a:ext uri="{FF2B5EF4-FFF2-40B4-BE49-F238E27FC236}">
                <a16:creationId xmlns:a16="http://schemas.microsoft.com/office/drawing/2014/main" id="{C5C4A540-0CF2-208B-2CCE-8BAEF594A5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252" y="783923"/>
            <a:ext cx="7917042" cy="5291210"/>
          </a:xfrm>
          <a:prstGeom prst="rect">
            <a:avLst/>
          </a:prstGeom>
        </p:spPr>
      </p:pic>
      <p:sp>
        <p:nvSpPr>
          <p:cNvPr id="6" name="TextBox 5">
            <a:extLst>
              <a:ext uri="{FF2B5EF4-FFF2-40B4-BE49-F238E27FC236}">
                <a16:creationId xmlns:a16="http://schemas.microsoft.com/office/drawing/2014/main" id="{F1D9F7C3-4511-BC09-B929-0AA2E4643280}"/>
              </a:ext>
            </a:extLst>
          </p:cNvPr>
          <p:cNvSpPr txBox="1"/>
          <p:nvPr/>
        </p:nvSpPr>
        <p:spPr>
          <a:xfrm>
            <a:off x="615885" y="1391871"/>
            <a:ext cx="2601161" cy="1569660"/>
          </a:xfrm>
          <a:prstGeom prst="rect">
            <a:avLst/>
          </a:prstGeom>
          <a:noFill/>
        </p:spPr>
        <p:txBody>
          <a:bodyPr wrap="none" rtlCol="0">
            <a:spAutoFit/>
          </a:bodyPr>
          <a:lstStyle/>
          <a:p>
            <a:r>
              <a:rPr lang="en-US" sz="3200" dirty="0">
                <a:solidFill>
                  <a:schemeClr val="accent3"/>
                </a:solidFill>
              </a:rPr>
              <a:t>Periodic Table </a:t>
            </a:r>
          </a:p>
          <a:p>
            <a:r>
              <a:rPr lang="en-US" sz="3200" dirty="0">
                <a:solidFill>
                  <a:schemeClr val="accent3"/>
                </a:solidFill>
              </a:rPr>
              <a:t>of Arguments</a:t>
            </a:r>
          </a:p>
          <a:p>
            <a:r>
              <a:rPr lang="en-US" sz="3200" dirty="0">
                <a:solidFill>
                  <a:schemeClr val="accent3"/>
                </a:solidFill>
              </a:rPr>
              <a:t>(Wagemans)</a:t>
            </a:r>
          </a:p>
        </p:txBody>
      </p:sp>
    </p:spTree>
    <p:extLst>
      <p:ext uri="{BB962C8B-B14F-4D97-AF65-F5344CB8AC3E}">
        <p14:creationId xmlns:p14="http://schemas.microsoft.com/office/powerpoint/2010/main" val="4015607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204A51-1748-DB89-9243-5794889B157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C042D5D-34F8-F027-6C74-8EAA74D29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A2E961FB-A199-34DD-F6F4-8E77F8C70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B9C0178B-A8C0-A808-908D-96429C244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8E1A15-6206-02FC-413F-94924AA3FE8E}"/>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pic>
        <p:nvPicPr>
          <p:cNvPr id="6" name="Picture 5" descr="A diagram of periodic table of arguments&#10;&#10;Description automatically generated">
            <a:extLst>
              <a:ext uri="{FF2B5EF4-FFF2-40B4-BE49-F238E27FC236}">
                <a16:creationId xmlns:a16="http://schemas.microsoft.com/office/drawing/2014/main" id="{C5C4A540-0CF2-208B-2CCE-8BAEF594A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243" t="13099" b="48440"/>
          <a:stretch/>
        </p:blipFill>
        <p:spPr bwMode="auto">
          <a:xfrm>
            <a:off x="3129700" y="2878282"/>
            <a:ext cx="5759776" cy="349964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AE304262-A19F-4C9F-D2B9-1CCBFD8FFFCA}"/>
              </a:ext>
            </a:extLst>
          </p:cNvPr>
          <p:cNvSpPr txBox="1"/>
          <p:nvPr/>
        </p:nvSpPr>
        <p:spPr>
          <a:xfrm>
            <a:off x="623226" y="944090"/>
            <a:ext cx="4384149" cy="646331"/>
          </a:xfrm>
          <a:prstGeom prst="rect">
            <a:avLst/>
          </a:prstGeom>
          <a:noFill/>
        </p:spPr>
        <p:txBody>
          <a:bodyPr wrap="none" rtlCol="0">
            <a:spAutoFit/>
          </a:bodyPr>
          <a:lstStyle/>
          <a:p>
            <a:r>
              <a:rPr lang="en-US" sz="3600" dirty="0">
                <a:solidFill>
                  <a:schemeClr val="accent3"/>
                </a:solidFill>
              </a:rPr>
              <a:t>Argument from Cause</a:t>
            </a:r>
          </a:p>
        </p:txBody>
      </p:sp>
    </p:spTree>
    <p:extLst>
      <p:ext uri="{BB962C8B-B14F-4D97-AF65-F5344CB8AC3E}">
        <p14:creationId xmlns:p14="http://schemas.microsoft.com/office/powerpoint/2010/main" val="3867068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B68104-65CB-F26C-6CB6-02DDB2DA64C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D4354DF3-11CD-0344-9B80-CD6240C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93D2EA33-D832-CF77-E51E-9E931145D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6E1245C2-6EA7-45CB-D7C4-AE20DDCBB0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27A8324C-90BD-8BF7-45B2-780D4D01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D52AA0B4-765F-86A1-20E4-24FB312DE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ED7EE76-7D3E-32FD-65E6-232EDF847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60820" y="798591"/>
            <a:ext cx="9707827" cy="4819779"/>
          </a:xfrm>
          <a:prstGeom prst="rect">
            <a:avLst/>
          </a:prstGeom>
        </p:spPr>
      </p:pic>
    </p:spTree>
    <p:extLst>
      <p:ext uri="{BB962C8B-B14F-4D97-AF65-F5344CB8AC3E}">
        <p14:creationId xmlns:p14="http://schemas.microsoft.com/office/powerpoint/2010/main" val="140284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95000"/>
            <a:satMod val="140000"/>
          </a:schemeClr>
        </a:solidFill>
        <a:effectLst/>
      </p:bgPr>
    </p:bg>
    <p:spTree>
      <p:nvGrpSpPr>
        <p:cNvPr id="1" name="">
          <a:extLst>
            <a:ext uri="{FF2B5EF4-FFF2-40B4-BE49-F238E27FC236}">
              <a16:creationId xmlns:a16="http://schemas.microsoft.com/office/drawing/2014/main" id="{06DFA5BC-E16B-9251-7824-61FE417F1BA8}"/>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73850982-EBC8-843F-E5AE-E978EE580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43482A4B-69D7-0AD6-C95F-5F1DBC73A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3" name="Straight Connector 32">
            <a:extLst>
              <a:ext uri="{FF2B5EF4-FFF2-40B4-BE49-F238E27FC236}">
                <a16:creationId xmlns:a16="http://schemas.microsoft.com/office/drawing/2014/main" id="{09E91810-F6E7-03C6-C599-DD1B0841B5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8DD6811D-4706-FD18-A43C-3DA420CA7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F060FF16-2302-6611-4338-6ACE66806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38">
            <a:extLst>
              <a:ext uri="{FF2B5EF4-FFF2-40B4-BE49-F238E27FC236}">
                <a16:creationId xmlns:a16="http://schemas.microsoft.com/office/drawing/2014/main" id="{31AE50C8-CBE2-0E06-A97A-34E6B11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828800"/>
            <a:ext cx="0" cy="3200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C4B7C083-8A19-EBAA-9DB3-FDD60A828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238" y="544747"/>
            <a:ext cx="4952015" cy="5546257"/>
          </a:xfrm>
          <a:prstGeom prst="rect">
            <a:avLst/>
          </a:prstGeom>
        </p:spPr>
      </p:pic>
    </p:spTree>
    <p:extLst>
      <p:ext uri="{BB962C8B-B14F-4D97-AF65-F5344CB8AC3E}">
        <p14:creationId xmlns:p14="http://schemas.microsoft.com/office/powerpoint/2010/main" val="169778052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C07B6A-0984-7FC5-20F1-D02950CB595E}"/>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A34B7CA-CBF7-ECD9-5ADA-1F76E1838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FC8EB15A-A9D8-0C26-03EB-AFBA7E879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8BD449CB-BB00-4039-5E86-5C59787DE8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FD50019-0946-034A-908A-C8A00437B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74782B2B-D419-AA6B-D5B7-B71EC61C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F61B6366-6C95-9516-3401-CA3BD7F4B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0763EB6D-3B07-A350-425D-0075AC199F93}"/>
              </a:ext>
            </a:extLst>
          </p:cNvPr>
          <p:cNvSpPr txBox="1"/>
          <p:nvPr/>
        </p:nvSpPr>
        <p:spPr>
          <a:xfrm>
            <a:off x="326869" y="593862"/>
            <a:ext cx="1954251" cy="2366975"/>
          </a:xfrm>
          <a:prstGeom prst="rect">
            <a:avLst/>
          </a:prstGeom>
        </p:spPr>
        <p:txBody>
          <a:bodyPr vert="horz" lIns="91440" tIns="45720" rIns="91440" bIns="45720" rtlCol="0" anchor="ctr">
            <a:normAutofit fontScale="70000" lnSpcReduction="20000"/>
          </a:bodyPr>
          <a:lstStyle/>
          <a:p>
            <a:pPr defTabSz="914400">
              <a:lnSpc>
                <a:spcPct val="90000"/>
              </a:lnSpc>
              <a:spcBef>
                <a:spcPct val="0"/>
              </a:spcBef>
              <a:spcAft>
                <a:spcPts val="600"/>
              </a:spcAft>
            </a:pPr>
            <a:r>
              <a:rPr lang="en-US" sz="4000" dirty="0">
                <a:solidFill>
                  <a:schemeClr val="accent3"/>
                </a:solidFill>
                <a:latin typeface="+mj-lt"/>
                <a:ea typeface="+mj-ea"/>
                <a:cs typeface="+mj-cs"/>
              </a:rPr>
              <a:t>Wagemans </a:t>
            </a:r>
          </a:p>
          <a:p>
            <a:pPr defTabSz="914400">
              <a:lnSpc>
                <a:spcPct val="90000"/>
              </a:lnSpc>
              <a:spcBef>
                <a:spcPct val="0"/>
              </a:spcBef>
              <a:spcAft>
                <a:spcPts val="600"/>
              </a:spcAft>
            </a:pPr>
            <a:r>
              <a:rPr lang="en-US" sz="4000" dirty="0">
                <a:solidFill>
                  <a:schemeClr val="accent3"/>
                </a:solidFill>
                <a:latin typeface="+mj-lt"/>
                <a:ea typeface="+mj-ea"/>
                <a:cs typeface="+mj-cs"/>
              </a:rPr>
              <a:t>treats this</a:t>
            </a:r>
          </a:p>
          <a:p>
            <a:pPr defTabSz="914400">
              <a:lnSpc>
                <a:spcPct val="90000"/>
              </a:lnSpc>
              <a:spcBef>
                <a:spcPct val="0"/>
              </a:spcBef>
              <a:spcAft>
                <a:spcPts val="600"/>
              </a:spcAft>
            </a:pPr>
            <a:r>
              <a:rPr lang="en-US" sz="4000" dirty="0">
                <a:solidFill>
                  <a:schemeClr val="accent3"/>
                </a:solidFill>
                <a:latin typeface="+mj-lt"/>
                <a:ea typeface="+mj-ea"/>
                <a:cs typeface="+mj-cs"/>
              </a:rPr>
              <a:t>as a purely verbal </a:t>
            </a:r>
          </a:p>
          <a:p>
            <a:pPr defTabSz="914400">
              <a:lnSpc>
                <a:spcPct val="90000"/>
              </a:lnSpc>
              <a:spcBef>
                <a:spcPct val="0"/>
              </a:spcBef>
              <a:spcAft>
                <a:spcPts val="600"/>
              </a:spcAft>
            </a:pPr>
            <a:r>
              <a:rPr lang="en-US" sz="4000" dirty="0">
                <a:solidFill>
                  <a:schemeClr val="accent3"/>
                </a:solidFill>
                <a:latin typeface="+mj-lt"/>
                <a:ea typeface="+mj-ea"/>
                <a:cs typeface="+mj-cs"/>
              </a:rPr>
              <a:t>argument, </a:t>
            </a:r>
          </a:p>
          <a:p>
            <a:pPr defTabSz="914400">
              <a:lnSpc>
                <a:spcPct val="90000"/>
              </a:lnSpc>
              <a:spcBef>
                <a:spcPct val="0"/>
              </a:spcBef>
              <a:spcAft>
                <a:spcPts val="600"/>
              </a:spcAft>
            </a:pPr>
            <a:r>
              <a:rPr lang="en-US" sz="4000" dirty="0">
                <a:solidFill>
                  <a:schemeClr val="accent3"/>
                </a:solidFill>
                <a:latin typeface="+mj-lt"/>
                <a:ea typeface="+mj-ea"/>
                <a:cs typeface="+mj-cs"/>
              </a:rPr>
              <a:t>but…</a:t>
            </a:r>
          </a:p>
        </p:txBody>
      </p:sp>
      <p:pic>
        <p:nvPicPr>
          <p:cNvPr id="7" name="Picture 6"/>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512260" y="1112318"/>
            <a:ext cx="9196169" cy="4633363"/>
          </a:xfrm>
          <a:prstGeom prst="rect">
            <a:avLst/>
          </a:prstGeom>
        </p:spPr>
      </p:pic>
    </p:spTree>
    <p:extLst>
      <p:ext uri="{BB962C8B-B14F-4D97-AF65-F5344CB8AC3E}">
        <p14:creationId xmlns:p14="http://schemas.microsoft.com/office/powerpoint/2010/main" val="4046419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0DFF93-EE76-0E86-43CF-3B8595E3096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9E080801-37AC-0522-D310-4CD378E8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2596564B-046A-E6C6-1D6C-F612AE726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C988AD35-EEFA-1319-39BC-06F703D9BF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400F4438-CD3A-1AB5-EB1B-4E7F42321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A199E6C3-4DD9-7FD6-93C5-B11D6B9FA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D717368E-CEF8-F31B-961B-04227C393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4CFCCFA6-0061-0C2C-3645-247DEE601321}"/>
              </a:ext>
            </a:extLst>
          </p:cNvPr>
          <p:cNvSpPr txBox="1"/>
          <p:nvPr/>
        </p:nvSpPr>
        <p:spPr>
          <a:xfrm>
            <a:off x="624584" y="381280"/>
            <a:ext cx="6331670" cy="102887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dirty="0">
                <a:solidFill>
                  <a:schemeClr val="accent3"/>
                </a:solidFill>
                <a:latin typeface="+mj-lt"/>
                <a:ea typeface="+mj-ea"/>
                <a:cs typeface="+mj-cs"/>
              </a:rPr>
              <a:t>And another visual version…</a:t>
            </a:r>
          </a:p>
        </p:txBody>
      </p:sp>
      <p:pic>
        <p:nvPicPr>
          <p:cNvPr id="2" name="Picture 1"/>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9316" y="1747376"/>
            <a:ext cx="10782787" cy="4704260"/>
          </a:xfrm>
          <a:prstGeom prst="rect">
            <a:avLst/>
          </a:prstGeom>
        </p:spPr>
      </p:pic>
    </p:spTree>
    <p:extLst>
      <p:ext uri="{BB962C8B-B14F-4D97-AF65-F5344CB8AC3E}">
        <p14:creationId xmlns:p14="http://schemas.microsoft.com/office/powerpoint/2010/main" val="1295945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273CF4-2E75-4BD1-5270-BF71460B2F24}"/>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5970929-F06E-B781-B51D-60E90E9B6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E6FAA46-0EB6-AF8D-C568-4396E659D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203F1A30-D140-F247-C568-D6D6EC862DBC}"/>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latin typeface="+mj-lt"/>
                <a:ea typeface="+mj-ea"/>
                <a:cs typeface="+mj-cs"/>
              </a:rPr>
              <a:t>The Third Way: Visual Schemes</a:t>
            </a:r>
          </a:p>
        </p:txBody>
      </p:sp>
      <p:sp useBgFill="1">
        <p:nvSpPr>
          <p:cNvPr id="18" name="Rectangle 17">
            <a:extLst>
              <a:ext uri="{FF2B5EF4-FFF2-40B4-BE49-F238E27FC236}">
                <a16:creationId xmlns:a16="http://schemas.microsoft.com/office/drawing/2014/main" id="{F5628701-F08A-49C0-3065-DB13D3AAE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DF26E3-ED9B-B243-1F7B-61BE569A2E49}"/>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Tree>
    <p:extLst>
      <p:ext uri="{BB962C8B-B14F-4D97-AF65-F5344CB8AC3E}">
        <p14:creationId xmlns:p14="http://schemas.microsoft.com/office/powerpoint/2010/main" val="1823762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D15CBC-3E96-61A8-DF90-719CB71FEE8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CE85A5A-62FE-BF17-5710-CAA249BC6E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A0707CFC-099C-9B99-7FAA-6CA80A8A9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1ADE1881-C83D-BD7F-A66E-282A044B26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E298909D-9CB3-C924-E6A6-E150E24EA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4D1A0AA7-9C69-D4E5-672A-BD9930CDC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951E7B2-D38B-0223-6BDB-2063132F5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53E63F9-EEED-3C4E-35CD-49CDD4C2DB7D}"/>
              </a:ext>
            </a:extLst>
          </p:cNvPr>
          <p:cNvSpPr>
            <a:spLocks noGrp="1"/>
          </p:cNvSpPr>
          <p:nvPr>
            <p:ph type="title"/>
          </p:nvPr>
        </p:nvSpPr>
        <p:spPr>
          <a:xfrm>
            <a:off x="936770" y="382989"/>
            <a:ext cx="2387065" cy="1251241"/>
          </a:xfrm>
          <a:noFill/>
          <a:ln w="12700" cmpd="sng">
            <a:noFill/>
          </a:ln>
        </p:spPr>
        <p:txBody>
          <a:bodyPr vert="horz" lIns="91440" tIns="45720" rIns="91440" bIns="45720" rtlCol="0" anchor="ctr">
            <a:normAutofit fontScale="90000"/>
          </a:bodyPr>
          <a:lstStyle/>
          <a:p>
            <a:pPr algn="r">
              <a:lnSpc>
                <a:spcPct val="85000"/>
              </a:lnSpc>
            </a:pPr>
            <a:r>
              <a:rPr lang="en-US" sz="3600" kern="1200" dirty="0">
                <a:solidFill>
                  <a:schemeClr val="accent3"/>
                </a:solidFill>
                <a:latin typeface="+mj-lt"/>
                <a:ea typeface="+mj-ea"/>
                <a:cs typeface="+mj-cs"/>
              </a:rPr>
              <a:t>Argument </a:t>
            </a:r>
            <a:br>
              <a:rPr lang="en-US" sz="3600" kern="1200" dirty="0">
                <a:solidFill>
                  <a:schemeClr val="accent3"/>
                </a:solidFill>
                <a:latin typeface="+mj-lt"/>
                <a:ea typeface="+mj-ea"/>
                <a:cs typeface="+mj-cs"/>
              </a:rPr>
            </a:br>
            <a:r>
              <a:rPr lang="en-US" sz="3600" kern="1200" dirty="0">
                <a:solidFill>
                  <a:schemeClr val="accent3"/>
                </a:solidFill>
                <a:latin typeface="+mj-lt"/>
                <a:ea typeface="+mj-ea"/>
                <a:cs typeface="+mj-cs"/>
              </a:rPr>
              <a:t>from fit</a:t>
            </a:r>
            <a:br>
              <a:rPr lang="en-US" sz="3600" kern="1200" dirty="0">
                <a:solidFill>
                  <a:schemeClr val="accent3"/>
                </a:solidFill>
                <a:latin typeface="+mj-lt"/>
                <a:ea typeface="+mj-ea"/>
                <a:cs typeface="+mj-cs"/>
              </a:rPr>
            </a:br>
            <a:r>
              <a:rPr lang="en-US" sz="3600" kern="1200" dirty="0">
                <a:solidFill>
                  <a:schemeClr val="accent3"/>
                </a:solidFill>
                <a:latin typeface="+mj-lt"/>
                <a:ea typeface="+mj-ea"/>
                <a:cs typeface="+mj-cs"/>
              </a:rPr>
              <a:t>(Dove)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118" y="885524"/>
            <a:ext cx="6996206" cy="5130551"/>
          </a:xfrm>
          <a:prstGeom prst="rect">
            <a:avLst/>
          </a:prstGeom>
        </p:spPr>
      </p:pic>
    </p:spTree>
    <p:extLst>
      <p:ext uri="{BB962C8B-B14F-4D97-AF65-F5344CB8AC3E}">
        <p14:creationId xmlns:p14="http://schemas.microsoft.com/office/powerpoint/2010/main" val="3083144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71DB2B-B810-8999-8F46-2E9ADF3FD4E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72EC66D-C006-EAC4-BCEE-E83269BA5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8D67A2CA-8518-9CC4-A204-F0C0C71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AD25BC48-7C2A-CCDB-95E6-313207E144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728B573-9470-D868-D8A7-F26FF25F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B7E6BBD2-5D50-3F0E-DBF5-DA649698A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CC17B416-3FC5-4203-06ED-6C3779CE2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9B7EB05-0A17-6059-518A-DE404DCA02D2}"/>
              </a:ext>
            </a:extLst>
          </p:cNvPr>
          <p:cNvSpPr>
            <a:spLocks noGrp="1"/>
          </p:cNvSpPr>
          <p:nvPr>
            <p:ph type="title"/>
          </p:nvPr>
        </p:nvSpPr>
        <p:spPr>
          <a:xfrm>
            <a:off x="936770" y="382989"/>
            <a:ext cx="2387065" cy="1251241"/>
          </a:xfrm>
          <a:noFill/>
          <a:ln w="12700" cmpd="sng">
            <a:noFill/>
          </a:ln>
        </p:spPr>
        <p:txBody>
          <a:bodyPr vert="horz" lIns="91440" tIns="45720" rIns="91440" bIns="45720" rtlCol="0" anchor="ctr">
            <a:normAutofit/>
          </a:bodyPr>
          <a:lstStyle/>
          <a:p>
            <a:pPr algn="r">
              <a:lnSpc>
                <a:spcPct val="85000"/>
              </a:lnSpc>
            </a:pPr>
            <a:r>
              <a:rPr lang="en-US" sz="3600" kern="1200" dirty="0">
                <a:solidFill>
                  <a:schemeClr val="accent3"/>
                </a:solidFill>
                <a:latin typeface="+mj-lt"/>
                <a:ea typeface="+mj-ea"/>
                <a:cs typeface="+mj-cs"/>
              </a:rPr>
              <a:t>Argument </a:t>
            </a:r>
            <a:br>
              <a:rPr lang="en-US" sz="3600" kern="1200" dirty="0">
                <a:solidFill>
                  <a:schemeClr val="accent3"/>
                </a:solidFill>
                <a:latin typeface="+mj-lt"/>
                <a:ea typeface="+mj-ea"/>
                <a:cs typeface="+mj-cs"/>
              </a:rPr>
            </a:br>
            <a:r>
              <a:rPr lang="en-US" sz="3600" kern="1200" dirty="0">
                <a:solidFill>
                  <a:schemeClr val="accent3"/>
                </a:solidFill>
                <a:latin typeface="+mj-lt"/>
                <a:ea typeface="+mj-ea"/>
                <a:cs typeface="+mj-cs"/>
              </a:rPr>
              <a:t>from fit</a:t>
            </a:r>
          </a:p>
        </p:txBody>
      </p:sp>
      <p:pic>
        <p:nvPicPr>
          <p:cNvPr id="5" name="Picture 4" descr="A map of the world&#10;&#10;Description automatically generated">
            <a:extLst>
              <a:ext uri="{FF2B5EF4-FFF2-40B4-BE49-F238E27FC236}">
                <a16:creationId xmlns:a16="http://schemas.microsoft.com/office/drawing/2014/main" id="{E452678E-E5B1-8606-CEAE-339BCD19E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189" y="510177"/>
            <a:ext cx="6008441" cy="5837646"/>
          </a:xfrm>
          <a:prstGeom prst="rect">
            <a:avLst/>
          </a:prstGeom>
        </p:spPr>
      </p:pic>
    </p:spTree>
    <p:extLst>
      <p:ext uri="{BB962C8B-B14F-4D97-AF65-F5344CB8AC3E}">
        <p14:creationId xmlns:p14="http://schemas.microsoft.com/office/powerpoint/2010/main" val="1156357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62ABBE-D564-AE39-877B-A47E16D3FD9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88C45523-5B00-2414-BF01-90C88D712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871AF121-6C4A-9510-54D4-8122C80B3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3448B1AE-6DB0-0C44-C230-C68677FFB3C9}"/>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latin typeface="+mj-lt"/>
                <a:ea typeface="+mj-ea"/>
                <a:cs typeface="+mj-cs"/>
              </a:rPr>
              <a:t>Just </a:t>
            </a:r>
            <a:r>
              <a:rPr lang="en-US" sz="4400">
                <a:solidFill>
                  <a:schemeClr val="accent3"/>
                </a:solidFill>
                <a:latin typeface="+mj-lt"/>
                <a:ea typeface="+mj-ea"/>
                <a:cs typeface="+mj-cs"/>
              </a:rPr>
              <a:t>the beginning:</a:t>
            </a:r>
            <a:endParaRPr lang="en-US" sz="4400" dirty="0">
              <a:solidFill>
                <a:schemeClr val="accent3"/>
              </a:solidFill>
              <a:latin typeface="+mj-lt"/>
              <a:ea typeface="+mj-ea"/>
              <a:cs typeface="+mj-cs"/>
            </a:endParaRPr>
          </a:p>
        </p:txBody>
      </p:sp>
      <p:sp useBgFill="1">
        <p:nvSpPr>
          <p:cNvPr id="18" name="Rectangle 17">
            <a:extLst>
              <a:ext uri="{FF2B5EF4-FFF2-40B4-BE49-F238E27FC236}">
                <a16:creationId xmlns:a16="http://schemas.microsoft.com/office/drawing/2014/main" id="{64DE5E6F-0BEF-2381-DF75-F941DB0D8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3339E20-4AB2-C79E-A9C4-D8AD223F2DC4}"/>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Tree>
    <p:extLst>
      <p:ext uri="{BB962C8B-B14F-4D97-AF65-F5344CB8AC3E}">
        <p14:creationId xmlns:p14="http://schemas.microsoft.com/office/powerpoint/2010/main" val="1292855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57372E-DFB0-284F-01A6-22A19E6665D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9BDEDB09-B6D7-16D0-DC09-AB7AD265C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BE1EE405-8CBE-4B40-218A-CD47EED9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C7DE6EB3-E717-B72E-2362-92BDAC9157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FA33E64-925B-8CA9-E339-9380CD6B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C2D29B5A-871D-C911-AAB8-84D140DA3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64ED91BF-5F47-98CE-15C0-9A035EEAC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ainting of a child&#10;&#10;Description automatically generated">
            <a:extLst>
              <a:ext uri="{FF2B5EF4-FFF2-40B4-BE49-F238E27FC236}">
                <a16:creationId xmlns:a16="http://schemas.microsoft.com/office/drawing/2014/main" id="{01843866-00E5-6CFA-48F1-5F8D88CF6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951" y="665382"/>
            <a:ext cx="7821038" cy="5527235"/>
          </a:xfrm>
          <a:prstGeom prst="rect">
            <a:avLst/>
          </a:prstGeom>
        </p:spPr>
      </p:pic>
    </p:spTree>
    <p:extLst>
      <p:ext uri="{BB962C8B-B14F-4D97-AF65-F5344CB8AC3E}">
        <p14:creationId xmlns:p14="http://schemas.microsoft.com/office/powerpoint/2010/main" val="1323536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714E1F-9FA6-5D8B-C401-F8C2B00F23C3}"/>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C0B647C0-579F-4053-7A6E-0B4DF4F3A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AF2FE179-114F-E21B-C742-0569BCE2E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54957FAF-6E0E-0D86-5662-9B56CCFC4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C1D7A36-A384-5F0B-2363-D809063FC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409A5E86-CFD7-9EB2-8BB4-262875212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74610D64-16E5-A144-419C-1D9CD6F9F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Rectangle 4"/>
          <p:cNvSpPr/>
          <p:nvPr/>
        </p:nvSpPr>
        <p:spPr>
          <a:xfrm>
            <a:off x="888519" y="620343"/>
            <a:ext cx="10386204" cy="5509200"/>
          </a:xfrm>
          <a:prstGeom prst="rect">
            <a:avLst/>
          </a:prstGeom>
          <a:solidFill>
            <a:schemeClr val="bg1"/>
          </a:solidFill>
        </p:spPr>
        <p:txBody>
          <a:bodyPr wrap="square">
            <a:spAutoFit/>
          </a:bodyPr>
          <a:lstStyle/>
          <a:p>
            <a:pPr fontAlgn="base"/>
            <a:r>
              <a:rPr lang="en-US" sz="3200" b="1" dirty="0">
                <a:solidFill>
                  <a:srgbClr val="201F1E"/>
                </a:solidFill>
                <a:latin typeface="Calibri Light" panose="020F0302020204030204" pitchFamily="34" charset="0"/>
                <a:cs typeface="Calibri Light" panose="020F0302020204030204" pitchFamily="34" charset="0"/>
              </a:rPr>
              <a:t>In </a:t>
            </a:r>
            <a:r>
              <a:rPr lang="en-US" sz="3200" b="1" i="1" dirty="0">
                <a:solidFill>
                  <a:srgbClr val="201F1E"/>
                </a:solidFill>
                <a:latin typeface="Calibri Light" panose="020F0302020204030204" pitchFamily="34" charset="0"/>
                <a:cs typeface="Calibri Light" panose="020F0302020204030204" pitchFamily="34" charset="0"/>
              </a:rPr>
              <a:t>Keane v. Keane</a:t>
            </a:r>
            <a:r>
              <a:rPr lang="en-US" sz="3200" b="1" dirty="0">
                <a:solidFill>
                  <a:srgbClr val="201F1E"/>
                </a:solidFill>
                <a:latin typeface="Calibri Light" panose="020F0302020204030204" pitchFamily="34" charset="0"/>
                <a:cs typeface="Calibri Light" panose="020F0302020204030204" pitchFamily="34" charset="0"/>
              </a:rPr>
              <a:t> (893 F.2d 1338, 9th Cir. 1990), Margaret Keane sued Walter Keane for damages, claiming that she (and not he) was the artist who painted the famous “Big Eye” paintings of children that were fashionable in the United States in the 1960s. Judge Harold M. Fong directed Margaret and Walter to show that they could paint in the Big Eye style by painting a canvas in front of the court. Walter declined, saying he had a sore shoulder, but Margaret agreed to do so. The court looked on as she arranged an easel and painted a young boy in the Big Eye style. The painting she produced was designated “Exhibit 224.”</a:t>
            </a:r>
            <a:endParaRPr lang="en-US" sz="1400" b="0" i="0" dirty="0">
              <a:solidFill>
                <a:srgbClr val="201F1E"/>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8450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3C606F-6674-E8F8-BCD6-AF87C9194F7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EFC9761-D0AB-D15A-A7FD-D53AE7203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0CBF9C1E-38E0-972D-6EC3-860FA86AA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8CC28861-68EE-F859-80BA-F83A135A3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47F15E1-95AE-E353-DEB9-D1CE0ACA8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D7761A5B-66C6-A80C-A36C-265A5BDB6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6B4BED13-2140-E903-8518-2304BCA0E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633" y="594796"/>
            <a:ext cx="6292734" cy="4943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817272" y="5602748"/>
            <a:ext cx="3234907" cy="707886"/>
          </a:xfrm>
          <a:prstGeom prst="rect">
            <a:avLst/>
          </a:prstGeom>
          <a:noFill/>
        </p:spPr>
        <p:txBody>
          <a:bodyPr wrap="square" rtlCol="0">
            <a:spAutoFit/>
          </a:bodyPr>
          <a:lstStyle/>
          <a:p>
            <a:pPr algn="ctr"/>
            <a:r>
              <a:rPr lang="en-US" sz="4000" b="1" dirty="0">
                <a:solidFill>
                  <a:schemeClr val="bg1"/>
                </a:solidFill>
                <a:latin typeface="+mj-lt"/>
                <a:cs typeface="Calibri" panose="020F0502020204030204" pitchFamily="34" charset="0"/>
              </a:rPr>
              <a:t> EXHIBIT224</a:t>
            </a:r>
          </a:p>
        </p:txBody>
      </p:sp>
    </p:spTree>
    <p:extLst>
      <p:ext uri="{BB962C8B-B14F-4D97-AF65-F5344CB8AC3E}">
        <p14:creationId xmlns:p14="http://schemas.microsoft.com/office/powerpoint/2010/main" val="3878018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E2E213-C7E3-EFD3-3879-5F161446976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8B049AA-3C6C-0467-DA22-0AACE2F50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00C9B74-139D-9B78-5FF7-FD32802DC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BF3FECB2-FA63-6010-BB20-E99F4950FD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19F79D38-2B9F-C1DC-B1A6-A2DC1FF50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82DE6C9D-671C-9506-9B7F-16B564287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19A320E-A3D1-E06B-0C4D-2609010E1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E49BE3C5-0872-FD38-D9C6-0F8C34BE0718}"/>
              </a:ext>
            </a:extLst>
          </p:cNvPr>
          <p:cNvPicPr>
            <a:picLocks noChangeAspect="1"/>
          </p:cNvPicPr>
          <p:nvPr/>
        </p:nvPicPr>
        <p:blipFill>
          <a:blip r:embed="rId2"/>
          <a:stretch>
            <a:fillRect/>
          </a:stretch>
        </p:blipFill>
        <p:spPr>
          <a:xfrm>
            <a:off x="4170135" y="620906"/>
            <a:ext cx="5572903" cy="5391902"/>
          </a:xfrm>
          <a:prstGeom prst="rect">
            <a:avLst/>
          </a:prstGeom>
          <a:ln w="3175">
            <a:solidFill>
              <a:schemeClr val="tx1"/>
            </a:solidFill>
          </a:ln>
        </p:spPr>
      </p:pic>
      <p:sp>
        <p:nvSpPr>
          <p:cNvPr id="2" name="TextBox 1">
            <a:extLst>
              <a:ext uri="{FF2B5EF4-FFF2-40B4-BE49-F238E27FC236}">
                <a16:creationId xmlns:a16="http://schemas.microsoft.com/office/drawing/2014/main" id="{494A9356-54EA-CB0A-A5F6-E95A40A7723A}"/>
              </a:ext>
            </a:extLst>
          </p:cNvPr>
          <p:cNvSpPr txBox="1"/>
          <p:nvPr/>
        </p:nvSpPr>
        <p:spPr>
          <a:xfrm>
            <a:off x="1018533" y="1280934"/>
            <a:ext cx="2050561" cy="707886"/>
          </a:xfrm>
          <a:prstGeom prst="rect">
            <a:avLst/>
          </a:prstGeom>
          <a:noFill/>
        </p:spPr>
        <p:txBody>
          <a:bodyPr wrap="none" rtlCol="0">
            <a:spAutoFit/>
          </a:bodyPr>
          <a:lstStyle/>
          <a:p>
            <a:r>
              <a:rPr lang="en-US" sz="4000" dirty="0">
                <a:solidFill>
                  <a:schemeClr val="accent3"/>
                </a:solidFill>
              </a:rPr>
              <a:t>1. Invalid</a:t>
            </a:r>
          </a:p>
        </p:txBody>
      </p:sp>
    </p:spTree>
    <p:extLst>
      <p:ext uri="{BB962C8B-B14F-4D97-AF65-F5344CB8AC3E}">
        <p14:creationId xmlns:p14="http://schemas.microsoft.com/office/powerpoint/2010/main" val="50362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61693C-0E46-344A-20B5-6ECD3FC5596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2425E1A-DA18-06E8-1141-031E2C199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86E957CE-80EA-107B-90F6-4A3FBD17D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33851CE9-05AB-1C56-38CC-E266074EB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660C3EB8-972B-FBB9-F198-FB09B0D48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9E314C33-392B-F1C0-7EB8-D2C143EEA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0EDFD902-391A-D7FF-AAF0-50B25F1B8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397B4011-C304-3121-6F2A-8FACEB5C952B}"/>
              </a:ext>
            </a:extLst>
          </p:cNvPr>
          <p:cNvSpPr txBox="1"/>
          <p:nvPr/>
        </p:nvSpPr>
        <p:spPr>
          <a:xfrm>
            <a:off x="690113" y="1317754"/>
            <a:ext cx="10591685" cy="4832092"/>
          </a:xfrm>
          <a:prstGeom prst="rect">
            <a:avLst/>
          </a:prstGeom>
          <a:noFill/>
        </p:spPr>
        <p:txBody>
          <a:bodyPr wrap="square" rtlCol="0">
            <a:spAutoFit/>
          </a:bodyPr>
          <a:lstStyle/>
          <a:p>
            <a:endParaRPr lang="en-US" sz="3600" dirty="0">
              <a:solidFill>
                <a:schemeClr val="bg1"/>
              </a:solidFill>
            </a:endParaRPr>
          </a:p>
          <a:p>
            <a:r>
              <a:rPr lang="en-US" sz="3600" dirty="0">
                <a:solidFill>
                  <a:schemeClr val="bg1"/>
                </a:solidFill>
              </a:rPr>
              <a:t>Assessing Visual Arguments:</a:t>
            </a:r>
          </a:p>
          <a:p>
            <a:r>
              <a:rPr lang="en-US" sz="3600" dirty="0">
                <a:solidFill>
                  <a:schemeClr val="bg1"/>
                </a:solidFill>
              </a:rPr>
              <a:t>Toward a </a:t>
            </a:r>
            <a:r>
              <a:rPr lang="en-US" sz="3600">
                <a:solidFill>
                  <a:schemeClr val="bg1"/>
                </a:solidFill>
              </a:rPr>
              <a:t>Multimodal Logic</a:t>
            </a:r>
            <a:endParaRPr lang="en-US" sz="3600" dirty="0">
              <a:solidFill>
                <a:schemeClr val="bg1"/>
              </a:solidFill>
            </a:endParaRPr>
          </a:p>
          <a:p>
            <a:endParaRPr lang="en-US" sz="3600" dirty="0">
              <a:solidFill>
                <a:schemeClr val="bg1"/>
              </a:solidFill>
            </a:endParaRPr>
          </a:p>
          <a:p>
            <a:r>
              <a:rPr lang="en-US" sz="3600" dirty="0">
                <a:solidFill>
                  <a:schemeClr val="bg1"/>
                </a:solidFill>
              </a:rPr>
              <a:t> </a:t>
            </a:r>
          </a:p>
          <a:p>
            <a:pPr algn="r"/>
            <a:endParaRPr lang="en-US" sz="3600" dirty="0">
              <a:solidFill>
                <a:schemeClr val="bg1"/>
              </a:solidFill>
            </a:endParaRPr>
          </a:p>
          <a:p>
            <a:pPr algn="r"/>
            <a:endParaRPr lang="en-US" sz="3600" dirty="0">
              <a:solidFill>
                <a:schemeClr val="bg1"/>
              </a:solidFill>
            </a:endParaRPr>
          </a:p>
          <a:p>
            <a:pPr algn="r"/>
            <a:r>
              <a:rPr lang="en-US" sz="2800" dirty="0"/>
              <a:t>Leo Groarke</a:t>
            </a:r>
          </a:p>
          <a:p>
            <a:pPr algn="r"/>
            <a:r>
              <a:rPr lang="en-US" sz="2800" dirty="0"/>
              <a:t>Trent University</a:t>
            </a:r>
          </a:p>
        </p:txBody>
      </p:sp>
    </p:spTree>
    <p:extLst>
      <p:ext uri="{BB962C8B-B14F-4D97-AF65-F5344CB8AC3E}">
        <p14:creationId xmlns:p14="http://schemas.microsoft.com/office/powerpoint/2010/main" val="717330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B86EF1-C4E4-B82B-3839-35A56C23A22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FAA3E4C-2F2A-4E0C-92B6-A7B4B39AB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71047A59-792E-2577-1FEA-66EEC11FE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64E45998-B934-7011-AC36-6E33A245CB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2DB9AE3-F7CE-A217-F8AD-18C3763D3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FD2A69B9-A2D1-6F23-8E1D-744EBE4F3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48B5681E-53BC-92BE-0D2B-3ED80C9F8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6DE63C02-24CA-A0F5-53EC-8992A50277F0}"/>
              </a:ext>
            </a:extLst>
          </p:cNvPr>
          <p:cNvPicPr>
            <a:picLocks noChangeAspect="1"/>
          </p:cNvPicPr>
          <p:nvPr/>
        </p:nvPicPr>
        <p:blipFill>
          <a:blip r:embed="rId2"/>
          <a:stretch>
            <a:fillRect/>
          </a:stretch>
        </p:blipFill>
        <p:spPr>
          <a:xfrm>
            <a:off x="3307008" y="620906"/>
            <a:ext cx="5572903" cy="5391902"/>
          </a:xfrm>
          <a:prstGeom prst="rect">
            <a:avLst/>
          </a:prstGeom>
          <a:ln w="3175">
            <a:solidFill>
              <a:schemeClr val="tx1"/>
            </a:solidFill>
          </a:ln>
        </p:spPr>
      </p:pic>
      <p:sp>
        <p:nvSpPr>
          <p:cNvPr id="2" name="TextBox 1">
            <a:extLst>
              <a:ext uri="{FF2B5EF4-FFF2-40B4-BE49-F238E27FC236}">
                <a16:creationId xmlns:a16="http://schemas.microsoft.com/office/drawing/2014/main" id="{21326304-C939-4A0B-15CE-A6864DBC6CC0}"/>
              </a:ext>
            </a:extLst>
          </p:cNvPr>
          <p:cNvSpPr txBox="1"/>
          <p:nvPr/>
        </p:nvSpPr>
        <p:spPr>
          <a:xfrm>
            <a:off x="709240" y="1490891"/>
            <a:ext cx="1770036" cy="1077218"/>
          </a:xfrm>
          <a:prstGeom prst="rect">
            <a:avLst/>
          </a:prstGeom>
          <a:noFill/>
        </p:spPr>
        <p:txBody>
          <a:bodyPr wrap="none" rtlCol="0">
            <a:spAutoFit/>
          </a:bodyPr>
          <a:lstStyle/>
          <a:p>
            <a:r>
              <a:rPr lang="en-US" sz="3200" dirty="0">
                <a:solidFill>
                  <a:schemeClr val="accent3"/>
                </a:solidFill>
              </a:rPr>
              <a:t>A weak </a:t>
            </a:r>
          </a:p>
          <a:p>
            <a:r>
              <a:rPr lang="en-US" sz="3200" dirty="0">
                <a:solidFill>
                  <a:schemeClr val="accent3"/>
                </a:solidFill>
              </a:rPr>
              <a:t>inference</a:t>
            </a:r>
          </a:p>
        </p:txBody>
      </p:sp>
    </p:spTree>
    <p:extLst>
      <p:ext uri="{BB962C8B-B14F-4D97-AF65-F5344CB8AC3E}">
        <p14:creationId xmlns:p14="http://schemas.microsoft.com/office/powerpoint/2010/main" val="2562159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48D3D2-755A-2C54-C025-9B8B2DEF98E2}"/>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B335730-58A8-C829-D1F4-1EE9B9149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AF1D58C-3C36-A467-9ADF-485131647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4210D3F4-A48F-DAF6-62B5-08086BA15A02}"/>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latin typeface="+mj-lt"/>
                <a:ea typeface="+mj-ea"/>
                <a:cs typeface="+mj-cs"/>
              </a:rPr>
              <a:t>Beyond the Visual Mode of Arguing</a:t>
            </a:r>
          </a:p>
        </p:txBody>
      </p:sp>
      <p:sp useBgFill="1">
        <p:nvSpPr>
          <p:cNvPr id="18" name="Rectangle 17">
            <a:extLst>
              <a:ext uri="{FF2B5EF4-FFF2-40B4-BE49-F238E27FC236}">
                <a16:creationId xmlns:a16="http://schemas.microsoft.com/office/drawing/2014/main" id="{1F05276E-6BD0-75A9-CAD8-1A37F18FD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063C35B-D3C0-77BC-52CD-B72155E1CA8E}"/>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Tree>
    <p:extLst>
      <p:ext uri="{BB962C8B-B14F-4D97-AF65-F5344CB8AC3E}">
        <p14:creationId xmlns:p14="http://schemas.microsoft.com/office/powerpoint/2010/main" val="1765426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6CBEAE-90D6-0EB1-DD5E-CBC8A60AF0F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6F84412-3812-8693-0573-99178B265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B8754095-AA29-BC1A-0762-F8490FD0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24F09E4A-570D-3A8A-D3F4-0F82DD28D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077B228-D98F-BEAF-BAC3-CD8A7AC19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83E988E1-14BA-9F27-B7FE-BFBA3418A4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10F9478-C074-B40F-8743-E2A387AFD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887" y="972668"/>
            <a:ext cx="6373091" cy="4779818"/>
          </a:xfrm>
          <a:prstGeom prst="rect">
            <a:avLst/>
          </a:prstGeom>
        </p:spPr>
      </p:pic>
      <p:sp>
        <p:nvSpPr>
          <p:cNvPr id="6" name="TextBox 5"/>
          <p:cNvSpPr txBox="1"/>
          <p:nvPr/>
        </p:nvSpPr>
        <p:spPr>
          <a:xfrm>
            <a:off x="714811" y="952856"/>
            <a:ext cx="2464225" cy="2308324"/>
          </a:xfrm>
          <a:prstGeom prst="rect">
            <a:avLst/>
          </a:prstGeom>
          <a:noFill/>
        </p:spPr>
        <p:txBody>
          <a:bodyPr wrap="square" rtlCol="0">
            <a:spAutoFit/>
          </a:bodyPr>
          <a:lstStyle/>
          <a:p>
            <a:endParaRPr lang="en-US" b="1" dirty="0">
              <a:solidFill>
                <a:schemeClr val="accent3"/>
              </a:solidFill>
              <a:latin typeface="+mj-lt"/>
              <a:cs typeface="Calibri" panose="020F0502020204030204" pitchFamily="34" charset="0"/>
            </a:endParaRPr>
          </a:p>
          <a:p>
            <a:r>
              <a:rPr lang="en-US" b="1" dirty="0">
                <a:solidFill>
                  <a:schemeClr val="accent3"/>
                </a:solidFill>
                <a:latin typeface="+mj-lt"/>
                <a:cs typeface="Calibri" panose="020F0502020204030204" pitchFamily="34" charset="0"/>
              </a:rPr>
              <a:t>Is painting or sculpture the higher art?</a:t>
            </a:r>
          </a:p>
          <a:p>
            <a:endParaRPr lang="en-US" b="1" dirty="0">
              <a:solidFill>
                <a:schemeClr val="accent3"/>
              </a:solidFill>
              <a:latin typeface="+mj-lt"/>
              <a:cs typeface="Calibri" panose="020F0502020204030204" pitchFamily="34" charset="0"/>
            </a:endParaRPr>
          </a:p>
          <a:p>
            <a:endParaRPr lang="en-US" b="1" dirty="0">
              <a:solidFill>
                <a:schemeClr val="accent3"/>
              </a:solidFill>
              <a:latin typeface="+mj-lt"/>
              <a:cs typeface="Calibri" panose="020F0502020204030204" pitchFamily="34" charset="0"/>
            </a:endParaRPr>
          </a:p>
          <a:p>
            <a:endParaRPr lang="en-US" b="1" dirty="0">
              <a:solidFill>
                <a:schemeClr val="accent3"/>
              </a:solidFill>
              <a:latin typeface="+mj-lt"/>
              <a:cs typeface="Calibri" panose="020F0502020204030204" pitchFamily="34" charset="0"/>
            </a:endParaRPr>
          </a:p>
          <a:p>
            <a:endParaRPr lang="en-US" b="1" dirty="0">
              <a:solidFill>
                <a:schemeClr val="accent3"/>
              </a:solidFill>
              <a:latin typeface="+mj-lt"/>
              <a:cs typeface="Calibri" panose="020F0502020204030204" pitchFamily="34" charset="0"/>
            </a:endParaRPr>
          </a:p>
          <a:p>
            <a:r>
              <a:rPr lang="en-US" b="1" dirty="0">
                <a:solidFill>
                  <a:schemeClr val="accent3"/>
                </a:solidFill>
                <a:latin typeface="+mj-lt"/>
                <a:cs typeface="Calibri" panose="020F0502020204030204" pitchFamily="34" charset="0"/>
              </a:rPr>
              <a:t>BRONZINO (16</a:t>
            </a:r>
            <a:r>
              <a:rPr lang="en-US" b="1" baseline="30000" dirty="0">
                <a:solidFill>
                  <a:schemeClr val="accent3"/>
                </a:solidFill>
                <a:latin typeface="+mj-lt"/>
                <a:cs typeface="Calibri" panose="020F0502020204030204" pitchFamily="34" charset="0"/>
              </a:rPr>
              <a:t>th </a:t>
            </a:r>
            <a:r>
              <a:rPr lang="en-US" b="1" dirty="0">
                <a:solidFill>
                  <a:schemeClr val="accent3"/>
                </a:solidFill>
                <a:latin typeface="+mj-lt"/>
                <a:cs typeface="Calibri" panose="020F0502020204030204" pitchFamily="34" charset="0"/>
              </a:rPr>
              <a:t>C) </a:t>
            </a:r>
            <a:r>
              <a:rPr lang="en-US" b="1" dirty="0">
                <a:latin typeface="+mj-lt"/>
                <a:cs typeface="Calibri" panose="020F0502020204030204" pitchFamily="34" charset="0"/>
              </a:rPr>
              <a:t>C)</a:t>
            </a:r>
          </a:p>
        </p:txBody>
      </p:sp>
    </p:spTree>
    <p:extLst>
      <p:ext uri="{BB962C8B-B14F-4D97-AF65-F5344CB8AC3E}">
        <p14:creationId xmlns:p14="http://schemas.microsoft.com/office/powerpoint/2010/main" val="812267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FBE082-0D95-6625-E057-53A39F50366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9E409898-2C3C-50C4-3514-E0E891E91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3CBC0588-99DC-EC73-52ED-B5A9B7403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74FFB2B2-80A5-186F-CC8E-08A77BFDB2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1403D453-8BD1-A2C9-B84B-A0B5FD697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5BBD0709-F18B-928E-2F0F-C388CC266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100A27F2-AD7D-9DFF-C275-5E69C41B0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p:cNvPicPr>
            <a:picLocks noChangeAspect="1"/>
          </p:cNvPicPr>
          <p:nvPr/>
        </p:nvPicPr>
        <p:blipFill>
          <a:blip r:embed="rId2"/>
          <a:stretch>
            <a:fillRect/>
          </a:stretch>
        </p:blipFill>
        <p:spPr>
          <a:xfrm>
            <a:off x="1594685" y="739209"/>
            <a:ext cx="5023690" cy="5265665"/>
          </a:xfrm>
          <a:prstGeom prst="rect">
            <a:avLst/>
          </a:prstGeom>
        </p:spPr>
      </p:pic>
      <p:sp>
        <p:nvSpPr>
          <p:cNvPr id="6" name="TextBox 5">
            <a:extLst>
              <a:ext uri="{FF2B5EF4-FFF2-40B4-BE49-F238E27FC236}">
                <a16:creationId xmlns:a16="http://schemas.microsoft.com/office/drawing/2014/main" id="{DF8BB26E-1CCC-8ADE-3122-D1E83E1F819D}"/>
              </a:ext>
            </a:extLst>
          </p:cNvPr>
          <p:cNvSpPr txBox="1"/>
          <p:nvPr/>
        </p:nvSpPr>
        <p:spPr>
          <a:xfrm>
            <a:off x="8215669" y="1377405"/>
            <a:ext cx="3576620" cy="1569660"/>
          </a:xfrm>
          <a:prstGeom prst="rect">
            <a:avLst/>
          </a:prstGeom>
          <a:noFill/>
        </p:spPr>
        <p:txBody>
          <a:bodyPr wrap="none" rtlCol="0">
            <a:spAutoFit/>
          </a:bodyPr>
          <a:lstStyle/>
          <a:p>
            <a:r>
              <a:rPr lang="en-US" sz="3200" dirty="0"/>
              <a:t>1520s debate about </a:t>
            </a:r>
          </a:p>
          <a:p>
            <a:r>
              <a:rPr lang="en-US" sz="3200" dirty="0"/>
              <a:t>teaching anatomy </a:t>
            </a:r>
          </a:p>
          <a:p>
            <a:r>
              <a:rPr lang="en-US" sz="3200" dirty="0"/>
              <a:t>and medicine</a:t>
            </a:r>
          </a:p>
        </p:txBody>
      </p:sp>
    </p:spTree>
    <p:extLst>
      <p:ext uri="{BB962C8B-B14F-4D97-AF65-F5344CB8AC3E}">
        <p14:creationId xmlns:p14="http://schemas.microsoft.com/office/powerpoint/2010/main" val="1526353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96FECB-C13C-14D5-D153-0FE51082D81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0CECCA58-8C00-27D4-3317-AEF6758AC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F06EDE91-562E-039F-BD32-BCE24C496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0AC5986D-EE5F-6045-6A25-C23DFC09C5D6}"/>
              </a:ext>
            </a:extLst>
          </p:cNvPr>
          <p:cNvSpPr txBox="1"/>
          <p:nvPr/>
        </p:nvSpPr>
        <p:spPr>
          <a:xfrm>
            <a:off x="1066088" y="32266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rPr>
              <a:t>Jacques Dubois (1478 –1555)</a:t>
            </a:r>
            <a:endParaRPr lang="en-US" sz="4400" dirty="0">
              <a:solidFill>
                <a:schemeClr val="accent3"/>
              </a:solidFill>
              <a:latin typeface="+mj-lt"/>
              <a:ea typeface="+mj-ea"/>
              <a:cs typeface="+mj-cs"/>
            </a:endParaRPr>
          </a:p>
        </p:txBody>
      </p:sp>
      <p:sp useBgFill="1">
        <p:nvSpPr>
          <p:cNvPr id="18" name="Rectangle 17">
            <a:extLst>
              <a:ext uri="{FF2B5EF4-FFF2-40B4-BE49-F238E27FC236}">
                <a16:creationId xmlns:a16="http://schemas.microsoft.com/office/drawing/2014/main" id="{3BBE6C92-9713-F37E-7FCA-2F8932F64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80DE19-EB15-5B7E-1EA5-89A076AC64BF}"/>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
        <p:nvSpPr>
          <p:cNvPr id="2" name="TextBox 1">
            <a:extLst>
              <a:ext uri="{FF2B5EF4-FFF2-40B4-BE49-F238E27FC236}">
                <a16:creationId xmlns:a16="http://schemas.microsoft.com/office/drawing/2014/main" id="{5192A26A-3324-E522-DFC8-780F91C7AD56}"/>
              </a:ext>
            </a:extLst>
          </p:cNvPr>
          <p:cNvSpPr txBox="1"/>
          <p:nvPr/>
        </p:nvSpPr>
        <p:spPr>
          <a:xfrm>
            <a:off x="215900" y="2769571"/>
            <a:ext cx="11755120" cy="3970318"/>
          </a:xfrm>
          <a:prstGeom prst="rect">
            <a:avLst/>
          </a:prstGeom>
          <a:solidFill>
            <a:schemeClr val="bg1"/>
          </a:solidFill>
        </p:spPr>
        <p:txBody>
          <a:bodyPr wrap="square" rtlCol="0">
            <a:spAutoFit/>
          </a:bodyPr>
          <a:lstStyle/>
          <a:p>
            <a:r>
              <a:rPr lang="en-US" sz="2800" dirty="0">
                <a:latin typeface="+mj-lt"/>
              </a:rPr>
              <a:t>Dubois lambasted the pictures by </a:t>
            </a:r>
            <a:r>
              <a:rPr lang="en-US" sz="2800" dirty="0" err="1">
                <a:latin typeface="+mj-lt"/>
              </a:rPr>
              <a:t>Berengario</a:t>
            </a:r>
            <a:r>
              <a:rPr lang="en-US" sz="2800" dirty="0">
                <a:latin typeface="+mj-lt"/>
              </a:rPr>
              <a:t> da Carpi in particular as a “hodgepodge,” “sumptuous but useless,” and “shadows.” For Dubois, a medical student needed to reach down into the human body and handle its parts, not just stop at the surface displayed in a picture. He asked, rhetorically: If Galen said that plants did not need to be displayed but should be taught and learned with one’s hands, surely he would not have tolerated futile and inane pictures of the human body. Would he have accepted a physician trained by pictures, unless he intended to cure picture-people (</a:t>
            </a:r>
            <a:r>
              <a:rPr lang="en-US" sz="2800" dirty="0" err="1">
                <a:latin typeface="+mj-lt"/>
              </a:rPr>
              <a:t>pictos</a:t>
            </a:r>
            <a:r>
              <a:rPr lang="en-US" sz="2800" dirty="0">
                <a:latin typeface="+mj-lt"/>
              </a:rPr>
              <a:t> </a:t>
            </a:r>
            <a:r>
              <a:rPr lang="en-US" sz="2800" dirty="0" err="1">
                <a:latin typeface="+mj-lt"/>
              </a:rPr>
              <a:t>homines</a:t>
            </a:r>
            <a:r>
              <a:rPr lang="en-US" sz="2800" dirty="0">
                <a:latin typeface="+mj-lt"/>
              </a:rPr>
              <a:t>)? (</a:t>
            </a:r>
            <a:r>
              <a:rPr lang="en-US" sz="2800" dirty="0" err="1">
                <a:latin typeface="+mj-lt"/>
              </a:rPr>
              <a:t>Kusukawa</a:t>
            </a:r>
            <a:r>
              <a:rPr lang="en-US" sz="2800" dirty="0">
                <a:latin typeface="+mj-lt"/>
              </a:rPr>
              <a:t> 2012, p. 184) </a:t>
            </a:r>
          </a:p>
        </p:txBody>
      </p:sp>
    </p:spTree>
    <p:extLst>
      <p:ext uri="{BB962C8B-B14F-4D97-AF65-F5344CB8AC3E}">
        <p14:creationId xmlns:p14="http://schemas.microsoft.com/office/powerpoint/2010/main" val="317265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7D344E-9195-B380-7554-832C86E83A3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60AFC7D-E7B6-3AA3-BE1F-5AF47EFEB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5E777BBA-3D64-0F30-878B-6E0366F8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4CECB231-5F45-6A46-6EC2-5828351896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F21269D7-8C36-1DEB-8CA7-8341126B8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494D2F9B-1B80-8402-6460-49EE8C7FE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3D68384-EEF2-4965-FDF3-2277AA669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8F08531F-1110-87BD-EC0F-F244DC1BBE5B}"/>
              </a:ext>
            </a:extLst>
          </p:cNvPr>
          <p:cNvSpPr txBox="1"/>
          <p:nvPr/>
        </p:nvSpPr>
        <p:spPr>
          <a:xfrm>
            <a:off x="690113" y="1317754"/>
            <a:ext cx="10591685" cy="4832092"/>
          </a:xfrm>
          <a:prstGeom prst="rect">
            <a:avLst/>
          </a:prstGeom>
          <a:noFill/>
        </p:spPr>
        <p:txBody>
          <a:bodyPr wrap="square" rtlCol="0">
            <a:spAutoFit/>
          </a:bodyPr>
          <a:lstStyle/>
          <a:p>
            <a:endParaRPr lang="en-US" sz="3600" dirty="0">
              <a:solidFill>
                <a:schemeClr val="bg1"/>
              </a:solidFill>
            </a:endParaRPr>
          </a:p>
          <a:p>
            <a:r>
              <a:rPr lang="en-US" sz="3600" dirty="0">
                <a:solidFill>
                  <a:schemeClr val="bg1"/>
                </a:solidFill>
              </a:rPr>
              <a:t>Assessing Visual Arguments:</a:t>
            </a:r>
          </a:p>
          <a:p>
            <a:r>
              <a:rPr lang="en-US" sz="3600" dirty="0">
                <a:solidFill>
                  <a:schemeClr val="bg1"/>
                </a:solidFill>
              </a:rPr>
              <a:t>Toward a </a:t>
            </a:r>
            <a:r>
              <a:rPr lang="en-US" sz="3600">
                <a:solidFill>
                  <a:schemeClr val="bg1"/>
                </a:solidFill>
              </a:rPr>
              <a:t>Multimodal Logic</a:t>
            </a:r>
            <a:endParaRPr lang="en-US" sz="3600" dirty="0">
              <a:solidFill>
                <a:schemeClr val="bg1"/>
              </a:solidFill>
            </a:endParaRPr>
          </a:p>
          <a:p>
            <a:endParaRPr lang="en-US" sz="3600" dirty="0">
              <a:solidFill>
                <a:schemeClr val="bg1"/>
              </a:solidFill>
            </a:endParaRPr>
          </a:p>
          <a:p>
            <a:r>
              <a:rPr lang="en-US" sz="3600" dirty="0">
                <a:solidFill>
                  <a:schemeClr val="bg1"/>
                </a:solidFill>
              </a:rPr>
              <a:t> </a:t>
            </a:r>
          </a:p>
          <a:p>
            <a:pPr algn="r"/>
            <a:endParaRPr lang="en-US" sz="3600" dirty="0">
              <a:solidFill>
                <a:schemeClr val="bg1"/>
              </a:solidFill>
            </a:endParaRPr>
          </a:p>
          <a:p>
            <a:pPr algn="r"/>
            <a:endParaRPr lang="en-US" sz="3600" dirty="0">
              <a:solidFill>
                <a:schemeClr val="bg1"/>
              </a:solidFill>
            </a:endParaRPr>
          </a:p>
          <a:p>
            <a:pPr algn="r"/>
            <a:r>
              <a:rPr lang="en-US" sz="2800" dirty="0"/>
              <a:t>Leo Groarke</a:t>
            </a:r>
          </a:p>
          <a:p>
            <a:pPr algn="r"/>
            <a:r>
              <a:rPr lang="en-US" sz="2800" dirty="0"/>
              <a:t>Trent University</a:t>
            </a:r>
          </a:p>
        </p:txBody>
      </p:sp>
    </p:spTree>
    <p:extLst>
      <p:ext uri="{BB962C8B-B14F-4D97-AF65-F5344CB8AC3E}">
        <p14:creationId xmlns:p14="http://schemas.microsoft.com/office/powerpoint/2010/main" val="3410524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23EA82-D5E3-45DB-6EA9-9C89DCD5A4E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C6DBAD6-8CB8-42FF-B0D9-6CE619D42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F33FDBB0-BD31-4C4B-B31A-125E36AA5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AC1A32FF-5A57-BA8C-36CB-D7692C9B9A86}"/>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latin typeface="+mj-lt"/>
                <a:ea typeface="+mj-ea"/>
                <a:cs typeface="+mj-cs"/>
              </a:rPr>
              <a:t>ASSUMPTIONS</a:t>
            </a:r>
          </a:p>
        </p:txBody>
      </p:sp>
      <p:sp useBgFill="1">
        <p:nvSpPr>
          <p:cNvPr id="18" name="Rectangle 17">
            <a:extLst>
              <a:ext uri="{FF2B5EF4-FFF2-40B4-BE49-F238E27FC236}">
                <a16:creationId xmlns:a16="http://schemas.microsoft.com/office/drawing/2014/main" id="{A4B381B0-BCD6-4989-9444-BCDAC3E1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38FC20-CE1F-7CD5-9624-2751C3F46CD4}"/>
              </a:ext>
            </a:extLst>
          </p:cNvPr>
          <p:cNvSpPr txBox="1"/>
          <p:nvPr/>
        </p:nvSpPr>
        <p:spPr>
          <a:xfrm>
            <a:off x="768427" y="2698805"/>
            <a:ext cx="11048997" cy="3843130"/>
          </a:xfrm>
          <a:prstGeom prst="rect">
            <a:avLst/>
          </a:prstGeom>
        </p:spPr>
        <p:txBody>
          <a:bodyPr vert="horz" lIns="91440" tIns="45720" rIns="91440" bIns="45720" rtlCol="0">
            <a:noAutofit/>
          </a:bodyPr>
          <a:lstStyle/>
          <a:p>
            <a:pPr marL="514350" indent="-514350" defTabSz="914400">
              <a:lnSpc>
                <a:spcPct val="90000"/>
              </a:lnSpc>
              <a:buClr>
                <a:schemeClr val="tx1"/>
              </a:buClr>
              <a:buSzPct val="80000"/>
              <a:buAutoNum type="arabicPeriod"/>
            </a:pPr>
            <a:r>
              <a:rPr lang="en-US" sz="2800" dirty="0"/>
              <a:t>There are visual arguments.</a:t>
            </a:r>
          </a:p>
          <a:p>
            <a:pPr marL="514350" indent="-514350" defTabSz="914400">
              <a:lnSpc>
                <a:spcPct val="90000"/>
              </a:lnSpc>
              <a:buClr>
                <a:schemeClr val="tx1"/>
              </a:buClr>
              <a:buSzPct val="80000"/>
              <a:buAutoNum type="arabicPeriod"/>
            </a:pPr>
            <a:r>
              <a:rPr lang="en-US" sz="2800" dirty="0"/>
              <a:t>There are other (non-verbal) modes of argument (smell, taste, touch, sound, etc.).</a:t>
            </a:r>
          </a:p>
          <a:p>
            <a:pPr marL="514350" indent="-514350" defTabSz="914400">
              <a:lnSpc>
                <a:spcPct val="90000"/>
              </a:lnSpc>
              <a:buClr>
                <a:schemeClr val="tx1"/>
              </a:buClr>
              <a:buSzPct val="80000"/>
              <a:buAutoNum type="arabicPeriod"/>
            </a:pPr>
            <a:r>
              <a:rPr lang="en-US" sz="2800" dirty="0"/>
              <a:t>Some familiarity with KC tables and argument diagrams.</a:t>
            </a:r>
          </a:p>
          <a:p>
            <a:pPr defTabSz="914400">
              <a:lnSpc>
                <a:spcPct val="90000"/>
              </a:lnSpc>
              <a:spcAft>
                <a:spcPts val="600"/>
              </a:spcAft>
              <a:buClr>
                <a:schemeClr val="tx1"/>
              </a:buClr>
              <a:buSzPct val="80000"/>
            </a:pPr>
            <a:endParaRPr lang="en-US" sz="2800" dirty="0"/>
          </a:p>
          <a:p>
            <a:pPr defTabSz="914400">
              <a:lnSpc>
                <a:spcPct val="90000"/>
              </a:lnSpc>
              <a:spcAft>
                <a:spcPts val="600"/>
              </a:spcAft>
              <a:buClr>
                <a:schemeClr val="tx1"/>
              </a:buClr>
              <a:buSzPct val="80000"/>
            </a:pPr>
            <a:r>
              <a:rPr lang="en-US" sz="2400" dirty="0"/>
              <a:t>Groarke, Leo. 2019. “Depicting Visual Arguments: An “ART” Approach.” In Federico Puppo, ed. </a:t>
            </a:r>
            <a:r>
              <a:rPr lang="en-US" sz="2400" i="1" dirty="0"/>
              <a:t>Informal Logic: A ‘Canadian’ Approach to Argument</a:t>
            </a:r>
            <a:r>
              <a:rPr lang="en-US" sz="2400" dirty="0"/>
              <a:t>, pp. 332-374. Windsor: Windsor Studies in Argumentation (WSIA), Vol. 9. &lt;https://windsor.scholarsportal.info/omp/index.php/wsia/catalog/view/123/303/1653-1&gt;</a:t>
            </a:r>
          </a:p>
        </p:txBody>
      </p:sp>
    </p:spTree>
    <p:extLst>
      <p:ext uri="{BB962C8B-B14F-4D97-AF65-F5344CB8AC3E}">
        <p14:creationId xmlns:p14="http://schemas.microsoft.com/office/powerpoint/2010/main" val="348587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DD9D4E-FAEB-386F-7A66-99BA1994A57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5B051ED-C262-8EB1-3630-7020EC181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A4E35A67-E03D-D997-05B5-39F94C96A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99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9D48C736-D145-6A23-9E6D-5C11A9E01BCF}"/>
              </a:ext>
            </a:extLst>
          </p:cNvPr>
          <p:cNvSpPr txBox="1"/>
          <p:nvPr/>
        </p:nvSpPr>
        <p:spPr>
          <a:xfrm>
            <a:off x="1143000" y="485030"/>
            <a:ext cx="9875520" cy="16055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chemeClr val="accent3"/>
                </a:solidFill>
                <a:latin typeface="+mj-lt"/>
                <a:ea typeface="+mj-ea"/>
                <a:cs typeface="+mj-cs"/>
              </a:rPr>
              <a:t>The Key Question Today</a:t>
            </a:r>
          </a:p>
        </p:txBody>
      </p:sp>
      <p:sp useBgFill="1">
        <p:nvSpPr>
          <p:cNvPr id="18" name="Rectangle 17">
            <a:extLst>
              <a:ext uri="{FF2B5EF4-FFF2-40B4-BE49-F238E27FC236}">
                <a16:creationId xmlns:a16="http://schemas.microsoft.com/office/drawing/2014/main" id="{8AC1084B-EB27-F05D-FC28-28C2932E0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0"/>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C75999-7B7C-0A6A-2B53-88EEA7A6E091}"/>
              </a:ext>
            </a:extLst>
          </p:cNvPr>
          <p:cNvSpPr txBox="1"/>
          <p:nvPr/>
        </p:nvSpPr>
        <p:spPr>
          <a:xfrm>
            <a:off x="218440" y="2529840"/>
            <a:ext cx="11724640" cy="4681665"/>
          </a:xfrm>
          <a:prstGeom prst="rect">
            <a:avLst/>
          </a:prstGeom>
        </p:spPr>
        <p:txBody>
          <a:bodyPr vert="horz" lIns="91440" tIns="45720" rIns="91440" bIns="45720" rtlCol="0">
            <a:noAutofit/>
          </a:bodyPr>
          <a:lstStyle/>
          <a:p>
            <a:pPr defTabSz="914400">
              <a:lnSpc>
                <a:spcPct val="90000"/>
              </a:lnSpc>
              <a:buClr>
                <a:schemeClr val="tx1"/>
              </a:buClr>
              <a:buSzPct val="80000"/>
            </a:pPr>
            <a:endParaRPr lang="en-US" sz="2400" dirty="0"/>
          </a:p>
        </p:txBody>
      </p:sp>
      <p:sp>
        <p:nvSpPr>
          <p:cNvPr id="2" name="TextBox 1">
            <a:extLst>
              <a:ext uri="{FF2B5EF4-FFF2-40B4-BE49-F238E27FC236}">
                <a16:creationId xmlns:a16="http://schemas.microsoft.com/office/drawing/2014/main" id="{C6BA02D7-8E88-6CDA-405F-8D0030E4E817}"/>
              </a:ext>
            </a:extLst>
          </p:cNvPr>
          <p:cNvSpPr txBox="1"/>
          <p:nvPr/>
        </p:nvSpPr>
        <p:spPr>
          <a:xfrm>
            <a:off x="1859369" y="3499367"/>
            <a:ext cx="7970452" cy="1754326"/>
          </a:xfrm>
          <a:prstGeom prst="rect">
            <a:avLst/>
          </a:prstGeom>
          <a:noFill/>
        </p:spPr>
        <p:txBody>
          <a:bodyPr wrap="none" rtlCol="0">
            <a:spAutoFit/>
          </a:bodyPr>
          <a:lstStyle/>
          <a:p>
            <a:r>
              <a:rPr lang="en-US" sz="3600" dirty="0"/>
              <a:t>Given that there are visual arguments, </a:t>
            </a:r>
          </a:p>
          <a:p>
            <a:r>
              <a:rPr lang="en-US" sz="3600" dirty="0"/>
              <a:t>how should we assess them – </a:t>
            </a:r>
          </a:p>
          <a:p>
            <a:r>
              <a:rPr lang="en-US" sz="3600" dirty="0"/>
              <a:t>as </a:t>
            </a:r>
            <a:r>
              <a:rPr lang="en-US" sz="3600" u="sng" dirty="0"/>
              <a:t>logically</a:t>
            </a:r>
            <a:r>
              <a:rPr lang="en-US" sz="3600" dirty="0"/>
              <a:t> convincing and unconvincing?</a:t>
            </a:r>
          </a:p>
        </p:txBody>
      </p:sp>
    </p:spTree>
    <p:extLst>
      <p:ext uri="{BB962C8B-B14F-4D97-AF65-F5344CB8AC3E}">
        <p14:creationId xmlns:p14="http://schemas.microsoft.com/office/powerpoint/2010/main" val="396120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1C3FEC-1B05-04E5-0BB2-F401AC0B3AC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FB3A4CB-4DF7-536A-8F7D-9F6EBF32C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E6E2533-E35D-EA83-2171-28BB3CF13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EA191282-80EA-291F-7D37-A83213F8D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7290177-F309-0942-7C6A-6CD836D5B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115F6CD9-1DB7-5FE7-0927-8007FF68C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37791BA-E913-B519-C2EE-128FAFF23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5689CFB-FE0A-7C95-5B94-58677E1A66E8}"/>
              </a:ext>
            </a:extLst>
          </p:cNvPr>
          <p:cNvSpPr>
            <a:spLocks noGrp="1"/>
          </p:cNvSpPr>
          <p:nvPr>
            <p:ph type="title"/>
          </p:nvPr>
        </p:nvSpPr>
        <p:spPr>
          <a:xfrm>
            <a:off x="825623" y="1429125"/>
            <a:ext cx="5846318" cy="3390149"/>
          </a:xfrm>
          <a:noFill/>
          <a:ln w="12700" cmpd="sng">
            <a:noFill/>
          </a:ln>
        </p:spPr>
        <p:txBody>
          <a:bodyPr vert="horz" lIns="91440" tIns="45720" rIns="91440" bIns="45720" rtlCol="0" anchor="ctr">
            <a:normAutofit/>
          </a:bodyPr>
          <a:lstStyle/>
          <a:p>
            <a:pPr algn="r">
              <a:lnSpc>
                <a:spcPct val="85000"/>
              </a:lnSpc>
            </a:pPr>
            <a:r>
              <a:rPr lang="en-US" sz="6000" b="1" kern="1200" cap="all" baseline="0" dirty="0">
                <a:solidFill>
                  <a:schemeClr val="accent3"/>
                </a:solidFill>
                <a:latin typeface="+mj-lt"/>
                <a:ea typeface="+mj-ea"/>
                <a:cs typeface="+mj-cs"/>
              </a:rPr>
              <a:t>by Intuition(?)</a:t>
            </a:r>
          </a:p>
        </p:txBody>
      </p:sp>
    </p:spTree>
    <p:extLst>
      <p:ext uri="{BB962C8B-B14F-4D97-AF65-F5344CB8AC3E}">
        <p14:creationId xmlns:p14="http://schemas.microsoft.com/office/powerpoint/2010/main" val="4180935268"/>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docProps/app.xml><?xml version="1.0" encoding="utf-8"?>
<Properties xmlns="http://schemas.openxmlformats.org/officeDocument/2006/extended-properties" xmlns:vt="http://schemas.openxmlformats.org/officeDocument/2006/docPropsVTypes">
  <Template>TM03457444[[fn=Basis]]</Template>
  <TotalTime>5712</TotalTime>
  <Words>987</Words>
  <Application>Microsoft Office PowerPoint</Application>
  <PresentationFormat>Širokozaslonsko</PresentationFormat>
  <Paragraphs>136</Paragraphs>
  <Slides>54</Slides>
  <Notes>0</Notes>
  <HiddenSlides>0</HiddenSlides>
  <MMClips>1</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54</vt:i4>
      </vt:variant>
    </vt:vector>
  </HeadingPairs>
  <TitlesOfParts>
    <vt:vector size="59" baseType="lpstr">
      <vt:lpstr>Calibri</vt:lpstr>
      <vt:lpstr>Calibri Light</vt:lpstr>
      <vt:lpstr>Corbel</vt:lpstr>
      <vt:lpstr>Wingdings</vt:lpstr>
      <vt:lpstr>Basis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by Intuition(?)</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(Migrants crossing into Macedonia)</vt:lpstr>
      <vt:lpstr>PowerPointova predstavitev</vt:lpstr>
      <vt:lpstr>PowerPointova predstavitev</vt:lpstr>
      <vt:lpstr>PowerPointova predstavitev</vt:lpstr>
      <vt:lpstr>PowerPointova predstavitev</vt:lpstr>
      <vt:lpstr>PowerPointova predstavitev</vt:lpstr>
      <vt:lpstr>A FORENSIC SKETCH is a visual conclusion…  (1881, Percy Lefroy Mapleton)   How do intuitions apply? Does this look like a murderer?</vt:lpstr>
      <vt:lpstr>PowerPointova predstavitev</vt:lpstr>
      <vt:lpstr>PowerPointova predstavitev</vt:lpstr>
      <vt:lpstr>APPLYING LOGIC’S STANDARDS OF EVALUATION</vt:lpstr>
      <vt:lpstr>PowerPointova predstavitev</vt:lpstr>
      <vt:lpstr>PowerPointova predstavitev</vt:lpstr>
      <vt:lpstr>PowerPointova predstavitev</vt:lpstr>
      <vt:lpstr>Argument schemes</vt:lpstr>
      <vt:lpstr>Two Standard Approaches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Argument  from fit (Dove)</vt:lpstr>
      <vt:lpstr>Argument  from fit</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Ngina Kibathi</dc:creator>
  <cp:lastModifiedBy>Špela Pregl</cp:lastModifiedBy>
  <cp:revision>88</cp:revision>
  <dcterms:created xsi:type="dcterms:W3CDTF">2019-06-14T15:54:56Z</dcterms:created>
  <dcterms:modified xsi:type="dcterms:W3CDTF">2025-10-08T10:05:18Z</dcterms:modified>
</cp:coreProperties>
</file>