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5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6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727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26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1508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65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82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3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0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7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7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2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9ACDE-B91C-42FA-9DA7-4233C62AA8C0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48C0F23-3E27-4110-9901-0652FB29A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6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MULTIMODALNA ARGUMENTACIJA IN PRAVO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04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2. Pravo intelektualne lastnine </a:t>
            </a:r>
            <a:br>
              <a:rPr lang="sl-SI" dirty="0"/>
            </a:br>
            <a:r>
              <a:rPr lang="sl-SI" dirty="0"/>
              <a:t>Avtorsko pravo, znamke in modeli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b="1" dirty="0"/>
              <a:t>Avtorsko pravo</a:t>
            </a:r>
          </a:p>
          <a:p>
            <a:pPr lvl="1"/>
            <a:r>
              <a:rPr lang="sl-SI" dirty="0"/>
              <a:t>Margaret </a:t>
            </a:r>
            <a:r>
              <a:rPr lang="sl-SI" dirty="0" err="1"/>
              <a:t>Keane</a:t>
            </a:r>
            <a:endParaRPr lang="sl-SI" dirty="0"/>
          </a:p>
          <a:p>
            <a:pPr lvl="1"/>
            <a:r>
              <a:rPr lang="sl-SI" dirty="0"/>
              <a:t>Glasbeni spori na sodišču</a:t>
            </a:r>
          </a:p>
          <a:p>
            <a:r>
              <a:rPr lang="sl-SI" dirty="0"/>
              <a:t>V zgodovini popularne glasbe obstajajo številni primeri kršitev avtorskih pravic - melodije, ki zvenijo „malce preveč podobno“. </a:t>
            </a:r>
          </a:p>
          <a:p>
            <a:r>
              <a:rPr lang="sl-SI" dirty="0"/>
              <a:t>Nekateri od teh primerov so bili rešeni izvensodno, druge pa so rešila sodišča.</a:t>
            </a:r>
          </a:p>
          <a:p>
            <a:r>
              <a:rPr lang="sl-SI" dirty="0"/>
              <a:t>George Harrison je bil na primer spoznan za krivega „podzavestnega plagiatorstva“ za svojo pesem „</a:t>
            </a:r>
            <a:r>
              <a:rPr lang="sl-SI" dirty="0" err="1"/>
              <a:t>My</a:t>
            </a:r>
            <a:r>
              <a:rPr lang="sl-SI" dirty="0"/>
              <a:t> </a:t>
            </a:r>
            <a:r>
              <a:rPr lang="sl-SI" dirty="0" err="1"/>
              <a:t>Sweet</a:t>
            </a:r>
            <a:r>
              <a:rPr lang="sl-SI" dirty="0"/>
              <a:t> Lord“ v zvezi s pesmijo skupine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Chiffons</a:t>
            </a:r>
            <a:r>
              <a:rPr lang="sl-SI" dirty="0"/>
              <a:t> „</a:t>
            </a:r>
            <a:r>
              <a:rPr lang="sl-SI" dirty="0" err="1"/>
              <a:t>He's</a:t>
            </a:r>
            <a:r>
              <a:rPr lang="sl-SI" dirty="0"/>
              <a:t> So Fine“ in mu je bilo naloženo plačilo znatne odškodnine. </a:t>
            </a:r>
          </a:p>
          <a:p>
            <a:r>
              <a:rPr lang="sl-SI" dirty="0"/>
              <a:t>Poleg tega je v primeru </a:t>
            </a:r>
            <a:r>
              <a:rPr lang="sl-SI" i="1" dirty="0" err="1"/>
              <a:t>Fogerty</a:t>
            </a:r>
            <a:r>
              <a:rPr lang="sl-SI" i="1" dirty="0"/>
              <a:t> proti CCR</a:t>
            </a:r>
            <a:r>
              <a:rPr lang="sl-SI" dirty="0"/>
              <a:t> </a:t>
            </a:r>
            <a:r>
              <a:rPr lang="sl-SI" dirty="0" err="1"/>
              <a:t>Fogerty</a:t>
            </a:r>
            <a:r>
              <a:rPr lang="sl-SI" dirty="0"/>
              <a:t> prinesel svojo kitaro na klop za priče v sodni dvorani in zaigral svojo pesem, da bi dokazal, da se pesmi dejansko razlikujeta, in zadeva je bila nato razsojena v njegovo korist (</a:t>
            </a:r>
            <a:r>
              <a:rPr lang="sl-SI" dirty="0" err="1"/>
              <a:t>Runtagh</a:t>
            </a:r>
            <a:r>
              <a:rPr lang="sl-SI" dirty="0"/>
              <a:t> 2016).</a:t>
            </a:r>
            <a:br>
              <a:rPr lang="sl-S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4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Multimodalna</a:t>
            </a:r>
            <a:r>
              <a:rPr lang="sl-SI" dirty="0"/>
              <a:t> komunikacija/argumentacija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/>
              <a:t>(Socialna) </a:t>
            </a:r>
            <a:r>
              <a:rPr lang="sl-SI" b="1" dirty="0"/>
              <a:t>semiotika</a:t>
            </a:r>
            <a:r>
              <a:rPr lang="sl-SI" dirty="0"/>
              <a:t> (gr. </a:t>
            </a:r>
            <a:r>
              <a:rPr lang="sl-SI" i="1" dirty="0" err="1"/>
              <a:t>semeion</a:t>
            </a:r>
            <a:r>
              <a:rPr lang="sl-SI" i="1" dirty="0"/>
              <a:t>)</a:t>
            </a:r>
            <a:r>
              <a:rPr lang="sl-SI" dirty="0"/>
              <a:t> – veda o sporazumevanju prek </a:t>
            </a:r>
            <a:r>
              <a:rPr lang="sl-SI" b="1" dirty="0"/>
              <a:t>znakov</a:t>
            </a:r>
            <a:r>
              <a:rPr lang="sl-SI" dirty="0"/>
              <a:t> </a:t>
            </a:r>
          </a:p>
          <a:p>
            <a:r>
              <a:rPr lang="sl-SI" dirty="0"/>
              <a:t>Znak – elementi, kjer sta </a:t>
            </a:r>
            <a:r>
              <a:rPr lang="sl-SI" b="1" dirty="0"/>
              <a:t>označeno</a:t>
            </a:r>
            <a:r>
              <a:rPr lang="sl-SI" dirty="0"/>
              <a:t> (pomen) in </a:t>
            </a:r>
            <a:r>
              <a:rPr lang="sl-SI" b="1" dirty="0"/>
              <a:t>označevalec</a:t>
            </a:r>
            <a:r>
              <a:rPr lang="sl-SI" dirty="0"/>
              <a:t> (oblika) združena</a:t>
            </a:r>
          </a:p>
          <a:p>
            <a:pPr lvl="1"/>
            <a:r>
              <a:rPr lang="sl-SI" dirty="0"/>
              <a:t>Tovrstni proces omogočajo </a:t>
            </a:r>
          </a:p>
          <a:p>
            <a:pPr lvl="2"/>
            <a:r>
              <a:rPr lang="sl-SI" dirty="0"/>
              <a:t>Interesi ustvarjalcev znakov</a:t>
            </a:r>
          </a:p>
          <a:p>
            <a:pPr lvl="2"/>
            <a:r>
              <a:rPr lang="sl-SI" dirty="0"/>
              <a:t>Dostopnost </a:t>
            </a:r>
            <a:r>
              <a:rPr lang="sl-SI" u="sng" dirty="0"/>
              <a:t>semiotičnih virov</a:t>
            </a:r>
            <a:r>
              <a:rPr lang="sl-SI" dirty="0"/>
              <a:t> („označevalcev“)</a:t>
            </a:r>
          </a:p>
          <a:p>
            <a:pPr lvl="2"/>
            <a:r>
              <a:rPr lang="sl-SI" dirty="0"/>
              <a:t>Zmožnost teh virov, da posredujejo želene pomene </a:t>
            </a:r>
          </a:p>
          <a:p>
            <a:r>
              <a:rPr lang="sl-SI" b="1" dirty="0"/>
              <a:t>Semiotični viri </a:t>
            </a:r>
            <a:r>
              <a:rPr lang="sl-SI" dirty="0"/>
              <a:t>(forma): dejanja, materiali in artefakti, ki jih uporabljamo za namene sporazumevanja</a:t>
            </a:r>
          </a:p>
          <a:p>
            <a:pPr lvl="1"/>
            <a:r>
              <a:rPr lang="sl-SI" dirty="0"/>
              <a:t>Fiziološki: glasovni aparat, obrazne mišice, kretnje</a:t>
            </a:r>
          </a:p>
          <a:p>
            <a:pPr lvl="1"/>
            <a:r>
              <a:rPr lang="sl-SI" dirty="0"/>
              <a:t>Tehnološki: svinčnik, črnilo, računalniški hardware in software</a:t>
            </a:r>
          </a:p>
          <a:p>
            <a:pPr lvl="1"/>
            <a:r>
              <a:rPr lang="sl-SI" dirty="0"/>
              <a:t>Fizični: kurjenje ognja</a:t>
            </a:r>
          </a:p>
          <a:p>
            <a:pPr lvl="2"/>
            <a:r>
              <a:rPr lang="sl-SI" u="sng" dirty="0"/>
              <a:t>Potencial ustvarjanja določenih pomenov</a:t>
            </a:r>
          </a:p>
          <a:p>
            <a:pPr lvl="1"/>
            <a:endParaRPr lang="sl-SI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6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Modus/način</a:t>
            </a:r>
            <a:r>
              <a:rPr lang="sl-SI" dirty="0"/>
              <a:t> – niz družbeno in kulturno oblikovanih virov za ustvarjanje pomena</a:t>
            </a:r>
          </a:p>
          <a:p>
            <a:pPr lvl="1"/>
            <a:r>
              <a:rPr lang="sl-SI" u="sng" dirty="0"/>
              <a:t>Test skupnosti</a:t>
            </a:r>
            <a:r>
              <a:rPr lang="sl-SI" dirty="0"/>
              <a:t>: določena skupnost jemlje načine sporazumevanja kot sebi lastne (določene zakonitosti oblikovane skozi zgodovinsko, družbeno in kulturno rabo)</a:t>
            </a:r>
          </a:p>
          <a:p>
            <a:pPr lvl="1"/>
            <a:r>
              <a:rPr lang="sl-SI" dirty="0"/>
              <a:t>Vrste: verbalni (ustni, pisni, tiskani, </a:t>
            </a:r>
            <a:r>
              <a:rPr lang="sl-SI" b="1" dirty="0"/>
              <a:t>digitalni</a:t>
            </a:r>
            <a:r>
              <a:rPr lang="sl-SI" dirty="0"/>
              <a:t>), vizualni, zvočni, vonjalni, okusni, tipni, prek kretenj, itd. </a:t>
            </a:r>
          </a:p>
          <a:p>
            <a:pPr lvl="1"/>
            <a:r>
              <a:rPr lang="sl-SI" b="1" dirty="0"/>
              <a:t>Načinovna zmožnost</a:t>
            </a:r>
            <a:r>
              <a:rPr lang="sl-SI" dirty="0"/>
              <a:t>: kaj je moč sporočiti prek določenega načina</a:t>
            </a:r>
          </a:p>
          <a:p>
            <a:pPr lvl="2"/>
            <a:r>
              <a:rPr lang="sl-SI" b="1" dirty="0" err="1"/>
              <a:t>Multimodalna</a:t>
            </a:r>
            <a:r>
              <a:rPr lang="sl-SI" b="1" dirty="0"/>
              <a:t> „orkestracija“</a:t>
            </a:r>
            <a:r>
              <a:rPr lang="sl-SI" dirty="0"/>
              <a:t>: pomen sporočil je razdeljen na interakcijo različnih načinov, ki so lahko različno udeleženi pri sporazumevanju</a:t>
            </a:r>
          </a:p>
          <a:p>
            <a:pPr lvl="3"/>
            <a:r>
              <a:rPr lang="sl-SI" dirty="0"/>
              <a:t>Kako določen način sodeluje/vpliva/prispeva z drugimi pri </a:t>
            </a:r>
            <a:r>
              <a:rPr lang="sl-SI" dirty="0" err="1"/>
              <a:t>multimodalnem</a:t>
            </a:r>
            <a:r>
              <a:rPr lang="sl-SI" dirty="0"/>
              <a:t> ansamblu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5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Transdukcija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Semiotična veriga – pri sporazumevanju gre nujno za nenehno „prevajanje“ glede pomenov iz enega načina ali skupka načinov v druge načine ali skupke načinov</a:t>
            </a:r>
          </a:p>
          <a:p>
            <a:r>
              <a:rPr lang="sl-SI" dirty="0"/>
              <a:t>Zavoljo razlik v materialih, pa tudi zgodovine družbenega in kulturnega dela, </a:t>
            </a:r>
            <a:r>
              <a:rPr lang="sl-SI" b="1" dirty="0"/>
              <a:t>popolni prevod iz enega načina sporazumevanje v drugi ni mogoč</a:t>
            </a:r>
          </a:p>
          <a:p>
            <a:pPr lvl="1"/>
            <a:r>
              <a:rPr lang="sl-SI" dirty="0"/>
              <a:t>Npr. verbalni opis okusa vina…</a:t>
            </a:r>
          </a:p>
          <a:p>
            <a:r>
              <a:rPr lang="sl-SI" u="sng" dirty="0"/>
              <a:t>Transformacija</a:t>
            </a:r>
            <a:r>
              <a:rPr lang="sl-SI" dirty="0"/>
              <a:t> – spremembe znotraj nekega načina (preoblikovanje, preureditev strukture)</a:t>
            </a:r>
          </a:p>
          <a:p>
            <a:r>
              <a:rPr lang="sl-SI" u="sng" dirty="0"/>
              <a:t>Design</a:t>
            </a:r>
            <a:r>
              <a:rPr lang="sl-SI" dirty="0"/>
              <a:t> – podobe, pisanje in </a:t>
            </a:r>
            <a:r>
              <a:rPr lang="sl-SI" dirty="0" err="1"/>
              <a:t>layout</a:t>
            </a:r>
            <a:endParaRPr lang="sl-SI" dirty="0"/>
          </a:p>
          <a:p>
            <a:r>
              <a:rPr lang="sl-SI" b="1" dirty="0"/>
              <a:t>Slovnica</a:t>
            </a:r>
            <a:r>
              <a:rPr lang="sl-SI" dirty="0"/>
              <a:t> in </a:t>
            </a:r>
            <a:r>
              <a:rPr lang="sl-SI" b="1" dirty="0"/>
              <a:t>slovar načina</a:t>
            </a:r>
            <a:r>
              <a:rPr lang="sl-SI" dirty="0"/>
              <a:t>…</a:t>
            </a:r>
          </a:p>
          <a:p>
            <a:pPr marL="0" indent="0">
              <a:buNone/>
            </a:pPr>
            <a:r>
              <a:rPr lang="sl-SI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240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Izraz</a:t>
            </a:r>
            <a:r>
              <a:rPr lang="en-US" dirty="0"/>
              <a:t> „</a:t>
            </a:r>
            <a:r>
              <a:rPr lang="en-US" dirty="0" err="1"/>
              <a:t>transdukcija</a:t>
            </a:r>
            <a:r>
              <a:rPr lang="en-US" dirty="0"/>
              <a:t>“ je v </a:t>
            </a:r>
            <a:r>
              <a:rPr lang="en-US" dirty="0" err="1"/>
              <a:t>molekularno</a:t>
            </a:r>
            <a:r>
              <a:rPr lang="en-US" dirty="0"/>
              <a:t> </a:t>
            </a:r>
            <a:r>
              <a:rPr lang="en-US" dirty="0" err="1"/>
              <a:t>biologijo</a:t>
            </a:r>
            <a:r>
              <a:rPr lang="en-US" dirty="0"/>
              <a:t> </a:t>
            </a:r>
            <a:r>
              <a:rPr lang="en-US" dirty="0" err="1"/>
              <a:t>prvotno</a:t>
            </a:r>
            <a:r>
              <a:rPr lang="en-US" dirty="0"/>
              <a:t> </a:t>
            </a:r>
            <a:r>
              <a:rPr lang="en-US" dirty="0" err="1"/>
              <a:t>uvedel</a:t>
            </a:r>
            <a:r>
              <a:rPr lang="en-US" dirty="0"/>
              <a:t> </a:t>
            </a:r>
            <a:r>
              <a:rPr lang="en-US" dirty="0" err="1"/>
              <a:t>ameriški</a:t>
            </a:r>
            <a:r>
              <a:rPr lang="en-US" dirty="0"/>
              <a:t> </a:t>
            </a:r>
            <a:r>
              <a:rPr lang="en-US" dirty="0" err="1"/>
              <a:t>genetik</a:t>
            </a:r>
            <a:r>
              <a:rPr lang="en-US" dirty="0"/>
              <a:t> in </a:t>
            </a:r>
            <a:r>
              <a:rPr lang="en-US" dirty="0" err="1"/>
              <a:t>molekularni</a:t>
            </a:r>
            <a:r>
              <a:rPr lang="en-US" dirty="0"/>
              <a:t> </a:t>
            </a:r>
            <a:r>
              <a:rPr lang="en-US" dirty="0" err="1"/>
              <a:t>biolog</a:t>
            </a:r>
            <a:r>
              <a:rPr lang="en-US" dirty="0"/>
              <a:t> Joshua Lederberg v </a:t>
            </a:r>
            <a:r>
              <a:rPr lang="en-US" dirty="0" err="1"/>
              <a:t>zgodnjih</a:t>
            </a:r>
            <a:r>
              <a:rPr lang="en-US" dirty="0"/>
              <a:t> 50. </a:t>
            </a:r>
            <a:r>
              <a:rPr lang="en-US" dirty="0" err="1"/>
              <a:t>letih</a:t>
            </a:r>
            <a:r>
              <a:rPr lang="en-US" dirty="0"/>
              <a:t> 20. </a:t>
            </a:r>
            <a:r>
              <a:rPr lang="en-US" dirty="0" err="1"/>
              <a:t>stoletja</a:t>
            </a:r>
            <a:r>
              <a:rPr lang="en-US" dirty="0"/>
              <a:t>, da bi </a:t>
            </a:r>
            <a:r>
              <a:rPr lang="en-US" dirty="0" err="1"/>
              <a:t>opisal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katerem</a:t>
            </a:r>
            <a:r>
              <a:rPr lang="en-US" dirty="0"/>
              <a:t> virus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bakteriofag</a:t>
            </a:r>
            <a:r>
              <a:rPr lang="en-US" dirty="0"/>
              <a:t> </a:t>
            </a:r>
            <a:r>
              <a:rPr lang="en-US" dirty="0" err="1"/>
              <a:t>prenese</a:t>
            </a:r>
            <a:r>
              <a:rPr lang="en-US" dirty="0"/>
              <a:t> </a:t>
            </a:r>
            <a:r>
              <a:rPr lang="en-US" dirty="0" err="1"/>
              <a:t>genski</a:t>
            </a:r>
            <a:r>
              <a:rPr lang="en-US" dirty="0"/>
              <a:t> material z </a:t>
            </a:r>
            <a:r>
              <a:rPr lang="en-US" dirty="0" err="1"/>
              <a:t>ene</a:t>
            </a:r>
            <a:r>
              <a:rPr lang="en-US" dirty="0"/>
              <a:t> </a:t>
            </a:r>
            <a:r>
              <a:rPr lang="en-US" dirty="0" err="1"/>
              <a:t>bakterije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, in </a:t>
            </a:r>
            <a:r>
              <a:rPr lang="en-US" dirty="0" err="1"/>
              <a:t>pokazal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genetske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izmenjujejo</a:t>
            </a:r>
            <a:r>
              <a:rPr lang="en-US" dirty="0"/>
              <a:t> med </a:t>
            </a:r>
            <a:r>
              <a:rPr lang="en-US" dirty="0" err="1"/>
              <a:t>bakterijami</a:t>
            </a:r>
            <a:r>
              <a:rPr lang="en-US" dirty="0"/>
              <a:t>. </a:t>
            </a:r>
            <a:r>
              <a:rPr lang="en-US" dirty="0" err="1"/>
              <a:t>Poleg</a:t>
            </a:r>
            <a:r>
              <a:rPr lang="en-US" dirty="0"/>
              <a:t> </a:t>
            </a:r>
            <a:r>
              <a:rPr lang="en-US" dirty="0" err="1"/>
              <a:t>tega</a:t>
            </a:r>
            <a:r>
              <a:rPr lang="en-US" dirty="0"/>
              <a:t> je ta </a:t>
            </a:r>
            <a:r>
              <a:rPr lang="en-US" dirty="0" err="1"/>
              <a:t>izraz</a:t>
            </a:r>
            <a:r>
              <a:rPr lang="en-US" dirty="0"/>
              <a:t> </a:t>
            </a:r>
            <a:r>
              <a:rPr lang="en-US" dirty="0" err="1"/>
              <a:t>uporabil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Roland Barthes v </a:t>
            </a:r>
            <a:r>
              <a:rPr lang="en-US" dirty="0" err="1"/>
              <a:t>semiotiki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prevajanja</a:t>
            </a:r>
            <a:r>
              <a:rPr lang="en-US" dirty="0"/>
              <a:t> </a:t>
            </a:r>
            <a:r>
              <a:rPr lang="en-US" dirty="0" err="1"/>
              <a:t>enega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odnosov</a:t>
            </a:r>
            <a:r>
              <a:rPr lang="en-US" dirty="0"/>
              <a:t> v </a:t>
            </a:r>
            <a:r>
              <a:rPr lang="en-US" dirty="0" err="1"/>
              <a:t>drugega</a:t>
            </a:r>
            <a:r>
              <a:rPr lang="en-US" dirty="0"/>
              <a:t> (1964). </a:t>
            </a:r>
            <a:r>
              <a:rPr lang="en-US" dirty="0" err="1"/>
              <a:t>Nazadnje</a:t>
            </a:r>
            <a:r>
              <a:rPr lang="en-US" dirty="0"/>
              <a:t> </a:t>
            </a:r>
            <a:r>
              <a:rPr lang="en-US" dirty="0" err="1"/>
              <a:t>sta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področju</a:t>
            </a:r>
            <a:r>
              <a:rPr lang="en-US" dirty="0"/>
              <a:t> </a:t>
            </a:r>
            <a:r>
              <a:rPr lang="en-US" dirty="0" err="1"/>
              <a:t>multimodalne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diskurza</a:t>
            </a:r>
            <a:r>
              <a:rPr lang="en-US" dirty="0"/>
              <a:t> </a:t>
            </a:r>
            <a:r>
              <a:rPr lang="en-US" dirty="0" err="1"/>
              <a:t>pojem</a:t>
            </a:r>
            <a:r>
              <a:rPr lang="en-US" dirty="0"/>
              <a:t> </a:t>
            </a:r>
            <a:r>
              <a:rPr lang="en-US" dirty="0" err="1"/>
              <a:t>aktualizirala</a:t>
            </a:r>
            <a:r>
              <a:rPr lang="en-US" dirty="0"/>
              <a:t> in </a:t>
            </a:r>
            <a:r>
              <a:rPr lang="en-US" dirty="0" err="1"/>
              <a:t>popularizirala</a:t>
            </a:r>
            <a:r>
              <a:rPr lang="en-US" dirty="0"/>
              <a:t> Gunther Kress in Theo van </a:t>
            </a:r>
            <a:r>
              <a:rPr lang="en-US" dirty="0" err="1"/>
              <a:t>Leeuwen</a:t>
            </a:r>
            <a:r>
              <a:rPr lang="en-US" dirty="0"/>
              <a:t> Translated with DeepL.com (free version)</a:t>
            </a:r>
            <a:r>
              <a:rPr lang="sl-SI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4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 </a:t>
            </a:r>
            <a:r>
              <a:rPr lang="sl-SI" dirty="0" err="1"/>
              <a:t>multimodalne</a:t>
            </a:r>
            <a:r>
              <a:rPr lang="sl-SI" dirty="0"/>
              <a:t> komunikacije do </a:t>
            </a:r>
            <a:r>
              <a:rPr lang="sl-SI" dirty="0" err="1"/>
              <a:t>multimodalne</a:t>
            </a:r>
            <a:r>
              <a:rPr lang="sl-SI" dirty="0"/>
              <a:t> argumentacije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/>
              <a:t>Vizualni način</a:t>
            </a:r>
          </a:p>
          <a:p>
            <a:r>
              <a:rPr lang="sl-SI" dirty="0"/>
              <a:t>Zvočni način</a:t>
            </a:r>
          </a:p>
          <a:p>
            <a:endParaRPr lang="sl-SI" dirty="0"/>
          </a:p>
          <a:p>
            <a:r>
              <a:rPr lang="sl-SI" dirty="0"/>
              <a:t>Vonjalni</a:t>
            </a:r>
          </a:p>
          <a:p>
            <a:r>
              <a:rPr lang="sl-SI" dirty="0"/>
              <a:t>Okusni</a:t>
            </a:r>
          </a:p>
          <a:p>
            <a:r>
              <a:rPr lang="sl-SI" dirty="0"/>
              <a:t>Tipni</a:t>
            </a:r>
          </a:p>
          <a:p>
            <a:r>
              <a:rPr lang="sl-SI" dirty="0"/>
              <a:t>Kretnje </a:t>
            </a:r>
          </a:p>
          <a:p>
            <a:r>
              <a:rPr lang="sl-SI" dirty="0"/>
              <a:t>Itd.</a:t>
            </a:r>
          </a:p>
          <a:p>
            <a:endParaRPr lang="sl-SI" dirty="0"/>
          </a:p>
          <a:p>
            <a:r>
              <a:rPr lang="sl-SI" b="1" dirty="0"/>
              <a:t>Pravo?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384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Pomen </a:t>
            </a:r>
            <a:r>
              <a:rPr lang="sl-SI" dirty="0" err="1"/>
              <a:t>multimodalne</a:t>
            </a:r>
            <a:r>
              <a:rPr lang="sl-SI" dirty="0"/>
              <a:t> argumentacije v pravu</a:t>
            </a:r>
            <a:br>
              <a:rPr lang="sl-SI" dirty="0"/>
            </a:br>
            <a:r>
              <a:rPr lang="sl-SI" dirty="0"/>
              <a:t>1. Dejstva in dokazi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Ocenjevanje neverbalnih dokazov</a:t>
            </a:r>
          </a:p>
          <a:p>
            <a:pPr lvl="1"/>
            <a:r>
              <a:rPr lang="sl-SI" dirty="0"/>
              <a:t>Slike, videi, zvoki, vonji, okusi itd.</a:t>
            </a:r>
          </a:p>
          <a:p>
            <a:pPr lvl="2"/>
            <a:r>
              <a:rPr lang="sl-SI" dirty="0"/>
              <a:t>Lažja </a:t>
            </a:r>
            <a:r>
              <a:rPr lang="sl-SI" dirty="0" err="1"/>
              <a:t>verbalizacija</a:t>
            </a:r>
            <a:r>
              <a:rPr lang="sl-SI" dirty="0"/>
              <a:t> (npr. Rodney King)</a:t>
            </a:r>
          </a:p>
          <a:p>
            <a:pPr lvl="2"/>
            <a:r>
              <a:rPr lang="sl-SI" dirty="0"/>
              <a:t>Teja </a:t>
            </a:r>
            <a:r>
              <a:rPr lang="sl-SI" dirty="0" err="1"/>
              <a:t>verbalizacija</a:t>
            </a:r>
            <a:r>
              <a:rPr lang="sl-SI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4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Rezultat iskanja slik za grims goebbels sli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89212" y="624110"/>
            <a:ext cx="9144000" cy="544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804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 imisije (vonj smrada)</a:t>
            </a:r>
            <a:endParaRPr lang="en-US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/>
              <a:t>Člen. 75 slovenskega stvarnopravnega zakonika določa naslednje: </a:t>
            </a:r>
          </a:p>
          <a:p>
            <a:r>
              <a:rPr lang="sl-SI" dirty="0"/>
              <a:t>„Lastnik nepremičnine se mora pri uporabi nepremičnine vzdržati dejanj in odpraviti vzroke, ki izvirajo iz njegove nepremičnine in ki drugim otežujejo uporabo nepremičnine v obsegu, ki je glede na naravo in namen nepremičnine ter krajevne razmere običajen, ali ki povzročajo znatno škodo (prepovedana imisija).„</a:t>
            </a:r>
          </a:p>
          <a:p>
            <a:r>
              <a:rPr lang="sl-SI" dirty="0"/>
              <a:t>Če oseba A, ki ima v lasti veliko nepremičnino v mestu, zgradi gnojno jamo na samem robu svoje nepremičnine, kjer je v bližini spalnica soseda B, bi to lahko bila prepovedana imisija.</a:t>
            </a:r>
          </a:p>
          <a:p>
            <a:r>
              <a:rPr lang="sl-SI" dirty="0"/>
              <a:t>Najverjetneje to ne bo „normalno glede na naravo in namen nepremičnine ter lokalne razmere“ ali bo „povzročilo znatno škodo“, kot je opredeljeno v omenjeni pravni določbi. Težava s prenosom se bo pojavila pri prevajanju tega vonja, ki nujno smrdi, iz gnojne jame kot škodljivega glede na vse zgoraj navedene pogoje.</a:t>
            </a:r>
          </a:p>
          <a:p>
            <a:pPr marL="0" indent="0">
              <a:buNone/>
            </a:pPr>
            <a:br>
              <a:rPr lang="sl-SI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724055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TM02892315[[fn=Šelest]]</Template>
  <TotalTime>227</TotalTime>
  <Words>759</Words>
  <Application>Microsoft Office PowerPoint</Application>
  <PresentationFormat>Širokozaslonsko</PresentationFormat>
  <Paragraphs>59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Šelest</vt:lpstr>
      <vt:lpstr>MULTIMODALNA ARGUMENTACIJA IN PRAVO</vt:lpstr>
      <vt:lpstr>Multimodalna komunikacija/argumentacija</vt:lpstr>
      <vt:lpstr>PowerPointova predstavitev</vt:lpstr>
      <vt:lpstr>Transdukcija</vt:lpstr>
      <vt:lpstr>PowerPointova predstavitev</vt:lpstr>
      <vt:lpstr>Od multimodalne komunikacije do multimodalne argumentacije</vt:lpstr>
      <vt:lpstr>Pomen multimodalne argumentacije v pravu 1. Dejstva in dokazi</vt:lpstr>
      <vt:lpstr>PowerPointova predstavitev</vt:lpstr>
      <vt:lpstr>Primer imisije (vonj smrada)</vt:lpstr>
      <vt:lpstr>2. Pravo intelektualne lastnine  Avtorsko pravo, znamke in modeli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HP</dc:creator>
  <cp:lastModifiedBy>Marko Novak</cp:lastModifiedBy>
  <cp:revision>28</cp:revision>
  <dcterms:created xsi:type="dcterms:W3CDTF">2024-10-24T09:18:12Z</dcterms:created>
  <dcterms:modified xsi:type="dcterms:W3CDTF">2025-09-23T15:03:43Z</dcterms:modified>
</cp:coreProperties>
</file>