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59" r:id="rId6"/>
    <p:sldId id="261" r:id="rId7"/>
    <p:sldId id="263" r:id="rId8"/>
    <p:sldId id="268" r:id="rId9"/>
    <p:sldId id="270" r:id="rId10"/>
    <p:sldId id="271" r:id="rId11"/>
    <p:sldId id="264" r:id="rId12"/>
    <p:sldId id="272" r:id="rId13"/>
    <p:sldId id="265" r:id="rId14"/>
    <p:sldId id="273" r:id="rId15"/>
    <p:sldId id="262" r:id="rId16"/>
    <p:sldId id="274" r:id="rId17"/>
    <p:sldId id="275" r:id="rId18"/>
    <p:sldId id="276" r:id="rId19"/>
    <p:sldId id="277" r:id="rId20"/>
    <p:sldId id="278" r:id="rId21"/>
    <p:sldId id="279" r:id="rId22"/>
    <p:sldId id="280" r:id="rId23"/>
    <p:sldId id="281" r:id="rId24"/>
    <p:sldId id="282" r:id="rId25"/>
    <p:sldId id="28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5" d="100"/>
          <a:sy n="95" d="100"/>
        </p:scale>
        <p:origin x="2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l-SI"/>
              <a:t>Uredite slog naslova matrice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Kliknite, da uredite slog podnaslova matrice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l-SI"/>
              <a:t>Uredite slog naslova matrice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l-SI"/>
              <a:t>Uredite slog naslova matrice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l-SI"/>
              <a:t>Uredite slog naslova matrice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t kartice z imenom">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l-SI"/>
              <a:t>Uredite slog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Resnično ali neresničn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l-SI"/>
              <a:t>Uredite slog naslova matrice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l-SI"/>
              <a:t>Uredite sloge besedila matrice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Vertical Text Placeholder 2"/>
          <p:cNvSpPr>
            <a:spLocks noGrp="1"/>
          </p:cNvSpPr>
          <p:nvPr>
            <p:ph type="body" orient="vert" idx="1"/>
          </p:nvPr>
        </p:nvSpPr>
        <p:spPr/>
        <p:txBody>
          <a:bodyPr vert="eaVert" ancho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l-SI"/>
              <a:t>Uredite slog naslova matrice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l-SI"/>
              <a:t>Uredite slog naslova matrice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l-SI"/>
              <a:t>Uredite slog naslova matrice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l-SI"/>
              <a:t>Uredite slog naslova matrice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l-SI"/>
              <a:t>Uredite slog naslova matrice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Uredite slog naslova matrice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l-SI"/>
              <a:t>Uredite slog naslova matrice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l-SI"/>
              <a:t>Uredite slog naslova matrice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Date Placeholder 4"/>
          <p:cNvSpPr>
            <a:spLocks noGrp="1"/>
          </p:cNvSpPr>
          <p:nvPr>
            <p:ph type="dt" sz="half" idx="10"/>
          </p:nvPr>
        </p:nvSpPr>
        <p:spPr/>
        <p:txBody>
          <a:bodyPr/>
          <a:lstStyle/>
          <a:p>
            <a:fld id="{B61BEF0D-F0BB-DE4B-95CE-6DB70DBA9567}" type="datetimeFigureOut">
              <a:rPr lang="en-US" dirty="0"/>
              <a:pPr/>
              <a:t>9/23/2025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l-SI"/>
              <a:t>Uredite slog naslova matrice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9/23/2025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normAutofit fontScale="90000"/>
          </a:bodyPr>
          <a:lstStyle/>
          <a:p>
            <a:r>
              <a:rPr lang="sl-SI" dirty="0"/>
              <a:t>ZVOČNA ARGUMENTACIJA IN PRAVICE IL</a:t>
            </a:r>
            <a:endParaRPr lang="en-US" dirty="0"/>
          </a:p>
        </p:txBody>
      </p:sp>
      <p:sp>
        <p:nvSpPr>
          <p:cNvPr id="3" name="Podnaslov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98968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2. Zvočne znamke</a:t>
            </a:r>
            <a:endParaRPr lang="en-US" dirty="0"/>
          </a:p>
        </p:txBody>
      </p:sp>
      <p:sp>
        <p:nvSpPr>
          <p:cNvPr id="3" name="Označba mesta vsebine 2"/>
          <p:cNvSpPr>
            <a:spLocks noGrp="1"/>
          </p:cNvSpPr>
          <p:nvPr>
            <p:ph idx="1"/>
          </p:nvPr>
        </p:nvSpPr>
        <p:spPr/>
        <p:txBody>
          <a:bodyPr/>
          <a:lstStyle/>
          <a:p>
            <a:r>
              <a:rPr lang="sl-SI" dirty="0"/>
              <a:t>Le </a:t>
            </a:r>
            <a:r>
              <a:rPr lang="sl-SI" b="1" dirty="0"/>
              <a:t>zvoki</a:t>
            </a:r>
            <a:r>
              <a:rPr lang="sl-SI" dirty="0"/>
              <a:t> ali </a:t>
            </a:r>
            <a:r>
              <a:rPr lang="sl-SI" b="1" dirty="0"/>
              <a:t>kombinacije</a:t>
            </a:r>
            <a:r>
              <a:rPr lang="sl-SI" dirty="0"/>
              <a:t> zvokov</a:t>
            </a:r>
          </a:p>
          <a:p>
            <a:endParaRPr lang="sl-SI" dirty="0"/>
          </a:p>
          <a:p>
            <a:r>
              <a:rPr lang="sl-SI" dirty="0"/>
              <a:t>Zvoki, sestavljeni iz </a:t>
            </a:r>
            <a:r>
              <a:rPr lang="sl-SI" u="sng" dirty="0"/>
              <a:t>glasbenih elementov</a:t>
            </a:r>
            <a:r>
              <a:rPr lang="sl-SI" dirty="0"/>
              <a:t> (melodija, harmonija, ritem)</a:t>
            </a:r>
          </a:p>
          <a:p>
            <a:r>
              <a:rPr lang="sl-SI" dirty="0"/>
              <a:t>Resnični </a:t>
            </a:r>
            <a:r>
              <a:rPr lang="sl-SI" u="sng" dirty="0"/>
              <a:t>naravni zvoki</a:t>
            </a:r>
            <a:r>
              <a:rPr lang="sl-SI" dirty="0"/>
              <a:t> (lajež psa, zven ledenih kock)</a:t>
            </a:r>
          </a:p>
          <a:p>
            <a:r>
              <a:rPr lang="sl-SI" u="sng" dirty="0"/>
              <a:t>Peti ali govorjeni</a:t>
            </a:r>
            <a:r>
              <a:rPr lang="sl-SI" dirty="0"/>
              <a:t> verbalni elementi</a:t>
            </a:r>
          </a:p>
          <a:p>
            <a:r>
              <a:rPr lang="sl-SI" u="sng" dirty="0"/>
              <a:t>Drugi</a:t>
            </a:r>
            <a:r>
              <a:rPr lang="sl-SI" dirty="0"/>
              <a:t> zvoki</a:t>
            </a:r>
            <a:endParaRPr lang="en-US" dirty="0"/>
          </a:p>
        </p:txBody>
      </p:sp>
    </p:spTree>
    <p:extLst>
      <p:ext uri="{BB962C8B-B14F-4D97-AF65-F5344CB8AC3E}">
        <p14:creationId xmlns:p14="http://schemas.microsoft.com/office/powerpoint/2010/main" val="1440673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Glasbeni elementi</a:t>
            </a:r>
            <a:endParaRPr lang="en-US" dirty="0"/>
          </a:p>
        </p:txBody>
      </p:sp>
      <p:sp>
        <p:nvSpPr>
          <p:cNvPr id="3" name="Označba mesta vsebine 2"/>
          <p:cNvSpPr>
            <a:spLocks noGrp="1"/>
          </p:cNvSpPr>
          <p:nvPr>
            <p:ph idx="1"/>
          </p:nvPr>
        </p:nvSpPr>
        <p:spPr/>
        <p:txBody>
          <a:bodyPr/>
          <a:lstStyle/>
          <a:p>
            <a:r>
              <a:rPr lang="sl-SI" dirty="0"/>
              <a:t>Razlikovalna melodija</a:t>
            </a:r>
          </a:p>
          <a:p>
            <a:pPr lvl="1"/>
            <a:r>
              <a:rPr lang="sl-SI" dirty="0"/>
              <a:t>Različen </a:t>
            </a:r>
            <a:r>
              <a:rPr lang="sl-SI" u="sng" dirty="0"/>
              <a:t>instrument, tempo ali ritem</a:t>
            </a:r>
            <a:r>
              <a:rPr lang="sl-SI" dirty="0"/>
              <a:t> ne vpliva na različnost, če gre za isto melodijo</a:t>
            </a:r>
          </a:p>
          <a:p>
            <a:pPr lvl="2"/>
            <a:r>
              <a:rPr lang="sl-SI" dirty="0"/>
              <a:t>Tudi če gre za </a:t>
            </a:r>
            <a:r>
              <a:rPr lang="sl-SI" u="sng" dirty="0"/>
              <a:t>variacije</a:t>
            </a:r>
            <a:r>
              <a:rPr lang="sl-SI" dirty="0"/>
              <a:t>, ki ne spremenijo bistveno celotnega fonetičnega vtisa</a:t>
            </a:r>
          </a:p>
          <a:p>
            <a:pPr lvl="1"/>
            <a:r>
              <a:rPr lang="sl-SI" u="sng" dirty="0"/>
              <a:t>Različni melodiji na istem instrumentu</a:t>
            </a:r>
            <a:r>
              <a:rPr lang="sl-SI" dirty="0"/>
              <a:t> sta različni</a:t>
            </a:r>
          </a:p>
          <a:p>
            <a:pPr lvl="1"/>
            <a:r>
              <a:rPr lang="sl-SI" dirty="0"/>
              <a:t>Ujemanje melodij vodi v podobnost, četudi gre za različne </a:t>
            </a:r>
            <a:r>
              <a:rPr lang="sl-SI" u="sng" dirty="0"/>
              <a:t>spremljevalne besedne elemente</a:t>
            </a:r>
          </a:p>
          <a:p>
            <a:pPr lvl="1"/>
            <a:r>
              <a:rPr lang="sl-SI" dirty="0"/>
              <a:t>Če gre za enako melodijo, je lahko tudi </a:t>
            </a:r>
            <a:r>
              <a:rPr lang="sl-SI" u="sng" dirty="0"/>
              <a:t>MM znamka</a:t>
            </a:r>
            <a:r>
              <a:rPr lang="sl-SI" dirty="0"/>
              <a:t> podobna zvočni</a:t>
            </a:r>
            <a:endParaRPr lang="en-US" dirty="0"/>
          </a:p>
        </p:txBody>
      </p:sp>
    </p:spTree>
    <p:extLst>
      <p:ext uri="{BB962C8B-B14F-4D97-AF65-F5344CB8AC3E}">
        <p14:creationId xmlns:p14="http://schemas.microsoft.com/office/powerpoint/2010/main" val="20237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Naravni zvoki</a:t>
            </a:r>
            <a:endParaRPr lang="en-US" dirty="0"/>
          </a:p>
        </p:txBody>
      </p:sp>
      <p:sp>
        <p:nvSpPr>
          <p:cNvPr id="3" name="Označba mesta vsebine 2"/>
          <p:cNvSpPr>
            <a:spLocks noGrp="1"/>
          </p:cNvSpPr>
          <p:nvPr>
            <p:ph idx="1"/>
          </p:nvPr>
        </p:nvSpPr>
        <p:spPr/>
        <p:txBody>
          <a:bodyPr/>
          <a:lstStyle/>
          <a:p>
            <a:r>
              <a:rPr lang="sl-SI" dirty="0"/>
              <a:t>Primerjajo se isti elementi: ton, ritem in drugi vidiki</a:t>
            </a:r>
          </a:p>
          <a:p>
            <a:r>
              <a:rPr lang="sl-SI" dirty="0"/>
              <a:t>Če gre za iste razlikovalne zvoke, sta zvočna in MM znamka podobni</a:t>
            </a:r>
          </a:p>
          <a:p>
            <a:endParaRPr lang="sl-SI" dirty="0"/>
          </a:p>
          <a:p>
            <a:endParaRPr lang="sl-SI" dirty="0"/>
          </a:p>
          <a:p>
            <a:endParaRPr lang="sl-SI" dirty="0"/>
          </a:p>
        </p:txBody>
      </p:sp>
    </p:spTree>
    <p:extLst>
      <p:ext uri="{BB962C8B-B14F-4D97-AF65-F5344CB8AC3E}">
        <p14:creationId xmlns:p14="http://schemas.microsoft.com/office/powerpoint/2010/main" val="689956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Verbalni elementi</a:t>
            </a:r>
            <a:endParaRPr lang="en-US" dirty="0"/>
          </a:p>
        </p:txBody>
      </p:sp>
      <p:sp>
        <p:nvSpPr>
          <p:cNvPr id="3" name="Označba mesta vsebine 2"/>
          <p:cNvSpPr>
            <a:spLocks noGrp="1"/>
          </p:cNvSpPr>
          <p:nvPr>
            <p:ph idx="1"/>
          </p:nvPr>
        </p:nvSpPr>
        <p:spPr/>
        <p:txBody>
          <a:bodyPr/>
          <a:lstStyle/>
          <a:p>
            <a:r>
              <a:rPr lang="sl-SI" dirty="0"/>
              <a:t>Razlikovalni besedni elementi močno vplivajo na potrošnike</a:t>
            </a:r>
          </a:p>
          <a:p>
            <a:pPr lvl="1"/>
            <a:r>
              <a:rPr lang="sl-SI" dirty="0"/>
              <a:t>Če so skupaj s figurativnimi, verbalni zvočni element prevlada (pete ali </a:t>
            </a:r>
            <a:r>
              <a:rPr lang="sl-SI" dirty="0" err="1"/>
              <a:t>govorj</a:t>
            </a:r>
            <a:endParaRPr lang="sl-SI" dirty="0"/>
          </a:p>
          <a:p>
            <a:pPr lvl="1"/>
            <a:r>
              <a:rPr lang="sl-SI" dirty="0"/>
              <a:t>ene besede)</a:t>
            </a:r>
          </a:p>
          <a:p>
            <a:pPr lvl="1"/>
            <a:endParaRPr lang="sl-SI" dirty="0"/>
          </a:p>
          <a:p>
            <a:pPr lvl="1"/>
            <a:endParaRPr lang="sl-SI" dirty="0"/>
          </a:p>
          <a:p>
            <a:r>
              <a:rPr lang="sl-SI" dirty="0"/>
              <a:t>Intonacija in zvok imata navadno manjši vpliv, če gre za različni besedi</a:t>
            </a:r>
            <a:endParaRPr lang="en-US" dirty="0"/>
          </a:p>
        </p:txBody>
      </p:sp>
    </p:spTree>
    <p:extLst>
      <p:ext uri="{BB962C8B-B14F-4D97-AF65-F5344CB8AC3E}">
        <p14:creationId xmlns:p14="http://schemas.microsoft.com/office/powerpoint/2010/main" val="135617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dirty="0"/>
          </a:p>
        </p:txBody>
      </p:sp>
      <p:sp>
        <p:nvSpPr>
          <p:cNvPr id="3" name="Označba mesta vsebine 2"/>
          <p:cNvSpPr>
            <a:spLocks noGrp="1"/>
          </p:cNvSpPr>
          <p:nvPr>
            <p:ph idx="1"/>
          </p:nvPr>
        </p:nvSpPr>
        <p:spPr/>
        <p:txBody>
          <a:bodyPr/>
          <a:lstStyle/>
          <a:p>
            <a:r>
              <a:rPr lang="sl-SI" dirty="0"/>
              <a:t>Tudi multimedijske znamke v medsebojni primerjavi ali primerjavi z zvočnimi podobna pravila</a:t>
            </a:r>
            <a:endParaRPr lang="en-US" dirty="0"/>
          </a:p>
        </p:txBody>
      </p:sp>
    </p:spTree>
    <p:extLst>
      <p:ext uri="{BB962C8B-B14F-4D97-AF65-F5344CB8AC3E}">
        <p14:creationId xmlns:p14="http://schemas.microsoft.com/office/powerpoint/2010/main" val="1443517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C289AD3-9B74-4256-B4B2-D6788B1A541E}"/>
              </a:ext>
            </a:extLst>
          </p:cNvPr>
          <p:cNvSpPr>
            <a:spLocks noGrp="1"/>
          </p:cNvSpPr>
          <p:nvPr>
            <p:ph type="title"/>
          </p:nvPr>
        </p:nvSpPr>
        <p:spPr/>
        <p:txBody>
          <a:bodyPr/>
          <a:lstStyle/>
          <a:p>
            <a:r>
              <a:rPr lang="sl-SI" dirty="0"/>
              <a:t>E-linki dodani besedilu!</a:t>
            </a:r>
          </a:p>
        </p:txBody>
      </p:sp>
      <p:sp>
        <p:nvSpPr>
          <p:cNvPr id="3" name="Označba mesta vsebine 2">
            <a:extLst>
              <a:ext uri="{FF2B5EF4-FFF2-40B4-BE49-F238E27FC236}">
                <a16:creationId xmlns:a16="http://schemas.microsoft.com/office/drawing/2014/main" id="{E1B78F92-77D4-44F3-98F9-876CA6BCA39F}"/>
              </a:ext>
            </a:extLst>
          </p:cNvPr>
          <p:cNvSpPr>
            <a:spLocks noGrp="1"/>
          </p:cNvSpPr>
          <p:nvPr>
            <p:ph idx="1"/>
          </p:nvPr>
        </p:nvSpPr>
        <p:spPr/>
        <p:txBody>
          <a:bodyPr>
            <a:normAutofit/>
          </a:bodyPr>
          <a:lstStyle/>
          <a:p>
            <a:r>
              <a:rPr lang="sl-SI" dirty="0"/>
              <a:t>Za nove znake je </a:t>
            </a:r>
            <a:r>
              <a:rPr lang="sl-SI" b="1" u="sng" dirty="0"/>
              <a:t>povezava (na elektronsko prikazano oznako) </a:t>
            </a:r>
            <a:r>
              <a:rPr lang="sl-SI" dirty="0"/>
              <a:t>bistvena za primerjavo, zlasti kadar oznake ni mogoče prikazati grafično.</a:t>
            </a:r>
            <a:br>
              <a:rPr lang="sl-SI" dirty="0"/>
            </a:br>
            <a:endParaRPr lang="sl-SI" dirty="0"/>
          </a:p>
          <a:p>
            <a:r>
              <a:rPr lang="sl-SI" dirty="0"/>
              <a:t>Multimedijske znamke</a:t>
            </a:r>
            <a:br>
              <a:rPr lang="sl-SI" dirty="0"/>
            </a:br>
            <a:endParaRPr lang="sl-SI" dirty="0"/>
          </a:p>
          <a:p>
            <a:r>
              <a:rPr lang="sl-SI" dirty="0"/>
              <a:t>Neglasbene zvočne oznake</a:t>
            </a:r>
            <a:br>
              <a:rPr lang="sl-SI" dirty="0"/>
            </a:br>
            <a:endParaRPr lang="sl-SI" dirty="0"/>
          </a:p>
          <a:p>
            <a:endParaRPr lang="sl-SI" dirty="0"/>
          </a:p>
        </p:txBody>
      </p:sp>
    </p:spTree>
    <p:extLst>
      <p:ext uri="{BB962C8B-B14F-4D97-AF65-F5344CB8AC3E}">
        <p14:creationId xmlns:p14="http://schemas.microsoft.com/office/powerpoint/2010/main" val="2905662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Primer pred SEU</a:t>
            </a:r>
            <a:endParaRPr lang="en-US" dirty="0"/>
          </a:p>
        </p:txBody>
      </p:sp>
      <p:sp>
        <p:nvSpPr>
          <p:cNvPr id="3" name="Označba mesta vsebine 2"/>
          <p:cNvSpPr>
            <a:spLocks noGrp="1"/>
          </p:cNvSpPr>
          <p:nvPr>
            <p:ph idx="1"/>
          </p:nvPr>
        </p:nvSpPr>
        <p:spPr/>
        <p:txBody>
          <a:bodyPr>
            <a:normAutofit/>
          </a:bodyPr>
          <a:lstStyle/>
          <a:p>
            <a:r>
              <a:rPr lang="en-US" dirty="0"/>
              <a:t>Primer </a:t>
            </a:r>
            <a:r>
              <a:rPr lang="en-US" b="1" dirty="0" err="1"/>
              <a:t>Ardagh</a:t>
            </a:r>
            <a:r>
              <a:rPr lang="en-US" b="1" dirty="0"/>
              <a:t> Metal Beverage Holdings (2021)</a:t>
            </a:r>
            <a:r>
              <a:rPr lang="en-US" dirty="0"/>
              <a:t>: </a:t>
            </a:r>
            <a:r>
              <a:rPr lang="en-US" dirty="0" err="1"/>
              <a:t>Sodišče</a:t>
            </a:r>
            <a:r>
              <a:rPr lang="en-US" dirty="0"/>
              <a:t> EU je </a:t>
            </a:r>
            <a:r>
              <a:rPr lang="en-US" dirty="0" err="1"/>
              <a:t>prvič</a:t>
            </a:r>
            <a:r>
              <a:rPr lang="en-US" dirty="0"/>
              <a:t> </a:t>
            </a:r>
            <a:r>
              <a:rPr lang="en-US" dirty="0" err="1"/>
              <a:t>obravnavalo</a:t>
            </a:r>
            <a:r>
              <a:rPr lang="en-US" dirty="0"/>
              <a:t> </a:t>
            </a:r>
            <a:r>
              <a:rPr lang="en-US" dirty="0" err="1"/>
              <a:t>razlikovalni</a:t>
            </a:r>
            <a:r>
              <a:rPr lang="en-US" dirty="0"/>
              <a:t> </a:t>
            </a:r>
            <a:r>
              <a:rPr lang="en-US" dirty="0" err="1"/>
              <a:t>učinek</a:t>
            </a:r>
            <a:r>
              <a:rPr lang="en-US" dirty="0"/>
              <a:t> </a:t>
            </a:r>
            <a:r>
              <a:rPr lang="en-US" dirty="0" err="1"/>
              <a:t>zvočne</a:t>
            </a:r>
            <a:r>
              <a:rPr lang="en-US" dirty="0"/>
              <a:t> </a:t>
            </a:r>
            <a:r>
              <a:rPr lang="en-US" dirty="0" err="1"/>
              <a:t>znamke</a:t>
            </a:r>
            <a:r>
              <a:rPr lang="en-US" dirty="0"/>
              <a:t>. </a:t>
            </a:r>
            <a:endParaRPr lang="sl-SI" dirty="0"/>
          </a:p>
          <a:p>
            <a:r>
              <a:rPr lang="en-US" dirty="0" err="1"/>
              <a:t>Zadeva</a:t>
            </a:r>
            <a:r>
              <a:rPr lang="en-US" dirty="0"/>
              <a:t> je </a:t>
            </a:r>
            <a:r>
              <a:rPr lang="en-US" dirty="0" err="1"/>
              <a:t>vključevala</a:t>
            </a:r>
            <a:r>
              <a:rPr lang="en-US" dirty="0"/>
              <a:t> </a:t>
            </a:r>
            <a:r>
              <a:rPr lang="en-US" b="1" dirty="0" err="1"/>
              <a:t>zvok</a:t>
            </a:r>
            <a:r>
              <a:rPr lang="en-US" b="1" dirty="0"/>
              <a:t>, </a:t>
            </a:r>
            <a:r>
              <a:rPr lang="en-US" b="1" dirty="0" err="1"/>
              <a:t>ki</a:t>
            </a:r>
            <a:r>
              <a:rPr lang="en-US" b="1" dirty="0"/>
              <a:t> </a:t>
            </a:r>
            <a:r>
              <a:rPr lang="en-US" b="1" dirty="0" err="1"/>
              <a:t>predstavlja</a:t>
            </a:r>
            <a:r>
              <a:rPr lang="en-US" b="1" dirty="0"/>
              <a:t> </a:t>
            </a:r>
            <a:r>
              <a:rPr lang="en-US" b="1" dirty="0" err="1"/>
              <a:t>odpiranje</a:t>
            </a:r>
            <a:r>
              <a:rPr lang="en-US" b="1" dirty="0"/>
              <a:t> </a:t>
            </a:r>
            <a:r>
              <a:rPr lang="en-US" b="1" dirty="0" err="1"/>
              <a:t>pločevinke</a:t>
            </a:r>
            <a:r>
              <a:rPr lang="en-US" b="1" dirty="0"/>
              <a:t> s </a:t>
            </a:r>
            <a:r>
              <a:rPr lang="en-US" b="1" dirty="0" err="1"/>
              <a:t>pijačo</a:t>
            </a:r>
            <a:r>
              <a:rPr lang="en-US" b="1" dirty="0"/>
              <a:t>, </a:t>
            </a:r>
            <a:r>
              <a:rPr lang="en-US" b="1" dirty="0" err="1"/>
              <a:t>čemur</a:t>
            </a:r>
            <a:r>
              <a:rPr lang="en-US" b="1" dirty="0"/>
              <a:t> </a:t>
            </a:r>
            <a:r>
              <a:rPr lang="en-US" b="1" dirty="0" err="1"/>
              <a:t>sledita</a:t>
            </a:r>
            <a:r>
              <a:rPr lang="en-US" b="1" dirty="0"/>
              <a:t> </a:t>
            </a:r>
            <a:r>
              <a:rPr lang="en-US" b="1" dirty="0" err="1"/>
              <a:t>kratka</a:t>
            </a:r>
            <a:r>
              <a:rPr lang="en-US" b="1" dirty="0"/>
              <a:t> </a:t>
            </a:r>
            <a:r>
              <a:rPr lang="en-US" b="1" dirty="0" err="1"/>
              <a:t>tišina</a:t>
            </a:r>
            <a:r>
              <a:rPr lang="en-US" b="1" dirty="0"/>
              <a:t> in </a:t>
            </a:r>
            <a:r>
              <a:rPr lang="en-US" b="1" dirty="0" err="1"/>
              <a:t>šumeči</a:t>
            </a:r>
            <a:r>
              <a:rPr lang="en-US" b="1" dirty="0"/>
              <a:t> </a:t>
            </a:r>
            <a:r>
              <a:rPr lang="en-US" b="1" dirty="0" err="1"/>
              <a:t>zvok</a:t>
            </a:r>
            <a:r>
              <a:rPr lang="en-US" dirty="0"/>
              <a:t>. </a:t>
            </a:r>
            <a:endParaRPr lang="sl-SI" dirty="0"/>
          </a:p>
          <a:p>
            <a:r>
              <a:rPr lang="en-US" dirty="0" err="1"/>
              <a:t>Sodišče</a:t>
            </a:r>
            <a:r>
              <a:rPr lang="en-US" dirty="0"/>
              <a:t> je </a:t>
            </a:r>
            <a:r>
              <a:rPr lang="en-US" dirty="0" err="1"/>
              <a:t>potrdilo</a:t>
            </a:r>
            <a:r>
              <a:rPr lang="en-US" dirty="0"/>
              <a:t> </a:t>
            </a:r>
            <a:r>
              <a:rPr lang="en-US" dirty="0" err="1"/>
              <a:t>zavrnitev</a:t>
            </a:r>
            <a:r>
              <a:rPr lang="en-US" dirty="0"/>
              <a:t> </a:t>
            </a:r>
            <a:r>
              <a:rPr lang="en-US" dirty="0" err="1"/>
              <a:t>znamke</a:t>
            </a:r>
            <a:r>
              <a:rPr lang="en-US" dirty="0"/>
              <a:t> s </a:t>
            </a:r>
            <a:r>
              <a:rPr lang="en-US" dirty="0" err="1"/>
              <a:t>strani</a:t>
            </a:r>
            <a:r>
              <a:rPr lang="en-US" dirty="0"/>
              <a:t> </a:t>
            </a:r>
            <a:r>
              <a:rPr lang="en-US" dirty="0" err="1"/>
              <a:t>urada</a:t>
            </a:r>
            <a:r>
              <a:rPr lang="en-US" dirty="0"/>
              <a:t> EUIPO, </a:t>
            </a:r>
            <a:r>
              <a:rPr lang="en-US" dirty="0" err="1"/>
              <a:t>ki</a:t>
            </a:r>
            <a:r>
              <a:rPr lang="en-US" dirty="0"/>
              <a:t> je </a:t>
            </a:r>
            <a:r>
              <a:rPr lang="en-US" dirty="0" err="1"/>
              <a:t>odločil</a:t>
            </a:r>
            <a:r>
              <a:rPr lang="en-US" dirty="0"/>
              <a:t>, da </a:t>
            </a:r>
            <a:r>
              <a:rPr lang="en-US" u="sng" dirty="0" err="1"/>
              <a:t>nima</a:t>
            </a:r>
            <a:r>
              <a:rPr lang="en-US" u="sng" dirty="0"/>
              <a:t> </a:t>
            </a:r>
            <a:r>
              <a:rPr lang="en-US" u="sng" dirty="0" err="1"/>
              <a:t>razlikovalnega</a:t>
            </a:r>
            <a:r>
              <a:rPr lang="en-US" u="sng" dirty="0"/>
              <a:t> </a:t>
            </a:r>
            <a:r>
              <a:rPr lang="en-US" u="sng" dirty="0" err="1"/>
              <a:t>učinka</a:t>
            </a:r>
            <a:r>
              <a:rPr lang="en-US" dirty="0"/>
              <a:t>. </a:t>
            </a:r>
            <a:endParaRPr lang="sl-SI" dirty="0"/>
          </a:p>
          <a:p>
            <a:r>
              <a:rPr lang="en-US" dirty="0" err="1"/>
              <a:t>Ugotovilo</a:t>
            </a:r>
            <a:r>
              <a:rPr lang="en-US" dirty="0"/>
              <a:t> je, da je </a:t>
            </a:r>
            <a:r>
              <a:rPr lang="en-US" u="sng" dirty="0" err="1"/>
              <a:t>zvok</a:t>
            </a:r>
            <a:r>
              <a:rPr lang="en-US" u="sng" dirty="0"/>
              <a:t> </a:t>
            </a:r>
            <a:r>
              <a:rPr lang="en-US" u="sng" dirty="0" err="1"/>
              <a:t>funkcionalen</a:t>
            </a:r>
            <a:r>
              <a:rPr lang="en-US" u="sng" dirty="0"/>
              <a:t> in </a:t>
            </a:r>
            <a:r>
              <a:rPr lang="en-US" u="sng" dirty="0" err="1"/>
              <a:t>običajno</a:t>
            </a:r>
            <a:r>
              <a:rPr lang="en-US" u="sng" dirty="0"/>
              <a:t> </a:t>
            </a:r>
            <a:r>
              <a:rPr lang="en-US" u="sng" dirty="0" err="1"/>
              <a:t>povezan</a:t>
            </a:r>
            <a:r>
              <a:rPr lang="en-US" u="sng" dirty="0"/>
              <a:t> s </a:t>
            </a:r>
            <a:r>
              <a:rPr lang="en-US" u="sng" dirty="0" err="1"/>
              <a:t>pijačami</a:t>
            </a:r>
            <a:r>
              <a:rPr lang="en-US" u="sng" dirty="0"/>
              <a:t>, </a:t>
            </a:r>
            <a:r>
              <a:rPr lang="en-US" u="sng" dirty="0" err="1"/>
              <a:t>zato</a:t>
            </a:r>
            <a:r>
              <a:rPr lang="en-US" u="sng" dirty="0"/>
              <a:t> </a:t>
            </a:r>
            <a:r>
              <a:rPr lang="en-US" u="sng" dirty="0" err="1"/>
              <a:t>ga</a:t>
            </a:r>
            <a:r>
              <a:rPr lang="en-US" u="sng" dirty="0"/>
              <a:t> </a:t>
            </a:r>
            <a:r>
              <a:rPr lang="en-US" u="sng" dirty="0" err="1"/>
              <a:t>potrošniki</a:t>
            </a:r>
            <a:r>
              <a:rPr lang="en-US" u="sng" dirty="0"/>
              <a:t> ne </a:t>
            </a:r>
            <a:r>
              <a:rPr lang="en-US" u="sng" dirty="0" err="1"/>
              <a:t>morejo</a:t>
            </a:r>
            <a:r>
              <a:rPr lang="en-US" u="sng" dirty="0"/>
              <a:t> </a:t>
            </a:r>
            <a:r>
              <a:rPr lang="en-US" u="sng" dirty="0" err="1"/>
              <a:t>dojemati</a:t>
            </a:r>
            <a:r>
              <a:rPr lang="en-US" u="sng" dirty="0"/>
              <a:t> </a:t>
            </a:r>
            <a:r>
              <a:rPr lang="en-US" u="sng" dirty="0" err="1"/>
              <a:t>kot</a:t>
            </a:r>
            <a:r>
              <a:rPr lang="en-US" u="sng" dirty="0"/>
              <a:t> </a:t>
            </a:r>
            <a:r>
              <a:rPr lang="en-US" u="sng" dirty="0" err="1"/>
              <a:t>kazalnik</a:t>
            </a:r>
            <a:r>
              <a:rPr lang="en-US" u="sng" dirty="0"/>
              <a:t> </a:t>
            </a:r>
            <a:r>
              <a:rPr lang="en-US" u="sng" dirty="0" err="1"/>
              <a:t>izvora</a:t>
            </a:r>
            <a:r>
              <a:rPr lang="en-US" dirty="0"/>
              <a:t>. </a:t>
            </a:r>
            <a:endParaRPr lang="sl-SI" dirty="0"/>
          </a:p>
          <a:p>
            <a:r>
              <a:rPr lang="en-US" dirty="0"/>
              <a:t>V </a:t>
            </a:r>
            <a:r>
              <a:rPr lang="en-US" dirty="0" err="1"/>
              <a:t>odločbi</a:t>
            </a:r>
            <a:r>
              <a:rPr lang="en-US" dirty="0"/>
              <a:t> je </a:t>
            </a:r>
            <a:r>
              <a:rPr lang="en-US" dirty="0" err="1"/>
              <a:t>bilo</a:t>
            </a:r>
            <a:r>
              <a:rPr lang="en-US" dirty="0"/>
              <a:t> </a:t>
            </a:r>
            <a:r>
              <a:rPr lang="en-US" dirty="0" err="1"/>
              <a:t>poudarjeno</a:t>
            </a:r>
            <a:r>
              <a:rPr lang="en-US" dirty="0"/>
              <a:t>, da </a:t>
            </a:r>
            <a:r>
              <a:rPr lang="en-US" dirty="0" err="1"/>
              <a:t>morajo</a:t>
            </a:r>
            <a:r>
              <a:rPr lang="en-US" dirty="0"/>
              <a:t> </a:t>
            </a:r>
            <a:r>
              <a:rPr lang="en-US" dirty="0" err="1"/>
              <a:t>zvočne</a:t>
            </a:r>
            <a:r>
              <a:rPr lang="en-US" dirty="0"/>
              <a:t> </a:t>
            </a:r>
            <a:r>
              <a:rPr lang="en-US" dirty="0" err="1"/>
              <a:t>znamke</a:t>
            </a:r>
            <a:r>
              <a:rPr lang="en-US" dirty="0"/>
              <a:t> </a:t>
            </a:r>
            <a:r>
              <a:rPr lang="en-US" dirty="0" err="1"/>
              <a:t>odmevati</a:t>
            </a:r>
            <a:r>
              <a:rPr lang="en-US" dirty="0"/>
              <a:t> v </a:t>
            </a:r>
            <a:r>
              <a:rPr lang="en-US" dirty="0" err="1"/>
              <a:t>javnosti</a:t>
            </a:r>
            <a:r>
              <a:rPr lang="en-US" dirty="0"/>
              <a:t>, da se </a:t>
            </a:r>
            <a:r>
              <a:rPr lang="en-US" dirty="0" err="1"/>
              <a:t>ugotovi</a:t>
            </a:r>
            <a:r>
              <a:rPr lang="en-US" dirty="0"/>
              <a:t> </a:t>
            </a:r>
            <a:r>
              <a:rPr lang="en-US" dirty="0" err="1"/>
              <a:t>njihov</a:t>
            </a:r>
            <a:r>
              <a:rPr lang="en-US" dirty="0"/>
              <a:t> </a:t>
            </a:r>
            <a:r>
              <a:rPr lang="en-US" dirty="0" err="1"/>
              <a:t>komercialni</a:t>
            </a:r>
            <a:r>
              <a:rPr lang="en-US" dirty="0"/>
              <a:t> </a:t>
            </a:r>
            <a:r>
              <a:rPr lang="en-US" dirty="0" err="1"/>
              <a:t>izvor</a:t>
            </a:r>
            <a:r>
              <a:rPr lang="en-US" dirty="0"/>
              <a:t>, </a:t>
            </a:r>
            <a:r>
              <a:rPr lang="en-US" dirty="0" err="1"/>
              <a:t>podobno</a:t>
            </a:r>
            <a:r>
              <a:rPr lang="en-US" dirty="0"/>
              <a:t> </a:t>
            </a:r>
            <a:r>
              <a:rPr lang="en-US" dirty="0" err="1"/>
              <a:t>kot</a:t>
            </a:r>
            <a:r>
              <a:rPr lang="en-US" dirty="0"/>
              <a:t> </a:t>
            </a:r>
            <a:r>
              <a:rPr lang="en-US" dirty="0" err="1"/>
              <a:t>pri</a:t>
            </a:r>
            <a:r>
              <a:rPr lang="en-US" dirty="0"/>
              <a:t> </a:t>
            </a:r>
            <a:r>
              <a:rPr lang="en-US" dirty="0" err="1"/>
              <a:t>drugih</a:t>
            </a:r>
            <a:r>
              <a:rPr lang="en-US" dirty="0"/>
              <a:t> </a:t>
            </a:r>
            <a:r>
              <a:rPr lang="en-US" dirty="0" err="1"/>
              <a:t>blagovnih</a:t>
            </a:r>
            <a:r>
              <a:rPr lang="sl-SI" dirty="0"/>
              <a:t> znamkah.</a:t>
            </a:r>
            <a:endParaRPr lang="en-US" dirty="0"/>
          </a:p>
        </p:txBody>
      </p:sp>
    </p:spTree>
    <p:extLst>
      <p:ext uri="{BB962C8B-B14F-4D97-AF65-F5344CB8AC3E}">
        <p14:creationId xmlns:p14="http://schemas.microsoft.com/office/powerpoint/2010/main" val="19484969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lstStyle/>
          <a:p>
            <a:r>
              <a:rPr lang="en-US" u="sng" dirty="0" err="1"/>
              <a:t>Merila</a:t>
            </a:r>
            <a:r>
              <a:rPr lang="en-US" u="sng" dirty="0"/>
              <a:t> </a:t>
            </a:r>
            <a:r>
              <a:rPr lang="en-US" u="sng" dirty="0" err="1"/>
              <a:t>za</a:t>
            </a:r>
            <a:r>
              <a:rPr lang="en-US" u="sng" dirty="0"/>
              <a:t> </a:t>
            </a:r>
            <a:r>
              <a:rPr lang="en-US" u="sng" dirty="0" err="1"/>
              <a:t>netradicionalne</a:t>
            </a:r>
            <a:r>
              <a:rPr lang="en-US" u="sng" dirty="0"/>
              <a:t> </a:t>
            </a:r>
            <a:r>
              <a:rPr lang="en-US" u="sng" dirty="0" err="1"/>
              <a:t>blagovne</a:t>
            </a:r>
            <a:r>
              <a:rPr lang="en-US" u="sng" dirty="0"/>
              <a:t> </a:t>
            </a:r>
            <a:r>
              <a:rPr lang="en-US" u="sng" dirty="0" err="1"/>
              <a:t>znamke</a:t>
            </a:r>
            <a:r>
              <a:rPr lang="en-US" dirty="0"/>
              <a:t>: </a:t>
            </a:r>
            <a:endParaRPr lang="sl-SI" dirty="0"/>
          </a:p>
          <a:p>
            <a:r>
              <a:rPr lang="en-US" dirty="0" err="1"/>
              <a:t>Sodišče</a:t>
            </a:r>
            <a:r>
              <a:rPr lang="en-US" dirty="0"/>
              <a:t> EU je </a:t>
            </a:r>
            <a:r>
              <a:rPr lang="en-US" dirty="0" err="1"/>
              <a:t>pojasnilo</a:t>
            </a:r>
            <a:r>
              <a:rPr lang="en-US" dirty="0"/>
              <a:t>, da </a:t>
            </a:r>
            <a:r>
              <a:rPr lang="en-US" dirty="0" err="1"/>
              <a:t>morajo</a:t>
            </a:r>
            <a:r>
              <a:rPr lang="en-US" dirty="0"/>
              <a:t> </a:t>
            </a:r>
            <a:r>
              <a:rPr lang="en-US" dirty="0" err="1"/>
              <a:t>imeti</a:t>
            </a:r>
            <a:r>
              <a:rPr lang="en-US" dirty="0"/>
              <a:t> </a:t>
            </a:r>
            <a:r>
              <a:rPr lang="en-US" dirty="0" err="1"/>
              <a:t>zvočne</a:t>
            </a:r>
            <a:r>
              <a:rPr lang="en-US" dirty="0"/>
              <a:t> </a:t>
            </a:r>
            <a:r>
              <a:rPr lang="en-US" dirty="0" err="1"/>
              <a:t>znamke</a:t>
            </a:r>
            <a:r>
              <a:rPr lang="en-US" dirty="0"/>
              <a:t> </a:t>
            </a:r>
            <a:r>
              <a:rPr lang="en-US" dirty="0" err="1"/>
              <a:t>razlikovalni</a:t>
            </a:r>
            <a:r>
              <a:rPr lang="en-US" dirty="0"/>
              <a:t> </a:t>
            </a:r>
            <a:r>
              <a:rPr lang="en-US" dirty="0" err="1"/>
              <a:t>učinek</a:t>
            </a:r>
            <a:r>
              <a:rPr lang="en-US" dirty="0"/>
              <a:t> in </a:t>
            </a:r>
            <a:r>
              <a:rPr lang="en-US" dirty="0" err="1"/>
              <a:t>izpolnjevati</a:t>
            </a:r>
            <a:r>
              <a:rPr lang="en-US" dirty="0"/>
              <a:t> </a:t>
            </a:r>
            <a:r>
              <a:rPr lang="en-US" dirty="0" err="1"/>
              <a:t>enake</a:t>
            </a:r>
            <a:r>
              <a:rPr lang="en-US" dirty="0"/>
              <a:t> </a:t>
            </a:r>
            <a:r>
              <a:rPr lang="en-US" dirty="0" err="1"/>
              <a:t>standarde</a:t>
            </a:r>
            <a:r>
              <a:rPr lang="en-US" dirty="0"/>
              <a:t> </a:t>
            </a:r>
            <a:r>
              <a:rPr lang="en-US" dirty="0" err="1"/>
              <a:t>kot</a:t>
            </a:r>
            <a:r>
              <a:rPr lang="en-US" dirty="0"/>
              <a:t> </a:t>
            </a:r>
            <a:r>
              <a:rPr lang="en-US" dirty="0" err="1"/>
              <a:t>tradicionalne</a:t>
            </a:r>
            <a:r>
              <a:rPr lang="en-US" dirty="0"/>
              <a:t> </a:t>
            </a:r>
            <a:r>
              <a:rPr lang="en-US" dirty="0" err="1"/>
              <a:t>znamke</a:t>
            </a:r>
            <a:r>
              <a:rPr lang="en-US" dirty="0"/>
              <a:t>. </a:t>
            </a:r>
            <a:endParaRPr lang="sl-SI" dirty="0"/>
          </a:p>
          <a:p>
            <a:r>
              <a:rPr lang="en-US" dirty="0"/>
              <a:t>To </a:t>
            </a:r>
            <a:r>
              <a:rPr lang="en-US" dirty="0" err="1"/>
              <a:t>vključuje</a:t>
            </a:r>
            <a:r>
              <a:rPr lang="en-US" dirty="0"/>
              <a:t> </a:t>
            </a:r>
            <a:r>
              <a:rPr lang="en-US" b="1" dirty="0" err="1"/>
              <a:t>jasno</a:t>
            </a:r>
            <a:r>
              <a:rPr lang="en-US" b="1" dirty="0"/>
              <a:t>, </a:t>
            </a:r>
            <a:r>
              <a:rPr lang="en-US" b="1" dirty="0" err="1"/>
              <a:t>trajno</a:t>
            </a:r>
            <a:r>
              <a:rPr lang="en-US" b="1" dirty="0"/>
              <a:t> in </a:t>
            </a:r>
            <a:r>
              <a:rPr lang="en-US" b="1" dirty="0" err="1"/>
              <a:t>samostojno</a:t>
            </a:r>
            <a:r>
              <a:rPr lang="en-US" b="1" dirty="0"/>
              <a:t> </a:t>
            </a:r>
            <a:r>
              <a:rPr lang="en-US" b="1" dirty="0" err="1"/>
              <a:t>predstavitev</a:t>
            </a:r>
            <a:r>
              <a:rPr lang="en-US" dirty="0"/>
              <a:t>. </a:t>
            </a:r>
            <a:endParaRPr lang="sl-SI" dirty="0"/>
          </a:p>
          <a:p>
            <a:r>
              <a:rPr lang="en-US" dirty="0" err="1"/>
              <a:t>Odprava</a:t>
            </a:r>
            <a:r>
              <a:rPr lang="en-US" dirty="0"/>
              <a:t> </a:t>
            </a:r>
            <a:r>
              <a:rPr lang="en-US" dirty="0" err="1"/>
              <a:t>zahteve</a:t>
            </a:r>
            <a:r>
              <a:rPr lang="en-US" dirty="0"/>
              <a:t> </a:t>
            </a:r>
            <a:r>
              <a:rPr lang="en-US" dirty="0" err="1"/>
              <a:t>po</a:t>
            </a:r>
            <a:r>
              <a:rPr lang="en-US" dirty="0"/>
              <a:t> „</a:t>
            </a:r>
            <a:r>
              <a:rPr lang="en-US" dirty="0" err="1"/>
              <a:t>grafični</a:t>
            </a:r>
            <a:r>
              <a:rPr lang="en-US" dirty="0"/>
              <a:t> </a:t>
            </a:r>
            <a:r>
              <a:rPr lang="en-US" dirty="0" err="1"/>
              <a:t>predstavitvi</a:t>
            </a:r>
            <a:r>
              <a:rPr lang="en-US" dirty="0"/>
              <a:t>“ (</a:t>
            </a:r>
            <a:r>
              <a:rPr lang="en-US" dirty="0" err="1"/>
              <a:t>po</a:t>
            </a:r>
            <a:r>
              <a:rPr lang="en-US" dirty="0"/>
              <a:t> </a:t>
            </a:r>
            <a:r>
              <a:rPr lang="en-US" dirty="0" err="1"/>
              <a:t>reformah</a:t>
            </a:r>
            <a:r>
              <a:rPr lang="en-US" dirty="0"/>
              <a:t> </a:t>
            </a:r>
            <a:r>
              <a:rPr lang="en-US" dirty="0" err="1"/>
              <a:t>iz</a:t>
            </a:r>
            <a:r>
              <a:rPr lang="en-US" dirty="0"/>
              <a:t> </a:t>
            </a:r>
            <a:r>
              <a:rPr lang="en-US" dirty="0" err="1"/>
              <a:t>leta</a:t>
            </a:r>
            <a:r>
              <a:rPr lang="en-US" dirty="0"/>
              <a:t> 2016) </a:t>
            </a:r>
            <a:r>
              <a:rPr lang="en-US" dirty="0" err="1"/>
              <a:t>omogoča</a:t>
            </a:r>
            <a:r>
              <a:rPr lang="en-US" dirty="0"/>
              <a:t> </a:t>
            </a:r>
            <a:r>
              <a:rPr lang="en-US" dirty="0" err="1"/>
              <a:t>uporabo</a:t>
            </a:r>
            <a:r>
              <a:rPr lang="en-US" dirty="0"/>
              <a:t> </a:t>
            </a:r>
            <a:r>
              <a:rPr lang="en-US" u="sng" dirty="0" err="1"/>
              <a:t>zvočnih</a:t>
            </a:r>
            <a:r>
              <a:rPr lang="en-US" u="sng" dirty="0"/>
              <a:t> </a:t>
            </a:r>
            <a:r>
              <a:rPr lang="en-US" u="sng" dirty="0" err="1"/>
              <a:t>datotek</a:t>
            </a:r>
            <a:r>
              <a:rPr lang="en-US" u="sng" dirty="0"/>
              <a:t> </a:t>
            </a:r>
            <a:r>
              <a:rPr lang="en-US" u="sng" dirty="0" err="1"/>
              <a:t>ali</a:t>
            </a:r>
            <a:r>
              <a:rPr lang="en-US" u="sng" dirty="0"/>
              <a:t> </a:t>
            </a:r>
            <a:r>
              <a:rPr lang="en-US" u="sng" dirty="0" err="1"/>
              <a:t>drugih</a:t>
            </a:r>
            <a:r>
              <a:rPr lang="en-US" u="sng" dirty="0"/>
              <a:t> </a:t>
            </a:r>
            <a:r>
              <a:rPr lang="en-US" u="sng" dirty="0" err="1"/>
              <a:t>formatov</a:t>
            </a:r>
            <a:r>
              <a:rPr lang="en-US" dirty="0"/>
              <a:t>, </a:t>
            </a:r>
            <a:r>
              <a:rPr lang="en-US" dirty="0" err="1"/>
              <a:t>če</a:t>
            </a:r>
            <a:r>
              <a:rPr lang="en-US" dirty="0"/>
              <a:t> je </a:t>
            </a:r>
            <a:r>
              <a:rPr lang="en-US" dirty="0" err="1"/>
              <a:t>zaradi</a:t>
            </a:r>
            <a:r>
              <a:rPr lang="en-US" dirty="0"/>
              <a:t> </a:t>
            </a:r>
            <a:r>
              <a:rPr lang="en-US" dirty="0" err="1"/>
              <a:t>njih</a:t>
            </a:r>
            <a:r>
              <a:rPr lang="en-US" dirty="0"/>
              <a:t> </a:t>
            </a:r>
            <a:r>
              <a:rPr lang="en-US" dirty="0" err="1"/>
              <a:t>znamka</a:t>
            </a:r>
            <a:r>
              <a:rPr lang="en-US" dirty="0"/>
              <a:t> </a:t>
            </a:r>
            <a:r>
              <a:rPr lang="en-US" dirty="0" err="1"/>
              <a:t>takoj</a:t>
            </a:r>
            <a:r>
              <a:rPr lang="en-US" dirty="0"/>
              <a:t> </a:t>
            </a:r>
            <a:r>
              <a:rPr lang="en-US" dirty="0" err="1"/>
              <a:t>prepoznavna</a:t>
            </a:r>
            <a:r>
              <a:rPr lang="en-US" dirty="0"/>
              <a:t> v </a:t>
            </a:r>
            <a:r>
              <a:rPr lang="en-US" dirty="0" err="1"/>
              <a:t>javnosti</a:t>
            </a:r>
            <a:r>
              <a:rPr lang="en-US" dirty="0"/>
              <a:t>.</a:t>
            </a:r>
          </a:p>
          <a:p>
            <a:endParaRPr lang="en-US" dirty="0"/>
          </a:p>
        </p:txBody>
      </p:sp>
    </p:spTree>
    <p:extLst>
      <p:ext uri="{BB962C8B-B14F-4D97-AF65-F5344CB8AC3E}">
        <p14:creationId xmlns:p14="http://schemas.microsoft.com/office/powerpoint/2010/main" val="30845831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Avtorsko pravo in glasba</a:t>
            </a:r>
            <a:endParaRPr lang="en-US" dirty="0"/>
          </a:p>
        </p:txBody>
      </p:sp>
      <p:sp>
        <p:nvSpPr>
          <p:cNvPr id="3" name="Označba mesta vsebine 2"/>
          <p:cNvSpPr>
            <a:spLocks noGrp="1"/>
          </p:cNvSpPr>
          <p:nvPr>
            <p:ph idx="1"/>
          </p:nvPr>
        </p:nvSpPr>
        <p:spPr/>
        <p:txBody>
          <a:bodyPr>
            <a:normAutofit lnSpcReduction="10000"/>
          </a:bodyPr>
          <a:lstStyle/>
          <a:p>
            <a:r>
              <a:rPr lang="sl-SI" dirty="0"/>
              <a:t>Led Zeppelin in </a:t>
            </a:r>
            <a:r>
              <a:rPr lang="sl-SI" b="1" dirty="0"/>
              <a:t>"</a:t>
            </a:r>
            <a:r>
              <a:rPr lang="sl-SI" b="1" dirty="0" err="1"/>
              <a:t>Stairway</a:t>
            </a:r>
            <a:r>
              <a:rPr lang="sl-SI" b="1" dirty="0"/>
              <a:t> to </a:t>
            </a:r>
            <a:r>
              <a:rPr lang="sl-SI" b="1" dirty="0" err="1"/>
              <a:t>Heaven</a:t>
            </a:r>
            <a:r>
              <a:rPr lang="sl-SI" b="1" dirty="0"/>
              <a:t>" </a:t>
            </a:r>
          </a:p>
          <a:p>
            <a:r>
              <a:rPr lang="sl-SI" b="1" dirty="0"/>
              <a:t>Avtorskopravni spor </a:t>
            </a:r>
            <a:r>
              <a:rPr lang="sl-SI" dirty="0"/>
              <a:t>se je nanašal na domnevno kršitev avtorskih pravic zaradi </a:t>
            </a:r>
            <a:r>
              <a:rPr lang="sl-SI" u="sng" dirty="0"/>
              <a:t>podobnosti med uvodnim kitarskim delom</a:t>
            </a:r>
            <a:r>
              <a:rPr lang="sl-SI" dirty="0"/>
              <a:t> njihove legendarne pesmi </a:t>
            </a:r>
            <a:r>
              <a:rPr lang="sl-SI" i="1" dirty="0"/>
              <a:t>"</a:t>
            </a:r>
            <a:r>
              <a:rPr lang="sl-SI" i="1" dirty="0" err="1"/>
              <a:t>Stairway</a:t>
            </a:r>
            <a:r>
              <a:rPr lang="sl-SI" i="1" dirty="0"/>
              <a:t> to </a:t>
            </a:r>
            <a:r>
              <a:rPr lang="sl-SI" i="1" dirty="0" err="1"/>
              <a:t>Heaven</a:t>
            </a:r>
            <a:r>
              <a:rPr lang="sl-SI" i="1" dirty="0"/>
              <a:t>"</a:t>
            </a:r>
            <a:r>
              <a:rPr lang="sl-SI" dirty="0"/>
              <a:t> (1971) in pesmijo </a:t>
            </a:r>
            <a:r>
              <a:rPr lang="sl-SI" i="1" dirty="0"/>
              <a:t>"</a:t>
            </a:r>
            <a:r>
              <a:rPr lang="sl-SI" i="1" dirty="0" err="1"/>
              <a:t>Taurus</a:t>
            </a:r>
            <a:r>
              <a:rPr lang="sl-SI" i="1" dirty="0"/>
              <a:t>"</a:t>
            </a:r>
            <a:r>
              <a:rPr lang="sl-SI" dirty="0"/>
              <a:t> (1968) skupine </a:t>
            </a:r>
            <a:r>
              <a:rPr lang="sl-SI" dirty="0" err="1"/>
              <a:t>Spirit</a:t>
            </a:r>
            <a:r>
              <a:rPr lang="sl-SI" dirty="0"/>
              <a:t>.</a:t>
            </a:r>
          </a:p>
          <a:p>
            <a:endParaRPr lang="sl-SI" dirty="0"/>
          </a:p>
          <a:p>
            <a:r>
              <a:rPr lang="sl-SI" b="1" dirty="0"/>
              <a:t>Ozadje primera</a:t>
            </a:r>
          </a:p>
          <a:p>
            <a:r>
              <a:rPr lang="sl-SI" dirty="0"/>
              <a:t>Pesem </a:t>
            </a:r>
            <a:r>
              <a:rPr lang="sl-SI" i="1" dirty="0"/>
              <a:t>"</a:t>
            </a:r>
            <a:r>
              <a:rPr lang="sl-SI" i="1" dirty="0" err="1"/>
              <a:t>Taurus</a:t>
            </a:r>
            <a:r>
              <a:rPr lang="sl-SI" i="1" dirty="0"/>
              <a:t>"</a:t>
            </a:r>
            <a:r>
              <a:rPr lang="sl-SI" dirty="0"/>
              <a:t> je napisala skupina </a:t>
            </a:r>
            <a:r>
              <a:rPr lang="sl-SI" dirty="0" err="1"/>
              <a:t>Spirit</a:t>
            </a:r>
            <a:r>
              <a:rPr lang="sl-SI" dirty="0"/>
              <a:t>, katere kitarist je bil </a:t>
            </a:r>
            <a:r>
              <a:rPr lang="sl-SI" b="1" dirty="0" err="1"/>
              <a:t>Randy</a:t>
            </a:r>
            <a:r>
              <a:rPr lang="sl-SI" b="1" dirty="0"/>
              <a:t> Wolfe</a:t>
            </a:r>
            <a:r>
              <a:rPr lang="sl-SI" dirty="0"/>
              <a:t> (poznan tudi kot </a:t>
            </a:r>
            <a:r>
              <a:rPr lang="sl-SI" dirty="0" err="1"/>
              <a:t>Randy</a:t>
            </a:r>
            <a:r>
              <a:rPr lang="sl-SI" dirty="0"/>
              <a:t> </a:t>
            </a:r>
            <a:r>
              <a:rPr lang="sl-SI" dirty="0" err="1"/>
              <a:t>California</a:t>
            </a:r>
            <a:r>
              <a:rPr lang="sl-SI" dirty="0"/>
              <a:t>). </a:t>
            </a:r>
            <a:r>
              <a:rPr lang="sl-SI" dirty="0" err="1"/>
              <a:t>Spirit</a:t>
            </a:r>
            <a:r>
              <a:rPr lang="sl-SI" dirty="0"/>
              <a:t> in Led Zeppelin sta si delila oder na več koncertih konec 60. let. </a:t>
            </a:r>
            <a:r>
              <a:rPr lang="sl-SI" dirty="0" err="1"/>
              <a:t>Randyjev</a:t>
            </a:r>
            <a:r>
              <a:rPr lang="sl-SI" dirty="0"/>
              <a:t> zastopnik je trdil, da je uvodni akordni progres </a:t>
            </a:r>
            <a:r>
              <a:rPr lang="sl-SI" i="1" dirty="0"/>
              <a:t>"</a:t>
            </a:r>
            <a:r>
              <a:rPr lang="sl-SI" i="1" dirty="0" err="1"/>
              <a:t>Stairway</a:t>
            </a:r>
            <a:r>
              <a:rPr lang="sl-SI" i="1" dirty="0"/>
              <a:t> to </a:t>
            </a:r>
            <a:r>
              <a:rPr lang="sl-SI" i="1" dirty="0" err="1"/>
              <a:t>Heaven</a:t>
            </a:r>
            <a:r>
              <a:rPr lang="sl-SI" i="1" dirty="0"/>
              <a:t>"</a:t>
            </a:r>
            <a:r>
              <a:rPr lang="sl-SI" dirty="0"/>
              <a:t> zelo podoben instrumentalnemu delu </a:t>
            </a:r>
            <a:r>
              <a:rPr lang="sl-SI" i="1" dirty="0"/>
              <a:t>"</a:t>
            </a:r>
            <a:r>
              <a:rPr lang="sl-SI" i="1" dirty="0" err="1"/>
              <a:t>Taurus</a:t>
            </a:r>
            <a:r>
              <a:rPr lang="sl-SI" i="1" dirty="0"/>
              <a:t>"</a:t>
            </a:r>
            <a:r>
              <a:rPr lang="sl-SI" dirty="0"/>
              <a:t>, kar naj bi pomenilo, da so Led Zeppelin kopirali del </a:t>
            </a:r>
            <a:r>
              <a:rPr lang="sl-SI" dirty="0" err="1"/>
              <a:t>Spiritove</a:t>
            </a:r>
            <a:r>
              <a:rPr lang="sl-SI" dirty="0"/>
              <a:t> pesmi brez dovoljenja ali priznanja.</a:t>
            </a:r>
          </a:p>
          <a:p>
            <a:endParaRPr lang="en-US" dirty="0"/>
          </a:p>
        </p:txBody>
      </p:sp>
    </p:spTree>
    <p:extLst>
      <p:ext uri="{BB962C8B-B14F-4D97-AF65-F5344CB8AC3E}">
        <p14:creationId xmlns:p14="http://schemas.microsoft.com/office/powerpoint/2010/main" val="2335989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lstStyle/>
          <a:p>
            <a:r>
              <a:rPr lang="sl-SI" b="1" dirty="0"/>
              <a:t>Sodna saga</a:t>
            </a:r>
          </a:p>
          <a:p>
            <a:r>
              <a:rPr lang="sl-SI" b="1" dirty="0"/>
              <a:t>Tožba</a:t>
            </a:r>
            <a:r>
              <a:rPr lang="sl-SI" dirty="0"/>
              <a:t>: Leta 2014 je zastopnik </a:t>
            </a:r>
            <a:r>
              <a:rPr lang="sl-SI" dirty="0" err="1"/>
              <a:t>Randyja</a:t>
            </a:r>
            <a:r>
              <a:rPr lang="sl-SI" dirty="0"/>
              <a:t> </a:t>
            </a:r>
            <a:r>
              <a:rPr lang="sl-SI" dirty="0" err="1"/>
              <a:t>Wolfea</a:t>
            </a:r>
            <a:r>
              <a:rPr lang="sl-SI" dirty="0"/>
              <a:t> vložil tožbo proti Led Zeppelin, še posebej proti Jimmyju </a:t>
            </a:r>
            <a:r>
              <a:rPr lang="sl-SI" dirty="0" err="1"/>
              <a:t>Pageu</a:t>
            </a:r>
            <a:r>
              <a:rPr lang="sl-SI" dirty="0"/>
              <a:t> in Robertu </a:t>
            </a:r>
            <a:r>
              <a:rPr lang="sl-SI" dirty="0" err="1"/>
              <a:t>Plantu</a:t>
            </a:r>
            <a:r>
              <a:rPr lang="sl-SI" dirty="0"/>
              <a:t>, glavnima avtorjema pesmi. Zastopnik je trdil, da je Page slišal pesem </a:t>
            </a:r>
            <a:r>
              <a:rPr lang="sl-SI" i="1" dirty="0"/>
              <a:t>"</a:t>
            </a:r>
            <a:r>
              <a:rPr lang="sl-SI" i="1" dirty="0" err="1"/>
              <a:t>Taurus</a:t>
            </a:r>
            <a:r>
              <a:rPr lang="sl-SI" i="1" dirty="0"/>
              <a:t>"</a:t>
            </a:r>
            <a:r>
              <a:rPr lang="sl-SI" dirty="0"/>
              <a:t> med skupnimi koncerti in nato uporabil njen osrednji glasbeni motiv pri pisanju </a:t>
            </a:r>
            <a:r>
              <a:rPr lang="sl-SI" i="1" dirty="0"/>
              <a:t>"</a:t>
            </a:r>
            <a:r>
              <a:rPr lang="sl-SI" i="1" dirty="0" err="1"/>
              <a:t>Stairway</a:t>
            </a:r>
            <a:r>
              <a:rPr lang="sl-SI" i="1" dirty="0"/>
              <a:t> to </a:t>
            </a:r>
            <a:r>
              <a:rPr lang="sl-SI" i="1" dirty="0" err="1"/>
              <a:t>Heaven</a:t>
            </a:r>
            <a:r>
              <a:rPr lang="sl-SI" i="1" dirty="0"/>
              <a:t>"</a:t>
            </a:r>
            <a:r>
              <a:rPr lang="sl-SI" dirty="0"/>
              <a:t>.</a:t>
            </a:r>
          </a:p>
          <a:p>
            <a:r>
              <a:rPr lang="sl-SI" b="1" dirty="0"/>
              <a:t>Prva sodba (2016)</a:t>
            </a:r>
            <a:r>
              <a:rPr lang="sl-SI" dirty="0"/>
              <a:t>: Sodišče v Los Angelesu je razsodilo v prid Led Zeppelin. Sodniki so ugotovili, da čeprav obstajajo nekatere podobnosti, osrednje akordno </a:t>
            </a:r>
            <a:r>
              <a:rPr lang="sl-SI" dirty="0" err="1"/>
              <a:t>zaporede</a:t>
            </a:r>
            <a:r>
              <a:rPr lang="sl-SI" dirty="0"/>
              <a:t> (C–Am–F–G) ni dovolj izvirno, da bi bilo zaščiteno z avtorskimi pravicami. Tovrstna progresija je pogosto uporabljena v glasbi in ni specifična za pesem </a:t>
            </a:r>
            <a:r>
              <a:rPr lang="sl-SI" i="1" dirty="0"/>
              <a:t>"</a:t>
            </a:r>
            <a:r>
              <a:rPr lang="sl-SI" i="1" dirty="0" err="1"/>
              <a:t>Taurus</a:t>
            </a:r>
            <a:r>
              <a:rPr lang="sl-SI" i="1" dirty="0"/>
              <a:t>"</a:t>
            </a:r>
            <a:r>
              <a:rPr lang="sl-SI" dirty="0"/>
              <a:t>.</a:t>
            </a:r>
          </a:p>
          <a:p>
            <a:endParaRPr lang="en-US" dirty="0"/>
          </a:p>
        </p:txBody>
      </p:sp>
    </p:spTree>
    <p:extLst>
      <p:ext uri="{BB962C8B-B14F-4D97-AF65-F5344CB8AC3E}">
        <p14:creationId xmlns:p14="http://schemas.microsoft.com/office/powerpoint/2010/main" val="3379999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dirty="0"/>
              <a:t>Zvočna argumentacija in pravice intelektualne lastnine</a:t>
            </a:r>
            <a:br>
              <a:rPr lang="sl-SI" dirty="0"/>
            </a:br>
            <a:br>
              <a:rPr lang="sl-SI" dirty="0"/>
            </a:br>
            <a:br>
              <a:rPr lang="sl-SI" dirty="0"/>
            </a:br>
            <a:endParaRPr lang="en-US" dirty="0"/>
          </a:p>
        </p:txBody>
      </p:sp>
      <p:sp>
        <p:nvSpPr>
          <p:cNvPr id="3" name="Označba mesta vsebine 2"/>
          <p:cNvSpPr>
            <a:spLocks noGrp="1"/>
          </p:cNvSpPr>
          <p:nvPr>
            <p:ph idx="1"/>
          </p:nvPr>
        </p:nvSpPr>
        <p:spPr/>
        <p:txBody>
          <a:bodyPr/>
          <a:lstStyle/>
          <a:p>
            <a:r>
              <a:rPr lang="sl-SI" dirty="0"/>
              <a:t>Dokazno pravo</a:t>
            </a:r>
          </a:p>
          <a:p>
            <a:pPr lvl="1"/>
            <a:r>
              <a:rPr lang="sl-SI" dirty="0"/>
              <a:t>Npr. indic: priča je slišala prepir v kritičnem čas</a:t>
            </a:r>
          </a:p>
          <a:p>
            <a:pPr lvl="1"/>
            <a:r>
              <a:rPr lang="sl-SI" dirty="0"/>
              <a:t>Prekomerni hrup </a:t>
            </a:r>
          </a:p>
          <a:p>
            <a:r>
              <a:rPr lang="sl-SI" dirty="0"/>
              <a:t>Pravo IL</a:t>
            </a:r>
          </a:p>
          <a:p>
            <a:pPr lvl="1"/>
            <a:r>
              <a:rPr lang="sl-SI" dirty="0"/>
              <a:t>Avtorsko pravo</a:t>
            </a:r>
          </a:p>
          <a:p>
            <a:pPr lvl="2"/>
            <a:r>
              <a:rPr lang="sl-SI" dirty="0"/>
              <a:t>Glasba, povezave z videom</a:t>
            </a:r>
          </a:p>
          <a:p>
            <a:pPr lvl="1"/>
            <a:r>
              <a:rPr lang="sl-SI" dirty="0"/>
              <a:t>Pravo blagovnih znamk</a:t>
            </a:r>
          </a:p>
          <a:p>
            <a:pPr lvl="2"/>
            <a:r>
              <a:rPr lang="sl-SI" dirty="0"/>
              <a:t>Tradicionalno označevanje glasbe (note)</a:t>
            </a:r>
          </a:p>
          <a:p>
            <a:pPr lvl="2"/>
            <a:r>
              <a:rPr lang="sl-SI" dirty="0"/>
              <a:t>Ne-tradicionalna znamka: zvočna znamka (glasba, drugi zvoki)</a:t>
            </a:r>
          </a:p>
          <a:p>
            <a:pPr lvl="1"/>
            <a:endParaRPr lang="sl-SI" dirty="0"/>
          </a:p>
          <a:p>
            <a:endParaRPr lang="en-US" dirty="0"/>
          </a:p>
        </p:txBody>
      </p:sp>
    </p:spTree>
    <p:extLst>
      <p:ext uri="{BB962C8B-B14F-4D97-AF65-F5344CB8AC3E}">
        <p14:creationId xmlns:p14="http://schemas.microsoft.com/office/powerpoint/2010/main" val="17875255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lstStyle/>
          <a:p>
            <a:r>
              <a:rPr lang="sl-SI" b="1" dirty="0"/>
              <a:t>Pritožba (2018)</a:t>
            </a:r>
            <a:r>
              <a:rPr lang="sl-SI" dirty="0"/>
              <a:t>: Primer je bil ponovno obravnavan na višjem sodišču zaradi vprašanj, povezanih z navodili za poroto v prvem sojenju. Vendar je tudi na tej stopnji sodišče razsodilo v korist Led Zeppelin. Ključna je bila ugotovitev, da ni dokazov, da bi Page in </a:t>
            </a:r>
            <a:r>
              <a:rPr lang="sl-SI" dirty="0" err="1"/>
              <a:t>Plant</a:t>
            </a:r>
            <a:r>
              <a:rPr lang="sl-SI" dirty="0"/>
              <a:t> zavestno ali nezavedno kopirala pesem </a:t>
            </a:r>
            <a:r>
              <a:rPr lang="sl-SI" i="1" dirty="0"/>
              <a:t>"</a:t>
            </a:r>
            <a:r>
              <a:rPr lang="sl-SI" i="1" dirty="0" err="1"/>
              <a:t>Taurus</a:t>
            </a:r>
            <a:r>
              <a:rPr lang="sl-SI" i="1" dirty="0"/>
              <a:t>"</a:t>
            </a:r>
            <a:r>
              <a:rPr lang="sl-SI" dirty="0"/>
              <a:t>.</a:t>
            </a:r>
          </a:p>
          <a:p>
            <a:r>
              <a:rPr lang="sl-SI" b="1" dirty="0"/>
              <a:t>Končna odločitev (2020)</a:t>
            </a:r>
            <a:r>
              <a:rPr lang="sl-SI" dirty="0"/>
              <a:t>: Ameriško zvezno prizivno sodišče je potrdilo prejšnjo razsodbo, kar je dokončno zaključilo primer v prid Led Zeppelin. Sodišče je tudi izrecno navedlo, da avtorska zakonodaja ne ščiti splošnih glasbenih elementov, kot so akordi ali lestvične progresije, ki so preveč generične.</a:t>
            </a:r>
            <a:endParaRPr lang="en-US" dirty="0"/>
          </a:p>
        </p:txBody>
      </p:sp>
    </p:spTree>
    <p:extLst>
      <p:ext uri="{BB962C8B-B14F-4D97-AF65-F5344CB8AC3E}">
        <p14:creationId xmlns:p14="http://schemas.microsoft.com/office/powerpoint/2010/main" val="8834288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lstStyle/>
          <a:p>
            <a:r>
              <a:rPr lang="sl-SI" b="1" dirty="0"/>
              <a:t>Ključne ugotovitve</a:t>
            </a:r>
          </a:p>
          <a:p>
            <a:r>
              <a:rPr lang="sl-SI" dirty="0"/>
              <a:t>Uvodna akordna progresija v </a:t>
            </a:r>
            <a:r>
              <a:rPr lang="sl-SI" i="1" dirty="0"/>
              <a:t>"</a:t>
            </a:r>
            <a:r>
              <a:rPr lang="sl-SI" i="1" dirty="0" err="1"/>
              <a:t>Stairway</a:t>
            </a:r>
            <a:r>
              <a:rPr lang="sl-SI" i="1" dirty="0"/>
              <a:t> to </a:t>
            </a:r>
            <a:r>
              <a:rPr lang="sl-SI" i="1" dirty="0" err="1"/>
              <a:t>Heaven</a:t>
            </a:r>
            <a:r>
              <a:rPr lang="sl-SI" i="1" dirty="0"/>
              <a:t>"</a:t>
            </a:r>
            <a:r>
              <a:rPr lang="sl-SI" dirty="0"/>
              <a:t> in </a:t>
            </a:r>
            <a:r>
              <a:rPr lang="sl-SI" i="1" dirty="0"/>
              <a:t>"</a:t>
            </a:r>
            <a:r>
              <a:rPr lang="sl-SI" i="1" dirty="0" err="1"/>
              <a:t>Taurus</a:t>
            </a:r>
            <a:r>
              <a:rPr lang="sl-SI" i="1" dirty="0"/>
              <a:t>"</a:t>
            </a:r>
            <a:r>
              <a:rPr lang="sl-SI" dirty="0"/>
              <a:t> je preveč generična in jo je moč najti tudi v drugih skladbah, kar pomeni, da ni zaščitena z avtorskimi pravicami.</a:t>
            </a:r>
          </a:p>
          <a:p>
            <a:r>
              <a:rPr lang="sl-SI" dirty="0"/>
              <a:t>Jimmy Page je trdil, da ni bil seznanjen s pesmijo </a:t>
            </a:r>
            <a:r>
              <a:rPr lang="sl-SI" i="1" dirty="0"/>
              <a:t>"</a:t>
            </a:r>
            <a:r>
              <a:rPr lang="sl-SI" i="1" dirty="0" err="1"/>
              <a:t>Taurus</a:t>
            </a:r>
            <a:r>
              <a:rPr lang="sl-SI" i="1" dirty="0"/>
              <a:t>"</a:t>
            </a:r>
            <a:r>
              <a:rPr lang="sl-SI" dirty="0"/>
              <a:t> do začetka tožbe, čeprav je priznal, da je imel </a:t>
            </a:r>
            <a:r>
              <a:rPr lang="sl-SI" dirty="0" err="1"/>
              <a:t>Spiritov</a:t>
            </a:r>
            <a:r>
              <a:rPr lang="sl-SI" dirty="0"/>
              <a:t> album v svoji zbirki.</a:t>
            </a:r>
          </a:p>
          <a:p>
            <a:r>
              <a:rPr lang="sl-SI" dirty="0"/>
              <a:t>Primer je postal pomemben precedens v glasbeni industriji glede vprašanj, kaj je zaščiteno z avtorskimi pravicami in kako so glasbene podobnosti ocenjene na sodiščih.</a:t>
            </a:r>
          </a:p>
          <a:p>
            <a:endParaRPr lang="en-US" dirty="0"/>
          </a:p>
        </p:txBody>
      </p:sp>
    </p:spTree>
    <p:extLst>
      <p:ext uri="{BB962C8B-B14F-4D97-AF65-F5344CB8AC3E}">
        <p14:creationId xmlns:p14="http://schemas.microsoft.com/office/powerpoint/2010/main" val="18833660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lstStyle/>
          <a:p>
            <a:r>
              <a:rPr lang="sl-SI" b="1" dirty="0"/>
              <a:t>Pomen primera</a:t>
            </a:r>
          </a:p>
          <a:p>
            <a:r>
              <a:rPr lang="sl-SI" dirty="0"/>
              <a:t>Primer Led Zeppelin proti </a:t>
            </a:r>
            <a:r>
              <a:rPr lang="sl-SI" dirty="0" err="1"/>
              <a:t>Spirit</a:t>
            </a:r>
            <a:r>
              <a:rPr lang="sl-SI" dirty="0"/>
              <a:t> je odmeval v glasbeni industriji, saj je osvetlil meje avtorskih pravic v glasbi. Po eni strani ščiti ustvarjalno svobodo glasbenikov, po drugi pa je poudaril, kako težko je dokazati avtorskopravne kršitve, če gre za osnovne glasbene elemente, ki so del širše glasbene tradicije.</a:t>
            </a:r>
          </a:p>
          <a:p>
            <a:endParaRPr lang="en-US" dirty="0"/>
          </a:p>
        </p:txBody>
      </p:sp>
    </p:spTree>
    <p:extLst>
      <p:ext uri="{BB962C8B-B14F-4D97-AF65-F5344CB8AC3E}">
        <p14:creationId xmlns:p14="http://schemas.microsoft.com/office/powerpoint/2010/main" val="7457535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normAutofit/>
          </a:bodyPr>
          <a:lstStyle/>
          <a:p>
            <a:r>
              <a:rPr lang="sl-SI" dirty="0"/>
              <a:t>Na glavni obravnavi so odvetniki uporabili glasbene izvedbe za predstavitev svojih argumentov. Še posebej zanimiv trenutek je bil, ko so na sojenju leta 2016 pred sodniki </a:t>
            </a:r>
            <a:r>
              <a:rPr lang="sl-SI" u="sng" dirty="0"/>
              <a:t>predvajali posnetke in izvedbe obeh skladb</a:t>
            </a:r>
            <a:r>
              <a:rPr lang="sl-SI" dirty="0"/>
              <a:t> – </a:t>
            </a:r>
            <a:r>
              <a:rPr lang="sl-SI" i="1" dirty="0"/>
              <a:t>"</a:t>
            </a:r>
            <a:r>
              <a:rPr lang="sl-SI" i="1" dirty="0" err="1"/>
              <a:t>Stairway</a:t>
            </a:r>
            <a:r>
              <a:rPr lang="sl-SI" i="1" dirty="0"/>
              <a:t> to </a:t>
            </a:r>
            <a:r>
              <a:rPr lang="sl-SI" i="1" dirty="0" err="1"/>
              <a:t>Heaven</a:t>
            </a:r>
            <a:r>
              <a:rPr lang="sl-SI" i="1" dirty="0"/>
              <a:t>"</a:t>
            </a:r>
            <a:r>
              <a:rPr lang="sl-SI" dirty="0"/>
              <a:t> in </a:t>
            </a:r>
            <a:r>
              <a:rPr lang="sl-SI" i="1" dirty="0"/>
              <a:t>"</a:t>
            </a:r>
            <a:r>
              <a:rPr lang="sl-SI" i="1" dirty="0" err="1"/>
              <a:t>Taurus</a:t>
            </a:r>
            <a:r>
              <a:rPr lang="sl-SI" i="1" dirty="0"/>
              <a:t>"</a:t>
            </a:r>
            <a:r>
              <a:rPr lang="sl-SI" dirty="0"/>
              <a:t>.</a:t>
            </a:r>
          </a:p>
          <a:p>
            <a:r>
              <a:rPr lang="sl-SI" dirty="0"/>
              <a:t>Odvetniki tožnikov so se trudili prikazati podobnost med uvodno melodijo Led Zeppelinove pesmi in instrumentalnim delom </a:t>
            </a:r>
            <a:r>
              <a:rPr lang="sl-SI" dirty="0" err="1"/>
              <a:t>Spiritove</a:t>
            </a:r>
            <a:r>
              <a:rPr lang="sl-SI" dirty="0"/>
              <a:t> </a:t>
            </a:r>
            <a:r>
              <a:rPr lang="sl-SI" i="1" dirty="0"/>
              <a:t>"</a:t>
            </a:r>
            <a:r>
              <a:rPr lang="sl-SI" i="1" dirty="0" err="1"/>
              <a:t>Taurus</a:t>
            </a:r>
            <a:r>
              <a:rPr lang="sl-SI" i="1" dirty="0"/>
              <a:t>"</a:t>
            </a:r>
            <a:r>
              <a:rPr lang="sl-SI" dirty="0"/>
              <a:t>. Za to so na sodišču uporabili:</a:t>
            </a:r>
          </a:p>
          <a:p>
            <a:r>
              <a:rPr lang="sl-SI" b="1" dirty="0"/>
              <a:t>Živo igranje na kitaro</a:t>
            </a:r>
            <a:r>
              <a:rPr lang="sl-SI" dirty="0"/>
              <a:t>, da bi pokazali morebitno glasbeno prekrivanje.</a:t>
            </a:r>
          </a:p>
          <a:p>
            <a:r>
              <a:rPr lang="sl-SI" dirty="0"/>
              <a:t>Glasbene transkripcije, ki so vizualno prikazovale akordne progresije in melodije.</a:t>
            </a:r>
          </a:p>
          <a:p>
            <a:r>
              <a:rPr lang="sl-SI" dirty="0"/>
              <a:t>Posnetke obeh skladb, ki so jih predvajali sodnikom.</a:t>
            </a:r>
          </a:p>
          <a:p>
            <a:endParaRPr lang="en-US" dirty="0"/>
          </a:p>
        </p:txBody>
      </p:sp>
    </p:spTree>
    <p:extLst>
      <p:ext uri="{BB962C8B-B14F-4D97-AF65-F5344CB8AC3E}">
        <p14:creationId xmlns:p14="http://schemas.microsoft.com/office/powerpoint/2010/main" val="30985191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normAutofit/>
          </a:bodyPr>
          <a:lstStyle/>
          <a:p>
            <a:endParaRPr lang="sl-SI" dirty="0"/>
          </a:p>
          <a:p>
            <a:r>
              <a:rPr lang="sl-SI" dirty="0"/>
              <a:t>Sodniki in porota so tako imeli priložnost </a:t>
            </a:r>
            <a:r>
              <a:rPr lang="sl-SI" u="sng" dirty="0"/>
              <a:t>neposredno primerjati melodiji</a:t>
            </a:r>
            <a:r>
              <a:rPr lang="sl-SI" dirty="0"/>
              <a:t>. Vendar pa je sodišče ugotovilo, da podobnost ni dovolj izrazita, da bi šlo za kršitev avtorskih pravic. Ključni razlog je bil, da je glasbeni motiv (akordna progresija in lestvično gibanje) preveč generičen in ni izključno povezan s pesmijo </a:t>
            </a:r>
            <a:r>
              <a:rPr lang="sl-SI" i="1" dirty="0"/>
              <a:t>"</a:t>
            </a:r>
            <a:r>
              <a:rPr lang="sl-SI" i="1" dirty="0" err="1"/>
              <a:t>Taurus</a:t>
            </a:r>
            <a:r>
              <a:rPr lang="sl-SI" i="1" dirty="0"/>
              <a:t>"</a:t>
            </a:r>
            <a:r>
              <a:rPr lang="sl-SI" dirty="0"/>
              <a:t>.</a:t>
            </a:r>
          </a:p>
          <a:p>
            <a:endParaRPr lang="en-US" dirty="0"/>
          </a:p>
        </p:txBody>
      </p:sp>
    </p:spTree>
    <p:extLst>
      <p:ext uri="{BB962C8B-B14F-4D97-AF65-F5344CB8AC3E}">
        <p14:creationId xmlns:p14="http://schemas.microsoft.com/office/powerpoint/2010/main" val="6185841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Avtorska zaščita</a:t>
            </a:r>
            <a:endParaRPr lang="en-US" dirty="0"/>
          </a:p>
        </p:txBody>
      </p:sp>
      <p:sp>
        <p:nvSpPr>
          <p:cNvPr id="3" name="Označba mesta vsebine 2"/>
          <p:cNvSpPr>
            <a:spLocks noGrp="1"/>
          </p:cNvSpPr>
          <p:nvPr>
            <p:ph idx="1"/>
          </p:nvPr>
        </p:nvSpPr>
        <p:spPr/>
        <p:txBody>
          <a:bodyPr>
            <a:normAutofit fontScale="92500" lnSpcReduction="20000"/>
          </a:bodyPr>
          <a:lstStyle/>
          <a:p>
            <a:r>
              <a:rPr lang="sl-SI" b="1" dirty="0"/>
              <a:t>Zavarovano</a:t>
            </a:r>
          </a:p>
          <a:p>
            <a:pPr lvl="1"/>
            <a:r>
              <a:rPr lang="sl-SI" u="sng" dirty="0"/>
              <a:t>Izvirna</a:t>
            </a:r>
            <a:r>
              <a:rPr lang="sl-SI" dirty="0"/>
              <a:t> melodija ali razlikovalno zaporedje akordov</a:t>
            </a:r>
          </a:p>
          <a:p>
            <a:pPr lvl="1"/>
            <a:endParaRPr lang="sl-SI" dirty="0"/>
          </a:p>
          <a:p>
            <a:pPr lvl="1"/>
            <a:r>
              <a:rPr lang="sl-SI" b="1" dirty="0"/>
              <a:t>Nezavarovano</a:t>
            </a:r>
          </a:p>
          <a:p>
            <a:pPr lvl="2"/>
            <a:r>
              <a:rPr lang="sl-SI" dirty="0"/>
              <a:t>Običajno/pogosto zaporedje akordov (npr. I-IV-V-I) ali generičen ritem, ki ga najdemo v številnih pesmih</a:t>
            </a:r>
          </a:p>
          <a:p>
            <a:pPr lvl="2"/>
            <a:endParaRPr lang="sl-SI" dirty="0"/>
          </a:p>
          <a:p>
            <a:r>
              <a:rPr lang="sl-SI" dirty="0"/>
              <a:t>Zunanji test</a:t>
            </a:r>
          </a:p>
          <a:p>
            <a:pPr lvl="1"/>
            <a:r>
              <a:rPr lang="sl-SI" u="sng" dirty="0"/>
              <a:t>Objektivna primerjava</a:t>
            </a:r>
            <a:r>
              <a:rPr lang="sl-SI" dirty="0"/>
              <a:t>: strukturni, tehnični ter objektivni elementi glasbe, kot so melodija, akordi, harmonija, ritem in aranžma</a:t>
            </a:r>
          </a:p>
          <a:p>
            <a:pPr lvl="1"/>
            <a:r>
              <a:rPr lang="sl-SI" u="sng" dirty="0"/>
              <a:t>Izvedenci</a:t>
            </a:r>
            <a:r>
              <a:rPr lang="sl-SI" dirty="0"/>
              <a:t>: muzikologi + note, avdio posnetki in računalniški programi</a:t>
            </a:r>
          </a:p>
          <a:p>
            <a:r>
              <a:rPr lang="sl-SI" dirty="0"/>
              <a:t>Notranji test </a:t>
            </a:r>
          </a:p>
          <a:p>
            <a:pPr lvl="1"/>
            <a:r>
              <a:rPr lang="sl-SI" dirty="0"/>
              <a:t>Subjektivna primerjava – običajni poslušalec (in „občutek glasbe“)</a:t>
            </a:r>
            <a:endParaRPr lang="en-US" dirty="0"/>
          </a:p>
        </p:txBody>
      </p:sp>
    </p:spTree>
    <p:extLst>
      <p:ext uri="{BB962C8B-B14F-4D97-AF65-F5344CB8AC3E}">
        <p14:creationId xmlns:p14="http://schemas.microsoft.com/office/powerpoint/2010/main" val="2179657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Pravo blagovnih znamk</a:t>
            </a:r>
            <a:endParaRPr lang="en-US" dirty="0"/>
          </a:p>
        </p:txBody>
      </p:sp>
      <p:sp>
        <p:nvSpPr>
          <p:cNvPr id="3" name="Označba mesta vsebine 2"/>
          <p:cNvSpPr>
            <a:spLocks noGrp="1"/>
          </p:cNvSpPr>
          <p:nvPr>
            <p:ph idx="1"/>
          </p:nvPr>
        </p:nvSpPr>
        <p:spPr/>
        <p:txBody>
          <a:bodyPr/>
          <a:lstStyle/>
          <a:p>
            <a:r>
              <a:rPr lang="sl-SI" u="sng" dirty="0" err="1"/>
              <a:t>Sabel</a:t>
            </a:r>
            <a:r>
              <a:rPr lang="sl-SI" u="sng" dirty="0"/>
              <a:t> test</a:t>
            </a:r>
            <a:r>
              <a:rPr lang="sl-SI" dirty="0"/>
              <a:t> – </a:t>
            </a:r>
            <a:r>
              <a:rPr lang="sl-SI" b="1" dirty="0"/>
              <a:t>zvočna primerjava</a:t>
            </a:r>
            <a:r>
              <a:rPr lang="sl-SI" dirty="0"/>
              <a:t>, poleg vizualne in pojmovne…</a:t>
            </a:r>
          </a:p>
          <a:p>
            <a:endParaRPr lang="sl-SI" dirty="0"/>
          </a:p>
          <a:p>
            <a:endParaRPr lang="sl-SI" dirty="0"/>
          </a:p>
          <a:p>
            <a:r>
              <a:rPr lang="sl-SI" dirty="0"/>
              <a:t>Primer zvočne znamke - EUIPO</a:t>
            </a:r>
            <a:endParaRPr lang="en-US" dirty="0"/>
          </a:p>
        </p:txBody>
      </p:sp>
    </p:spTree>
    <p:extLst>
      <p:ext uri="{BB962C8B-B14F-4D97-AF65-F5344CB8AC3E}">
        <p14:creationId xmlns:p14="http://schemas.microsoft.com/office/powerpoint/2010/main" val="1660074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2E4537-F8D2-4240-9118-9B8DF9DE1581}"/>
              </a:ext>
            </a:extLst>
          </p:cNvPr>
          <p:cNvSpPr>
            <a:spLocks noGrp="1"/>
          </p:cNvSpPr>
          <p:nvPr>
            <p:ph type="title"/>
          </p:nvPr>
        </p:nvSpPr>
        <p:spPr/>
        <p:txBody>
          <a:bodyPr/>
          <a:lstStyle/>
          <a:p>
            <a:r>
              <a:rPr lang="sl-SI" dirty="0"/>
              <a:t>Vrste zvokov</a:t>
            </a:r>
          </a:p>
        </p:txBody>
      </p:sp>
      <p:sp>
        <p:nvSpPr>
          <p:cNvPr id="3" name="Označba mesta vsebine 2">
            <a:extLst>
              <a:ext uri="{FF2B5EF4-FFF2-40B4-BE49-F238E27FC236}">
                <a16:creationId xmlns:a16="http://schemas.microsoft.com/office/drawing/2014/main" id="{292D6C65-22AA-4535-B4A0-AE15E9BAE0B9}"/>
              </a:ext>
            </a:extLst>
          </p:cNvPr>
          <p:cNvSpPr>
            <a:spLocks noGrp="1"/>
          </p:cNvSpPr>
          <p:nvPr>
            <p:ph idx="1"/>
          </p:nvPr>
        </p:nvSpPr>
        <p:spPr/>
        <p:txBody>
          <a:bodyPr/>
          <a:lstStyle/>
          <a:p>
            <a:r>
              <a:rPr lang="en-US" dirty="0"/>
              <a:t>(</a:t>
            </a:r>
            <a:r>
              <a:rPr lang="en-US" dirty="0" err="1"/>
              <a:t>i</a:t>
            </a:r>
            <a:r>
              <a:rPr lang="en-US" dirty="0"/>
              <a:t>) </a:t>
            </a:r>
            <a:r>
              <a:rPr lang="sl-SI" dirty="0"/>
              <a:t>Z</a:t>
            </a:r>
            <a:r>
              <a:rPr lang="en-US" dirty="0" err="1"/>
              <a:t>voki</a:t>
            </a:r>
            <a:r>
              <a:rPr lang="en-US" dirty="0"/>
              <a:t>, </a:t>
            </a:r>
            <a:r>
              <a:rPr lang="en-US" dirty="0" err="1"/>
              <a:t>ki</a:t>
            </a:r>
            <a:r>
              <a:rPr lang="en-US" dirty="0"/>
              <a:t> </a:t>
            </a:r>
            <a:r>
              <a:rPr lang="en-US" dirty="0" err="1"/>
              <a:t>vsebujejo</a:t>
            </a:r>
            <a:r>
              <a:rPr lang="en-US" dirty="0"/>
              <a:t> </a:t>
            </a:r>
            <a:r>
              <a:rPr lang="en-US" dirty="0" err="1"/>
              <a:t>glasbeni</a:t>
            </a:r>
            <a:r>
              <a:rPr lang="en-US" dirty="0"/>
              <a:t> element;</a:t>
            </a:r>
            <a:endParaRPr lang="sl-SI" dirty="0"/>
          </a:p>
          <a:p>
            <a:r>
              <a:rPr lang="en-US" dirty="0"/>
              <a:t>(ii) </a:t>
            </a:r>
            <a:r>
              <a:rPr lang="sl-SI" dirty="0"/>
              <a:t>R</a:t>
            </a:r>
            <a:r>
              <a:rPr lang="en-US" dirty="0" err="1"/>
              <a:t>esnični</a:t>
            </a:r>
            <a:r>
              <a:rPr lang="en-US" dirty="0"/>
              <a:t> </a:t>
            </a:r>
            <a:r>
              <a:rPr lang="en-US" dirty="0" err="1"/>
              <a:t>zvoki</a:t>
            </a:r>
            <a:r>
              <a:rPr lang="en-US" dirty="0"/>
              <a:t> </a:t>
            </a:r>
            <a:r>
              <a:rPr lang="en-US" dirty="0" err="1"/>
              <a:t>iz</a:t>
            </a:r>
            <a:r>
              <a:rPr lang="en-US" dirty="0"/>
              <a:t> </a:t>
            </a:r>
            <a:r>
              <a:rPr lang="en-US" dirty="0" err="1"/>
              <a:t>narave</a:t>
            </a:r>
            <a:r>
              <a:rPr lang="en-US" dirty="0"/>
              <a:t> (</a:t>
            </a:r>
            <a:r>
              <a:rPr lang="en-US" dirty="0" err="1"/>
              <a:t>npr</a:t>
            </a:r>
            <a:r>
              <a:rPr lang="en-US" dirty="0"/>
              <a:t>. </a:t>
            </a:r>
            <a:r>
              <a:rPr lang="en-US" dirty="0" err="1"/>
              <a:t>lajanje</a:t>
            </a:r>
            <a:r>
              <a:rPr lang="en-US" dirty="0"/>
              <a:t> </a:t>
            </a:r>
            <a:r>
              <a:rPr lang="en-US" dirty="0" err="1"/>
              <a:t>psa</a:t>
            </a:r>
            <a:r>
              <a:rPr lang="en-US" dirty="0"/>
              <a:t>);</a:t>
            </a:r>
            <a:endParaRPr lang="sl-SI" dirty="0"/>
          </a:p>
          <a:p>
            <a:r>
              <a:rPr lang="en-US" dirty="0"/>
              <a:t>(iii) </a:t>
            </a:r>
            <a:r>
              <a:rPr lang="sl-SI" dirty="0"/>
              <a:t>P</a:t>
            </a:r>
            <a:r>
              <a:rPr lang="en-US" dirty="0" err="1"/>
              <a:t>evske</a:t>
            </a:r>
            <a:r>
              <a:rPr lang="en-US" dirty="0"/>
              <a:t> </a:t>
            </a:r>
            <a:r>
              <a:rPr lang="en-US" dirty="0" err="1"/>
              <a:t>ali</a:t>
            </a:r>
            <a:r>
              <a:rPr lang="en-US" dirty="0"/>
              <a:t> </a:t>
            </a:r>
            <a:r>
              <a:rPr lang="en-US" dirty="0" err="1"/>
              <a:t>govorjene</a:t>
            </a:r>
            <a:r>
              <a:rPr lang="en-US" dirty="0"/>
              <a:t> </a:t>
            </a:r>
            <a:r>
              <a:rPr lang="en-US" dirty="0" err="1"/>
              <a:t>besedne</a:t>
            </a:r>
            <a:r>
              <a:rPr lang="en-US" dirty="0"/>
              <a:t> </a:t>
            </a:r>
            <a:r>
              <a:rPr lang="en-US" dirty="0" err="1"/>
              <a:t>elemente</a:t>
            </a:r>
            <a:r>
              <a:rPr lang="en-US" dirty="0"/>
              <a:t> in</a:t>
            </a:r>
            <a:endParaRPr lang="sl-SI" dirty="0"/>
          </a:p>
          <a:p>
            <a:r>
              <a:rPr lang="en-US" dirty="0"/>
              <a:t>(iv) </a:t>
            </a:r>
            <a:r>
              <a:rPr lang="sl-SI" dirty="0"/>
              <a:t>D</a:t>
            </a:r>
            <a:r>
              <a:rPr lang="en-US" dirty="0" err="1"/>
              <a:t>rugi</a:t>
            </a:r>
            <a:r>
              <a:rPr lang="en-US" dirty="0"/>
              <a:t> </a:t>
            </a:r>
            <a:r>
              <a:rPr lang="en-US" dirty="0" err="1"/>
              <a:t>zvoki</a:t>
            </a:r>
            <a:r>
              <a:rPr lang="en-US" dirty="0"/>
              <a:t>.</a:t>
            </a:r>
            <a:endParaRPr lang="sl-SI" dirty="0"/>
          </a:p>
          <a:p>
            <a:endParaRPr lang="sl-SI" dirty="0"/>
          </a:p>
          <a:p>
            <a:r>
              <a:rPr lang="en-US" dirty="0" err="1"/>
              <a:t>Zvočne</a:t>
            </a:r>
            <a:r>
              <a:rPr lang="en-US" dirty="0"/>
              <a:t> </a:t>
            </a:r>
            <a:r>
              <a:rPr lang="en-US" dirty="0" err="1"/>
              <a:t>znake</a:t>
            </a:r>
            <a:r>
              <a:rPr lang="en-US" dirty="0"/>
              <a:t> </a:t>
            </a:r>
            <a:r>
              <a:rPr lang="en-US" dirty="0" err="1"/>
              <a:t>lahko</a:t>
            </a:r>
            <a:r>
              <a:rPr lang="en-US" dirty="0"/>
              <a:t> </a:t>
            </a:r>
            <a:r>
              <a:rPr lang="en-US" dirty="0" err="1"/>
              <a:t>primerjamo</a:t>
            </a:r>
            <a:r>
              <a:rPr lang="en-US" dirty="0"/>
              <a:t> z </a:t>
            </a:r>
            <a:r>
              <a:rPr lang="en-US" dirty="0" err="1"/>
              <a:t>drugimi</a:t>
            </a:r>
            <a:r>
              <a:rPr lang="en-US" dirty="0"/>
              <a:t> </a:t>
            </a:r>
            <a:r>
              <a:rPr lang="en-US" b="1" dirty="0" err="1"/>
              <a:t>zvočnimi</a:t>
            </a:r>
            <a:r>
              <a:rPr lang="en-US" b="1" dirty="0"/>
              <a:t> in </a:t>
            </a:r>
            <a:r>
              <a:rPr lang="en-US" b="1" dirty="0" err="1"/>
              <a:t>multimedijskimi</a:t>
            </a:r>
            <a:r>
              <a:rPr lang="en-US" b="1" dirty="0"/>
              <a:t> </a:t>
            </a:r>
            <a:r>
              <a:rPr lang="en-US" b="1" dirty="0" err="1"/>
              <a:t>znaki</a:t>
            </a:r>
            <a:r>
              <a:rPr lang="en-US" dirty="0"/>
              <a:t> </a:t>
            </a:r>
            <a:r>
              <a:rPr lang="en-US" dirty="0" err="1"/>
              <a:t>ter</a:t>
            </a:r>
            <a:r>
              <a:rPr lang="en-US" dirty="0"/>
              <a:t> z </a:t>
            </a:r>
            <a:r>
              <a:rPr lang="en-US" dirty="0" err="1"/>
              <a:t>drugimi</a:t>
            </a:r>
            <a:r>
              <a:rPr lang="en-US" dirty="0"/>
              <a:t> </a:t>
            </a:r>
            <a:r>
              <a:rPr lang="en-US" dirty="0" err="1"/>
              <a:t>znaki</a:t>
            </a:r>
            <a:r>
              <a:rPr lang="en-US" dirty="0"/>
              <a:t>, </a:t>
            </a:r>
            <a:r>
              <a:rPr lang="en-US" dirty="0" err="1"/>
              <a:t>če</a:t>
            </a:r>
            <a:r>
              <a:rPr lang="en-US" dirty="0"/>
              <a:t> </a:t>
            </a:r>
            <a:r>
              <a:rPr lang="en-US" dirty="0" err="1"/>
              <a:t>vsebujejo</a:t>
            </a:r>
            <a:r>
              <a:rPr lang="en-US" dirty="0"/>
              <a:t> </a:t>
            </a:r>
            <a:r>
              <a:rPr lang="en-US" u="sng" dirty="0" err="1"/>
              <a:t>besedni</a:t>
            </a:r>
            <a:r>
              <a:rPr lang="en-US" u="sng" dirty="0"/>
              <a:t> element</a:t>
            </a:r>
            <a:r>
              <a:rPr lang="en-US" dirty="0"/>
              <a:t>.</a:t>
            </a:r>
            <a:endParaRPr lang="sl-SI" dirty="0"/>
          </a:p>
        </p:txBody>
      </p:sp>
    </p:spTree>
    <p:extLst>
      <p:ext uri="{BB962C8B-B14F-4D97-AF65-F5344CB8AC3E}">
        <p14:creationId xmlns:p14="http://schemas.microsoft.com/office/powerpoint/2010/main" val="1206581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2FE2F22-D681-4068-B969-DC56539FE914}"/>
              </a:ext>
            </a:extLst>
          </p:cNvPr>
          <p:cNvSpPr>
            <a:spLocks noGrp="1"/>
          </p:cNvSpPr>
          <p:nvPr>
            <p:ph type="title"/>
          </p:nvPr>
        </p:nvSpPr>
        <p:spPr/>
        <p:txBody>
          <a:bodyPr/>
          <a:lstStyle/>
          <a:p>
            <a:r>
              <a:rPr lang="sl-SI" dirty="0"/>
              <a:t>Zvočna primerjava</a:t>
            </a:r>
          </a:p>
        </p:txBody>
      </p:sp>
      <p:sp>
        <p:nvSpPr>
          <p:cNvPr id="3" name="Označba mesta vsebine 2">
            <a:extLst>
              <a:ext uri="{FF2B5EF4-FFF2-40B4-BE49-F238E27FC236}">
                <a16:creationId xmlns:a16="http://schemas.microsoft.com/office/drawing/2014/main" id="{5927DD50-5A52-48C3-99C7-4391756BB177}"/>
              </a:ext>
            </a:extLst>
          </p:cNvPr>
          <p:cNvSpPr>
            <a:spLocks noGrp="1"/>
          </p:cNvSpPr>
          <p:nvPr>
            <p:ph idx="1"/>
          </p:nvPr>
        </p:nvSpPr>
        <p:spPr/>
        <p:txBody>
          <a:bodyPr>
            <a:normAutofit/>
          </a:bodyPr>
          <a:lstStyle/>
          <a:p>
            <a:r>
              <a:rPr lang="sl-SI" dirty="0"/>
              <a:t>To ne velja za figurativne in podobne oznake (npr. tridimenzionalne, barvne, položajne).</a:t>
            </a:r>
            <a:br>
              <a:rPr lang="sl-SI" dirty="0"/>
            </a:br>
            <a:endParaRPr lang="sl-SI" dirty="0"/>
          </a:p>
          <a:p>
            <a:r>
              <a:rPr lang="sl-SI" dirty="0"/>
              <a:t>Ali se oba znaka lahko </a:t>
            </a:r>
            <a:r>
              <a:rPr lang="sl-SI" b="1" u="sng" dirty="0"/>
              <a:t>izgovarjata</a:t>
            </a:r>
            <a:r>
              <a:rPr lang="sl-SI" dirty="0"/>
              <a:t> (kot v primeru besednega znaka) ali pa imata oba </a:t>
            </a:r>
            <a:r>
              <a:rPr lang="sl-SI" u="sng" dirty="0"/>
              <a:t>poseben </a:t>
            </a:r>
            <a:r>
              <a:rPr lang="sl-SI" b="1" u="sng" dirty="0"/>
              <a:t>zvok</a:t>
            </a:r>
            <a:r>
              <a:rPr lang="sl-SI" b="1" dirty="0"/>
              <a:t>.</a:t>
            </a:r>
            <a:br>
              <a:rPr lang="sl-SI" dirty="0"/>
            </a:br>
            <a:endParaRPr lang="sl-SI" dirty="0"/>
          </a:p>
          <a:p>
            <a:endParaRPr lang="sl-SI" dirty="0"/>
          </a:p>
        </p:txBody>
      </p:sp>
    </p:spTree>
    <p:extLst>
      <p:ext uri="{BB962C8B-B14F-4D97-AF65-F5344CB8AC3E}">
        <p14:creationId xmlns:p14="http://schemas.microsoft.com/office/powerpoint/2010/main" val="240156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406F94A-7723-49BD-9C03-E95EAB3D0FE7}"/>
              </a:ext>
            </a:extLst>
          </p:cNvPr>
          <p:cNvSpPr>
            <a:spLocks noGrp="1"/>
          </p:cNvSpPr>
          <p:nvPr>
            <p:ph type="title"/>
          </p:nvPr>
        </p:nvSpPr>
        <p:spPr/>
        <p:txBody>
          <a:bodyPr/>
          <a:lstStyle/>
          <a:p>
            <a:r>
              <a:rPr lang="sl-SI" dirty="0"/>
              <a:t>Tudi „fonetična“ </a:t>
            </a:r>
            <a:r>
              <a:rPr lang="sl-SI" dirty="0" err="1"/>
              <a:t>primerava</a:t>
            </a:r>
            <a:endParaRPr lang="sl-SI" dirty="0"/>
          </a:p>
        </p:txBody>
      </p:sp>
      <p:sp>
        <p:nvSpPr>
          <p:cNvPr id="3" name="Označba mesta vsebine 2">
            <a:extLst>
              <a:ext uri="{FF2B5EF4-FFF2-40B4-BE49-F238E27FC236}">
                <a16:creationId xmlns:a16="http://schemas.microsoft.com/office/drawing/2014/main" id="{BF775E99-5E69-4FF5-B334-94A8B559D64E}"/>
              </a:ext>
            </a:extLst>
          </p:cNvPr>
          <p:cNvSpPr>
            <a:spLocks noGrp="1"/>
          </p:cNvSpPr>
          <p:nvPr>
            <p:ph idx="1"/>
          </p:nvPr>
        </p:nvSpPr>
        <p:spPr/>
        <p:txBody>
          <a:bodyPr>
            <a:normAutofit fontScale="92500" lnSpcReduction="10000"/>
          </a:bodyPr>
          <a:lstStyle/>
          <a:p>
            <a:r>
              <a:rPr lang="sl-SI" dirty="0"/>
              <a:t>Gr. </a:t>
            </a:r>
            <a:r>
              <a:rPr lang="sl-SI" dirty="0" err="1"/>
              <a:t>phonetikos</a:t>
            </a:r>
            <a:r>
              <a:rPr lang="sl-SI" dirty="0"/>
              <a:t> – </a:t>
            </a:r>
            <a:r>
              <a:rPr lang="sl-SI" dirty="0" err="1"/>
              <a:t>phonein</a:t>
            </a:r>
            <a:r>
              <a:rPr lang="sl-SI" dirty="0"/>
              <a:t> – glasiti se, glasoslovje</a:t>
            </a:r>
          </a:p>
          <a:p>
            <a:endParaRPr lang="sl-SI" dirty="0"/>
          </a:p>
          <a:p>
            <a:r>
              <a:rPr lang="sl-SI" b="1" dirty="0"/>
              <a:t>1. BESEDNE ZNAMKE</a:t>
            </a:r>
          </a:p>
          <a:p>
            <a:endParaRPr lang="sl-SI" b="1" dirty="0"/>
          </a:p>
          <a:p>
            <a:r>
              <a:rPr lang="sl-SI" dirty="0"/>
              <a:t>Primerjati je mogoče le tiste, ki vsebujejo </a:t>
            </a:r>
            <a:r>
              <a:rPr lang="sl-SI" b="1" dirty="0"/>
              <a:t>besedne elemente</a:t>
            </a:r>
            <a:r>
              <a:rPr lang="sl-SI" dirty="0"/>
              <a:t>, ki jih je mogoče </a:t>
            </a:r>
            <a:r>
              <a:rPr lang="sl-SI" b="1" dirty="0"/>
              <a:t>glasovno</a:t>
            </a:r>
            <a:r>
              <a:rPr lang="sl-SI" dirty="0"/>
              <a:t> primerjati.</a:t>
            </a:r>
            <a:br>
              <a:rPr lang="sl-SI" dirty="0"/>
            </a:br>
            <a:endParaRPr lang="sl-SI" dirty="0"/>
          </a:p>
          <a:p>
            <a:r>
              <a:rPr lang="sl-SI" dirty="0"/>
              <a:t>Primerjava je pogosto podobna </a:t>
            </a:r>
            <a:r>
              <a:rPr lang="sl-SI" b="1" dirty="0"/>
              <a:t>vizualni primerjavi</a:t>
            </a:r>
            <a:r>
              <a:rPr lang="sl-SI" dirty="0"/>
              <a:t>, pri kateri opazujemo </a:t>
            </a:r>
            <a:r>
              <a:rPr lang="sl-SI" u="sng" dirty="0"/>
              <a:t>skupne začetke znakov</a:t>
            </a:r>
            <a:r>
              <a:rPr lang="sl-SI" dirty="0"/>
              <a:t>, </a:t>
            </a:r>
            <a:r>
              <a:rPr lang="sl-SI" u="sng" dirty="0"/>
              <a:t>njihove skupne konce</a:t>
            </a:r>
            <a:r>
              <a:rPr lang="sl-SI" dirty="0"/>
              <a:t>, </a:t>
            </a:r>
            <a:r>
              <a:rPr lang="sl-SI" u="sng" dirty="0"/>
              <a:t>srednje elemente</a:t>
            </a:r>
            <a:r>
              <a:rPr lang="sl-SI" dirty="0"/>
              <a:t>, besede, ki se pri izgovarjavi </a:t>
            </a:r>
            <a:r>
              <a:rPr lang="sl-SI" u="sng" dirty="0"/>
              <a:t>„pogoltnejo“</a:t>
            </a:r>
            <a:r>
              <a:rPr lang="sl-SI" dirty="0"/>
              <a:t>, </a:t>
            </a:r>
            <a:r>
              <a:rPr lang="sl-SI" u="sng" dirty="0"/>
              <a:t>enako število samoglasnikov</a:t>
            </a:r>
            <a:r>
              <a:rPr lang="sl-SI" dirty="0"/>
              <a:t>, </a:t>
            </a:r>
            <a:r>
              <a:rPr lang="sl-SI" u="sng" dirty="0"/>
              <a:t>učinek opisnih elementov</a:t>
            </a:r>
            <a:r>
              <a:rPr lang="sl-SI" dirty="0"/>
              <a:t>, uporabo </a:t>
            </a:r>
            <a:r>
              <a:rPr lang="sl-SI" u="sng" dirty="0"/>
              <a:t>fonetičnih načel</a:t>
            </a:r>
            <a:r>
              <a:rPr lang="sl-SI" dirty="0"/>
              <a:t>, pa tudi, ali gre za </a:t>
            </a:r>
            <a:r>
              <a:rPr lang="sl-SI" u="sng" dirty="0"/>
              <a:t>tuje besede in kratice</a:t>
            </a:r>
            <a:r>
              <a:rPr lang="sl-SI" dirty="0"/>
              <a:t>.</a:t>
            </a:r>
            <a:br>
              <a:rPr lang="sl-SI" dirty="0"/>
            </a:br>
            <a:endParaRPr lang="sl-SI" dirty="0"/>
          </a:p>
          <a:p>
            <a:endParaRPr lang="sl-SI" dirty="0"/>
          </a:p>
        </p:txBody>
      </p:sp>
    </p:spTree>
    <p:extLst>
      <p:ext uri="{BB962C8B-B14F-4D97-AF65-F5344CB8AC3E}">
        <p14:creationId xmlns:p14="http://schemas.microsoft.com/office/powerpoint/2010/main" val="1762004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normAutofit/>
          </a:bodyPr>
          <a:lstStyle/>
          <a:p>
            <a:r>
              <a:rPr lang="sl-SI" dirty="0"/>
              <a:t>Upoštevati vse </a:t>
            </a:r>
            <a:r>
              <a:rPr lang="sl-SI" b="1" dirty="0"/>
              <a:t>izgovorjave v uradnih jezikih EU</a:t>
            </a:r>
            <a:r>
              <a:rPr lang="sl-SI" dirty="0"/>
              <a:t> (ne lokalna narečja)</a:t>
            </a:r>
          </a:p>
          <a:p>
            <a:pPr lvl="1"/>
            <a:r>
              <a:rPr lang="sl-SI" dirty="0"/>
              <a:t>Tudi kako se izgovarjajo simboli (npr. @), nekateri deli besede se morda tudi ne izgovarjajo  </a:t>
            </a:r>
            <a:br>
              <a:rPr lang="sl-SI" dirty="0"/>
            </a:br>
            <a:endParaRPr lang="sl-SI" dirty="0"/>
          </a:p>
          <a:p>
            <a:r>
              <a:rPr lang="sl-SI" dirty="0"/>
              <a:t>Upoštevati</a:t>
            </a:r>
          </a:p>
          <a:p>
            <a:pPr lvl="1"/>
            <a:r>
              <a:rPr lang="sl-SI" dirty="0"/>
              <a:t>Skupno število, zaporedje in poudarek </a:t>
            </a:r>
            <a:r>
              <a:rPr lang="sl-SI" b="1" u="sng" dirty="0"/>
              <a:t>zlogov</a:t>
            </a:r>
          </a:p>
          <a:p>
            <a:pPr lvl="1"/>
            <a:r>
              <a:rPr lang="sl-SI" dirty="0"/>
              <a:t>Skupni </a:t>
            </a:r>
            <a:r>
              <a:rPr lang="sl-SI" b="1" dirty="0"/>
              <a:t>ritem</a:t>
            </a:r>
          </a:p>
          <a:p>
            <a:pPr lvl="2"/>
            <a:r>
              <a:rPr lang="sl-SI" dirty="0"/>
              <a:t>Ureditev besed v bolj ali manj stalno zaporedje poudarjenih in nepoudarjenih, dolgih in kratkih zlogov</a:t>
            </a:r>
          </a:p>
          <a:p>
            <a:pPr lvl="1"/>
            <a:r>
              <a:rPr lang="sl-SI" dirty="0"/>
              <a:t>Skupna </a:t>
            </a:r>
            <a:r>
              <a:rPr lang="sl-SI" b="1" dirty="0"/>
              <a:t>intonacija</a:t>
            </a:r>
          </a:p>
          <a:p>
            <a:pPr lvl="2"/>
            <a:r>
              <a:rPr lang="sl-SI" dirty="0"/>
              <a:t>Zvočni vzorec fraz in stavkov, ki jo proizvaja variacija v višini tona glasu</a:t>
            </a:r>
            <a:endParaRPr lang="en-US" dirty="0"/>
          </a:p>
        </p:txBody>
      </p:sp>
    </p:spTree>
    <p:extLst>
      <p:ext uri="{BB962C8B-B14F-4D97-AF65-F5344CB8AC3E}">
        <p14:creationId xmlns:p14="http://schemas.microsoft.com/office/powerpoint/2010/main" val="4232697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406F94A-7723-49BD-9C03-E95EAB3D0FE7}"/>
              </a:ext>
            </a:extLst>
          </p:cNvPr>
          <p:cNvSpPr>
            <a:spLocks noGrp="1"/>
          </p:cNvSpPr>
          <p:nvPr>
            <p:ph type="title"/>
          </p:nvPr>
        </p:nvSpPr>
        <p:spPr/>
        <p:txBody>
          <a:bodyPr/>
          <a:lstStyle/>
          <a:p>
            <a:endParaRPr lang="sl-SI"/>
          </a:p>
        </p:txBody>
      </p:sp>
      <p:sp>
        <p:nvSpPr>
          <p:cNvPr id="3" name="Označba mesta vsebine 2">
            <a:extLst>
              <a:ext uri="{FF2B5EF4-FFF2-40B4-BE49-F238E27FC236}">
                <a16:creationId xmlns:a16="http://schemas.microsoft.com/office/drawing/2014/main" id="{BF775E99-5E69-4FF5-B334-94A8B559D64E}"/>
              </a:ext>
            </a:extLst>
          </p:cNvPr>
          <p:cNvSpPr>
            <a:spLocks noGrp="1"/>
          </p:cNvSpPr>
          <p:nvPr>
            <p:ph idx="1"/>
          </p:nvPr>
        </p:nvSpPr>
        <p:spPr/>
        <p:txBody>
          <a:bodyPr>
            <a:normAutofit/>
          </a:bodyPr>
          <a:lstStyle/>
          <a:p>
            <a:r>
              <a:rPr lang="sl-SI" dirty="0"/>
              <a:t>Primerjati je mogoče le tiste, ki vsebujejo </a:t>
            </a:r>
            <a:r>
              <a:rPr lang="sl-SI" b="1" dirty="0"/>
              <a:t>besedne elemente</a:t>
            </a:r>
            <a:r>
              <a:rPr lang="sl-SI" dirty="0"/>
              <a:t>, ki jih je mogoče </a:t>
            </a:r>
            <a:r>
              <a:rPr lang="sl-SI" b="1" dirty="0"/>
              <a:t>glasovno</a:t>
            </a:r>
            <a:r>
              <a:rPr lang="sl-SI" dirty="0"/>
              <a:t> primerjati.</a:t>
            </a:r>
          </a:p>
          <a:p>
            <a:r>
              <a:rPr lang="sl-SI" dirty="0"/>
              <a:t>Znaki še vedno </a:t>
            </a:r>
            <a:r>
              <a:rPr lang="sl-SI" u="sng" dirty="0"/>
              <a:t>fonetično enaki</a:t>
            </a:r>
            <a:r>
              <a:rPr lang="sl-SI" dirty="0"/>
              <a:t>, četudi se </a:t>
            </a:r>
            <a:r>
              <a:rPr lang="sl-SI" b="1" dirty="0"/>
              <a:t>zamenja vrstni red zlogov</a:t>
            </a:r>
          </a:p>
          <a:p>
            <a:endParaRPr lang="sl-SI" dirty="0"/>
          </a:p>
          <a:p>
            <a:r>
              <a:rPr lang="sl-SI" dirty="0"/>
              <a:t>Primerjava je pogosto podobna </a:t>
            </a:r>
            <a:r>
              <a:rPr lang="sl-SI" b="1" dirty="0"/>
              <a:t>vizualni primerjavi</a:t>
            </a:r>
            <a:r>
              <a:rPr lang="sl-SI" dirty="0"/>
              <a:t>, pri kateri opazujemo </a:t>
            </a:r>
            <a:r>
              <a:rPr lang="sl-SI" u="sng" dirty="0"/>
              <a:t>skupne začetke znakov</a:t>
            </a:r>
            <a:r>
              <a:rPr lang="sl-SI" dirty="0"/>
              <a:t>, </a:t>
            </a:r>
            <a:r>
              <a:rPr lang="sl-SI" u="sng" dirty="0"/>
              <a:t>njihove skupne konce</a:t>
            </a:r>
            <a:r>
              <a:rPr lang="sl-SI" dirty="0"/>
              <a:t>, </a:t>
            </a:r>
            <a:r>
              <a:rPr lang="sl-SI" u="sng" dirty="0"/>
              <a:t>srednje elemente</a:t>
            </a:r>
            <a:r>
              <a:rPr lang="sl-SI" dirty="0"/>
              <a:t>, besede, ki se pri izgovarjavi </a:t>
            </a:r>
            <a:r>
              <a:rPr lang="sl-SI" u="sng" dirty="0"/>
              <a:t>„pogoltnejo“</a:t>
            </a:r>
            <a:r>
              <a:rPr lang="sl-SI" dirty="0"/>
              <a:t>, </a:t>
            </a:r>
            <a:r>
              <a:rPr lang="sl-SI" u="sng" dirty="0"/>
              <a:t>enako število samoglasnikov</a:t>
            </a:r>
            <a:r>
              <a:rPr lang="sl-SI" dirty="0"/>
              <a:t>, </a:t>
            </a:r>
            <a:r>
              <a:rPr lang="sl-SI" u="sng" dirty="0"/>
              <a:t>učinek opisnih elementov</a:t>
            </a:r>
            <a:r>
              <a:rPr lang="sl-SI" dirty="0"/>
              <a:t>, uporabo </a:t>
            </a:r>
            <a:r>
              <a:rPr lang="sl-SI" u="sng" dirty="0"/>
              <a:t>fonetičnih načel</a:t>
            </a:r>
            <a:r>
              <a:rPr lang="sl-SI" dirty="0"/>
              <a:t>, pa tudi, ali gre za </a:t>
            </a:r>
            <a:r>
              <a:rPr lang="sl-SI" u="sng" dirty="0"/>
              <a:t>tuje besede in kratice</a:t>
            </a:r>
            <a:r>
              <a:rPr lang="sl-SI" dirty="0"/>
              <a:t>.</a:t>
            </a:r>
            <a:br>
              <a:rPr lang="sl-SI" dirty="0"/>
            </a:br>
            <a:endParaRPr lang="sl-SI" dirty="0"/>
          </a:p>
          <a:p>
            <a:endParaRPr lang="sl-SI" dirty="0"/>
          </a:p>
        </p:txBody>
      </p:sp>
    </p:spTree>
    <p:extLst>
      <p:ext uri="{BB962C8B-B14F-4D97-AF65-F5344CB8AC3E}">
        <p14:creationId xmlns:p14="http://schemas.microsoft.com/office/powerpoint/2010/main" val="2820939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US"/>
          </a:p>
        </p:txBody>
      </p:sp>
      <p:sp>
        <p:nvSpPr>
          <p:cNvPr id="3" name="Označba mesta vsebine 2"/>
          <p:cNvSpPr>
            <a:spLocks noGrp="1"/>
          </p:cNvSpPr>
          <p:nvPr>
            <p:ph idx="1"/>
          </p:nvPr>
        </p:nvSpPr>
        <p:spPr/>
        <p:txBody>
          <a:bodyPr/>
          <a:lstStyle/>
          <a:p>
            <a:r>
              <a:rPr lang="sl-SI" b="1" dirty="0"/>
              <a:t>Tuje ali izmišljene besede</a:t>
            </a:r>
          </a:p>
          <a:p>
            <a:pPr lvl="1"/>
            <a:r>
              <a:rPr lang="sl-SI" dirty="0"/>
              <a:t>Ali jih upoštevna javnost pozna ali ne (drugačna izgovorjava)</a:t>
            </a:r>
          </a:p>
          <a:p>
            <a:pPr lvl="1"/>
            <a:endParaRPr lang="sl-SI" dirty="0"/>
          </a:p>
          <a:p>
            <a:r>
              <a:rPr lang="sl-SI" b="1" dirty="0" err="1"/>
              <a:t>Enočrkovne</a:t>
            </a:r>
            <a:r>
              <a:rPr lang="sl-SI" b="1" dirty="0"/>
              <a:t> besede</a:t>
            </a:r>
          </a:p>
          <a:p>
            <a:pPr lvl="1"/>
            <a:r>
              <a:rPr lang="sl-SI" dirty="0"/>
              <a:t>Če so </a:t>
            </a:r>
            <a:r>
              <a:rPr lang="sl-SI" u="sng" dirty="0" err="1"/>
              <a:t>nestilizirane</a:t>
            </a:r>
            <a:r>
              <a:rPr lang="sl-SI" dirty="0"/>
              <a:t> – enake; če pa je stiliziranost visoka, pa ne moremo primerjati</a:t>
            </a:r>
            <a:endParaRPr lang="en-US" dirty="0"/>
          </a:p>
        </p:txBody>
      </p:sp>
    </p:spTree>
    <p:extLst>
      <p:ext uri="{BB962C8B-B14F-4D97-AF65-F5344CB8AC3E}">
        <p14:creationId xmlns:p14="http://schemas.microsoft.com/office/powerpoint/2010/main" val="1767248295"/>
      </p:ext>
    </p:extLst>
  </p:cSld>
  <p:clrMapOvr>
    <a:masterClrMapping/>
  </p:clrMapOvr>
</p:sld>
</file>

<file path=ppt/theme/theme1.xml><?xml version="1.0" encoding="utf-8"?>
<a:theme xmlns:a="http://schemas.openxmlformats.org/drawingml/2006/main" name="Šelest">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137</TotalTime>
  <Words>1615</Words>
  <Application>Microsoft Office PowerPoint</Application>
  <PresentationFormat>Širokozaslonsko</PresentationFormat>
  <Paragraphs>126</Paragraphs>
  <Slides>25</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25</vt:i4>
      </vt:variant>
    </vt:vector>
  </HeadingPairs>
  <TitlesOfParts>
    <vt:vector size="29" baseType="lpstr">
      <vt:lpstr>Arial</vt:lpstr>
      <vt:lpstr>Century Gothic</vt:lpstr>
      <vt:lpstr>Wingdings 3</vt:lpstr>
      <vt:lpstr>Šelest</vt:lpstr>
      <vt:lpstr>ZVOČNA ARGUMENTACIJA IN PRAVICE IL</vt:lpstr>
      <vt:lpstr>Zvočna argumentacija in pravice intelektualne lastnine   </vt:lpstr>
      <vt:lpstr>Pravo blagovnih znamk</vt:lpstr>
      <vt:lpstr>Vrste zvokov</vt:lpstr>
      <vt:lpstr>Zvočna primerjava</vt:lpstr>
      <vt:lpstr>Tudi „fonetična“ primerava</vt:lpstr>
      <vt:lpstr>PowerPointova predstavitev</vt:lpstr>
      <vt:lpstr>PowerPointova predstavitev</vt:lpstr>
      <vt:lpstr>PowerPointova predstavitev</vt:lpstr>
      <vt:lpstr>2. Zvočne znamke</vt:lpstr>
      <vt:lpstr>Glasbeni elementi</vt:lpstr>
      <vt:lpstr>Naravni zvoki</vt:lpstr>
      <vt:lpstr>Verbalni elementi</vt:lpstr>
      <vt:lpstr>PowerPointova predstavitev</vt:lpstr>
      <vt:lpstr>E-linki dodani besedilu!</vt:lpstr>
      <vt:lpstr>Primer pred SEU</vt:lpstr>
      <vt:lpstr>PowerPointova predstavitev</vt:lpstr>
      <vt:lpstr>Avtorsko pravo in glasba</vt:lpstr>
      <vt:lpstr>PowerPointova predstavitev</vt:lpstr>
      <vt:lpstr>PowerPointova predstavitev</vt:lpstr>
      <vt:lpstr>PowerPointova predstavitev</vt:lpstr>
      <vt:lpstr>PowerPointova predstavitev</vt:lpstr>
      <vt:lpstr>PowerPointova predstavitev</vt:lpstr>
      <vt:lpstr>PowerPointova predstavitev</vt:lpstr>
      <vt:lpstr>Avtorska zaščita</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ZVOČNA ARGUMENTACIJA IN PRAVICE IL</dc:title>
  <dc:creator>HP</dc:creator>
  <cp:lastModifiedBy>Marko Novak</cp:lastModifiedBy>
  <cp:revision>18</cp:revision>
  <dcterms:created xsi:type="dcterms:W3CDTF">2024-11-26T08:52:24Z</dcterms:created>
  <dcterms:modified xsi:type="dcterms:W3CDTF">2025-09-23T15:10:35Z</dcterms:modified>
</cp:coreProperties>
</file>