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7" r:id="rId3"/>
    <p:sldId id="258" r:id="rId4"/>
    <p:sldId id="259" r:id="rId5"/>
    <p:sldId id="260" r:id="rId6"/>
    <p:sldId id="257" r:id="rId7"/>
    <p:sldId id="261" r:id="rId8"/>
    <p:sldId id="266" r:id="rId9"/>
    <p:sldId id="262" r:id="rId10"/>
    <p:sldId id="263" r:id="rId11"/>
    <p:sldId id="264" r:id="rId12"/>
    <p:sldId id="265" r:id="rId13"/>
    <p:sldId id="268" r:id="rId14"/>
    <p:sldId id="269" r:id="rId15"/>
    <p:sldId id="270" r:id="rId16"/>
    <p:sldId id="271" r:id="rId17"/>
    <p:sldId id="272" r:id="rId18"/>
    <p:sldId id="273" r:id="rId19"/>
    <p:sldId id="274" r:id="rId20"/>
    <p:sldId id="275" r:id="rId21"/>
    <p:sldId id="276" r:id="rId22"/>
    <p:sldId id="279" r:id="rId23"/>
    <p:sldId id="280" r:id="rId24"/>
    <p:sldId id="281" r:id="rId25"/>
    <p:sldId id="282" r:id="rId26"/>
    <p:sldId id="283" r:id="rId27"/>
    <p:sldId id="284" r:id="rId28"/>
    <p:sldId id="285"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ivzeti razdelek" id="{3B3505F8-6493-4C18-AD9F-9BEC0637A73E}">
          <p14:sldIdLst>
            <p14:sldId id="256"/>
            <p14:sldId id="267"/>
            <p14:sldId id="258"/>
            <p14:sldId id="259"/>
            <p14:sldId id="260"/>
            <p14:sldId id="257"/>
          </p14:sldIdLst>
        </p14:section>
        <p14:section name="Odsek brez naslova" id="{2D6000AE-A52F-4909-87A6-03D74EEC8E47}">
          <p14:sldIdLst>
            <p14:sldId id="261"/>
            <p14:sldId id="266"/>
            <p14:sldId id="262"/>
            <p14:sldId id="263"/>
            <p14:sldId id="264"/>
            <p14:sldId id="265"/>
            <p14:sldId id="268"/>
            <p14:sldId id="269"/>
            <p14:sldId id="270"/>
            <p14:sldId id="271"/>
            <p14:sldId id="272"/>
            <p14:sldId id="273"/>
            <p14:sldId id="274"/>
            <p14:sldId id="275"/>
            <p14:sldId id="276"/>
            <p14:sldId id="279"/>
            <p14:sldId id="280"/>
            <p14:sldId id="281"/>
            <p14:sldId id="282"/>
            <p14:sldId id="283"/>
            <p14:sldId id="284"/>
            <p14:sldId id="28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5" d="100"/>
          <a:sy n="95" d="100"/>
        </p:scale>
        <p:origin x="2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sl-SI"/>
              <a:t>Uredite slog naslova matrice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a:t>Kliknite, da uredite slog podnaslova matrice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aslov in na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sl-SI"/>
              <a:t>Uredite slog naslova matrice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z napiso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l-SI"/>
              <a:t>Uredite slog naslova matrice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Uredite sloge besedila matrice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ica z ime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sl-SI"/>
              <a:t>Uredite slog naslova matrice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t kartice z imenom">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l-SI"/>
              <a:t>Uredite slog naslova matrice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Uredite sloge besedila matrice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Resnično ali neresničn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sl-SI"/>
              <a:t>Uredite slog naslova matrice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Uredite sloge besedila matrice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Uredite slog naslova matrice</a:t>
            </a:r>
            <a:endParaRPr lang="en-US" dirty="0"/>
          </a:p>
        </p:txBody>
      </p:sp>
      <p:sp>
        <p:nvSpPr>
          <p:cNvPr id="3" name="Vertical Text Placeholder 2"/>
          <p:cNvSpPr>
            <a:spLocks noGrp="1"/>
          </p:cNvSpPr>
          <p:nvPr>
            <p:ph type="body" orient="vert" idx="1"/>
          </p:nvPr>
        </p:nvSpPr>
        <p:spPr/>
        <p:txBody>
          <a:bodyPr vert="eaVert" ancho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sl-SI"/>
              <a:t>Uredite slog naslova matrice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sl-SI"/>
              <a:t>Uredite slog naslova matrice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sl-SI"/>
              <a:t>Uredite slog naslova matrice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l-SI"/>
              <a:t>Uredite slog naslova matrice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l-SI"/>
              <a:t>Uredite slog naslova matrice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Uredite slog naslova matrice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sl-SI"/>
              <a:t>Uredite slog naslova matrice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sl-SI"/>
              <a:t>Uredite slog naslova matrice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l-SI"/>
              <a:t>Kliknite ikono, če želite dodati sliko</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sl-SI"/>
              <a:t>Uredite slog naslova matrice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9/23/2025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normAutofit/>
          </a:bodyPr>
          <a:lstStyle/>
          <a:p>
            <a:r>
              <a:rPr lang="sl-SI" dirty="0"/>
              <a:t>TIPNA ARGUMENTACIJA IN PRAVICE IL</a:t>
            </a:r>
            <a:endParaRPr lang="en-US" dirty="0"/>
          </a:p>
        </p:txBody>
      </p:sp>
      <p:sp>
        <p:nvSpPr>
          <p:cNvPr id="3" name="Podnaslov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98968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a:t>3. „Mali“ patent </a:t>
            </a:r>
            <a:r>
              <a:rPr lang="sl-SI" b="1" i="1" dirty="0"/>
              <a:t>(</a:t>
            </a:r>
            <a:r>
              <a:rPr lang="sl-SI" b="1" i="1" dirty="0" err="1"/>
              <a:t>utility</a:t>
            </a:r>
            <a:r>
              <a:rPr lang="sl-SI" b="1" i="1" dirty="0"/>
              <a:t> patent)</a:t>
            </a:r>
            <a:endParaRPr lang="en-US" b="1" i="1" dirty="0"/>
          </a:p>
        </p:txBody>
      </p:sp>
      <p:sp>
        <p:nvSpPr>
          <p:cNvPr id="3" name="Označba mesta vsebine 2"/>
          <p:cNvSpPr>
            <a:spLocks noGrp="1"/>
          </p:cNvSpPr>
          <p:nvPr>
            <p:ph idx="1"/>
          </p:nvPr>
        </p:nvSpPr>
        <p:spPr/>
        <p:txBody>
          <a:bodyPr/>
          <a:lstStyle/>
          <a:p>
            <a:endParaRPr lang="sl-SI" dirty="0"/>
          </a:p>
          <a:p>
            <a:r>
              <a:rPr lang="sl-SI" dirty="0"/>
              <a:t>Če ima tipni element funkcionalno vrednost, kot npr. izboljšava oprijema ali zagotavljanje povratne informacije uporabniku (ne gre za </a:t>
            </a:r>
            <a:r>
              <a:rPr lang="sl-SI" dirty="0" err="1"/>
              <a:t>estatske</a:t>
            </a:r>
            <a:r>
              <a:rPr lang="sl-SI" dirty="0"/>
              <a:t> ali nefunkcionalne rešitve)</a:t>
            </a:r>
          </a:p>
          <a:p>
            <a:endParaRPr lang="sl-SI" dirty="0"/>
          </a:p>
          <a:p>
            <a:pPr lvl="1"/>
            <a:r>
              <a:rPr lang="sl-SI" dirty="0"/>
              <a:t>Npr. unikatna tekstura, ki izboljšuje trenje za varnostni ročaj; tipalna (haptičen – gr. </a:t>
            </a:r>
            <a:r>
              <a:rPr lang="sl-SI" i="1" dirty="0" err="1"/>
              <a:t>haptiikos</a:t>
            </a:r>
            <a:r>
              <a:rPr lang="sl-SI" dirty="0"/>
              <a:t> tipalen) površina za povratne informacije pri elektronskih napravah</a:t>
            </a:r>
            <a:endParaRPr lang="en-US" dirty="0"/>
          </a:p>
        </p:txBody>
      </p:sp>
    </p:spTree>
    <p:extLst>
      <p:ext uri="{BB962C8B-B14F-4D97-AF65-F5344CB8AC3E}">
        <p14:creationId xmlns:p14="http://schemas.microsoft.com/office/powerpoint/2010/main" val="35069373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a:t>4. Avtorsko pravo</a:t>
            </a:r>
            <a:endParaRPr lang="en-US" b="1" dirty="0"/>
          </a:p>
        </p:txBody>
      </p:sp>
      <p:sp>
        <p:nvSpPr>
          <p:cNvPr id="3" name="Označba mesta vsebine 2"/>
          <p:cNvSpPr>
            <a:spLocks noGrp="1"/>
          </p:cNvSpPr>
          <p:nvPr>
            <p:ph idx="1"/>
          </p:nvPr>
        </p:nvSpPr>
        <p:spPr/>
        <p:txBody>
          <a:bodyPr/>
          <a:lstStyle/>
          <a:p>
            <a:endParaRPr lang="sl-SI" dirty="0"/>
          </a:p>
          <a:p>
            <a:r>
              <a:rPr lang="sl-SI" dirty="0"/>
              <a:t>Redki primeri – umetniški element tipnega dizajna (npr. kiparska tekstura) kot umetniško delo (izklesani relief na površini produkta)</a:t>
            </a:r>
          </a:p>
          <a:p>
            <a:endParaRPr lang="sl-SI" dirty="0"/>
          </a:p>
          <a:p>
            <a:r>
              <a:rPr lang="sl-SI" dirty="0"/>
              <a:t>Mora iti za umetniško delo (ne za golo tipno zaznavo ali funkcionalnost) </a:t>
            </a:r>
            <a:endParaRPr lang="en-US" dirty="0"/>
          </a:p>
        </p:txBody>
      </p:sp>
    </p:spTree>
    <p:extLst>
      <p:ext uri="{BB962C8B-B14F-4D97-AF65-F5344CB8AC3E}">
        <p14:creationId xmlns:p14="http://schemas.microsoft.com/office/powerpoint/2010/main" val="33096432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Izzivi pri pravnem varstvu tipnih elementov</a:t>
            </a:r>
            <a:endParaRPr lang="en-US" dirty="0"/>
          </a:p>
        </p:txBody>
      </p:sp>
      <p:sp>
        <p:nvSpPr>
          <p:cNvPr id="3" name="Označba mesta vsebine 2"/>
          <p:cNvSpPr>
            <a:spLocks noGrp="1"/>
          </p:cNvSpPr>
          <p:nvPr>
            <p:ph idx="1"/>
          </p:nvPr>
        </p:nvSpPr>
        <p:spPr/>
        <p:txBody>
          <a:bodyPr/>
          <a:lstStyle/>
          <a:p>
            <a:r>
              <a:rPr lang="sl-SI" b="1" dirty="0" err="1"/>
              <a:t>Razlikovalnost</a:t>
            </a:r>
            <a:r>
              <a:rPr lang="sl-SI" dirty="0"/>
              <a:t> – </a:t>
            </a:r>
            <a:r>
              <a:rPr lang="sl-SI" dirty="0" err="1"/>
              <a:t>unikatnost</a:t>
            </a:r>
            <a:r>
              <a:rPr lang="sl-SI" dirty="0"/>
              <a:t> in neposredna asociacija z znamko oz.  produktom</a:t>
            </a:r>
          </a:p>
          <a:p>
            <a:r>
              <a:rPr lang="sl-SI" b="1" dirty="0"/>
              <a:t>Ne-funkcionalnost</a:t>
            </a:r>
            <a:r>
              <a:rPr lang="sl-SI" dirty="0"/>
              <a:t> – razen pri malem patentu </a:t>
            </a:r>
            <a:r>
              <a:rPr lang="sl-SI" dirty="0" err="1"/>
              <a:t>funcionalnost</a:t>
            </a:r>
            <a:r>
              <a:rPr lang="sl-SI" dirty="0"/>
              <a:t> oz. nujnost za produkt ne more biti varovana</a:t>
            </a:r>
          </a:p>
          <a:p>
            <a:r>
              <a:rPr lang="sl-SI" b="1" dirty="0"/>
              <a:t>Predstavitev</a:t>
            </a:r>
            <a:r>
              <a:rPr lang="sl-SI" dirty="0"/>
              <a:t> – natančen opis in predstavitev tipnih elementov v pravnih dokumentih je lahko težavna, saj so navadno čutni in subjektivni</a:t>
            </a:r>
          </a:p>
          <a:p>
            <a:pPr lvl="1"/>
            <a:r>
              <a:rPr lang="sl-SI" dirty="0"/>
              <a:t>Težavnost izkazovanja tipne kakovosti registrskim organom</a:t>
            </a:r>
          </a:p>
          <a:p>
            <a:pPr lvl="1"/>
            <a:r>
              <a:rPr lang="sl-SI" b="1" dirty="0"/>
              <a:t>Tipna znamka mora biti videti kot prava znamka</a:t>
            </a:r>
          </a:p>
          <a:p>
            <a:r>
              <a:rPr lang="sl-SI" b="1" dirty="0"/>
              <a:t>Ne sme biti zgolj dekorativna</a:t>
            </a:r>
          </a:p>
          <a:p>
            <a:r>
              <a:rPr lang="sl-SI" b="1" u="sng" dirty="0"/>
              <a:t>Izkušnje USPTO</a:t>
            </a:r>
          </a:p>
          <a:p>
            <a:endParaRPr lang="sl-SI" b="1" dirty="0"/>
          </a:p>
          <a:p>
            <a:endParaRPr lang="sl-SI" b="1" dirty="0"/>
          </a:p>
          <a:p>
            <a:endParaRPr lang="sl-SI" dirty="0"/>
          </a:p>
          <a:p>
            <a:endParaRPr lang="en-US" dirty="0"/>
          </a:p>
        </p:txBody>
      </p:sp>
    </p:spTree>
    <p:extLst>
      <p:ext uri="{BB962C8B-B14F-4D97-AF65-F5344CB8AC3E}">
        <p14:creationId xmlns:p14="http://schemas.microsoft.com/office/powerpoint/2010/main" val="3507616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1. Razlikovalni značaj</a:t>
            </a:r>
            <a:endParaRPr lang="en-US" dirty="0"/>
          </a:p>
        </p:txBody>
      </p:sp>
      <p:sp>
        <p:nvSpPr>
          <p:cNvPr id="3" name="Označba mesta vsebine 2"/>
          <p:cNvSpPr>
            <a:spLocks noGrp="1"/>
          </p:cNvSpPr>
          <p:nvPr>
            <p:ph idx="1"/>
          </p:nvPr>
        </p:nvSpPr>
        <p:spPr/>
        <p:txBody>
          <a:bodyPr/>
          <a:lstStyle/>
          <a:p>
            <a:endParaRPr lang="sl-SI" dirty="0"/>
          </a:p>
          <a:p>
            <a:r>
              <a:rPr lang="sl-SI" dirty="0"/>
              <a:t>Dovolj razlikovalna – </a:t>
            </a:r>
            <a:r>
              <a:rPr lang="sl-SI" b="1" dirty="0"/>
              <a:t>„notranja“</a:t>
            </a:r>
            <a:r>
              <a:rPr lang="sl-SI" dirty="0"/>
              <a:t> </a:t>
            </a:r>
            <a:r>
              <a:rPr lang="sl-SI" dirty="0" err="1"/>
              <a:t>razlikovalnost</a:t>
            </a:r>
            <a:r>
              <a:rPr lang="sl-SI" dirty="0"/>
              <a:t> ali </a:t>
            </a:r>
            <a:r>
              <a:rPr lang="sl-SI" b="1" dirty="0"/>
              <a:t>prek uporabe</a:t>
            </a:r>
          </a:p>
          <a:p>
            <a:endParaRPr lang="sl-SI" dirty="0"/>
          </a:p>
          <a:p>
            <a:r>
              <a:rPr lang="sl-SI" dirty="0"/>
              <a:t>Površina mora biti </a:t>
            </a:r>
            <a:r>
              <a:rPr lang="sl-SI" b="1" dirty="0"/>
              <a:t>unikatna</a:t>
            </a:r>
            <a:r>
              <a:rPr lang="sl-SI" dirty="0"/>
              <a:t> in </a:t>
            </a:r>
            <a:r>
              <a:rPr lang="sl-SI" b="1" dirty="0"/>
              <a:t>ne značilna za podobne izdelke</a:t>
            </a:r>
            <a:r>
              <a:rPr lang="sl-SI" dirty="0"/>
              <a:t> na trgu</a:t>
            </a:r>
          </a:p>
          <a:p>
            <a:pPr lvl="1"/>
            <a:endParaRPr lang="sl-SI" dirty="0"/>
          </a:p>
          <a:p>
            <a:pPr lvl="1"/>
            <a:r>
              <a:rPr lang="sl-SI" dirty="0"/>
              <a:t>Poistovetenje s proizvajalcem, različnost od konkurence</a:t>
            </a:r>
          </a:p>
          <a:p>
            <a:pPr lvl="1"/>
            <a:endParaRPr lang="sl-SI" u="sng" dirty="0"/>
          </a:p>
          <a:p>
            <a:pPr lvl="1"/>
            <a:endParaRPr lang="sl-SI" u="sng" dirty="0"/>
          </a:p>
          <a:p>
            <a:pPr lvl="1"/>
            <a:endParaRPr lang="sl-SI" u="sng" dirty="0"/>
          </a:p>
          <a:p>
            <a:pPr lvl="1"/>
            <a:endParaRPr lang="sl-SI" u="sng" dirty="0"/>
          </a:p>
          <a:p>
            <a:pPr lvl="1"/>
            <a:endParaRPr lang="sl-SI" u="sng" dirty="0"/>
          </a:p>
          <a:p>
            <a:pPr lvl="1"/>
            <a:endParaRPr lang="sl-SI" u="sng" dirty="0"/>
          </a:p>
          <a:p>
            <a:pPr lvl="1"/>
            <a:endParaRPr lang="en-US" u="sng" dirty="0"/>
          </a:p>
        </p:txBody>
      </p:sp>
    </p:spTree>
    <p:extLst>
      <p:ext uri="{BB962C8B-B14F-4D97-AF65-F5344CB8AC3E}">
        <p14:creationId xmlns:p14="http://schemas.microsoft.com/office/powerpoint/2010/main" val="13345291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a:t>Znamka parfumske stekleničke, ki reproducira obliko in teksturo </a:t>
            </a:r>
            <a:r>
              <a:rPr lang="sl-SI" dirty="0" err="1"/>
              <a:t>košarkaške</a:t>
            </a:r>
            <a:r>
              <a:rPr lang="sl-SI" dirty="0"/>
              <a:t> žoge</a:t>
            </a:r>
            <a:endParaRPr lang="en-US" dirty="0"/>
          </a:p>
        </p:txBody>
      </p:sp>
      <p:sp>
        <p:nvSpPr>
          <p:cNvPr id="3" name="Označba mesta vsebine 2"/>
          <p:cNvSpPr>
            <a:spLocks noGrp="1"/>
          </p:cNvSpPr>
          <p:nvPr>
            <p:ph idx="1"/>
          </p:nvPr>
        </p:nvSpPr>
        <p:spPr/>
        <p:txBody>
          <a:bodyPr/>
          <a:lstStyle/>
          <a:p>
            <a:endParaRPr lang="sl-SI" dirty="0"/>
          </a:p>
          <a:p>
            <a:r>
              <a:rPr lang="sl-SI" dirty="0"/>
              <a:t>Zrnasta površina in občutek mehke gume </a:t>
            </a:r>
            <a:r>
              <a:rPr lang="sl-SI" u="sng" dirty="0"/>
              <a:t>(So francoski parfume LLC – ZDA)</a:t>
            </a:r>
          </a:p>
          <a:p>
            <a:endParaRPr lang="sl-SI" dirty="0"/>
          </a:p>
          <a:p>
            <a:endParaRPr lang="sl-SI" dirty="0"/>
          </a:p>
          <a:p>
            <a:endParaRPr lang="en-US" dirty="0"/>
          </a:p>
        </p:txBody>
      </p:sp>
      <p:pic>
        <p:nvPicPr>
          <p:cNvPr id="6" name="Picture 2" descr="Basket ball: soft rubber touc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9656" y="3567415"/>
            <a:ext cx="2480442" cy="23438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59487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a:t>Kvadratni dizajn z opekasto teksturo na dno in travnato teksturo na vrhu (igralski software) </a:t>
            </a:r>
            <a:r>
              <a:rPr lang="sl-SI" dirty="0" err="1"/>
              <a:t>Tellurion</a:t>
            </a:r>
            <a:r>
              <a:rPr lang="sl-SI" dirty="0"/>
              <a:t> </a:t>
            </a:r>
            <a:r>
              <a:rPr lang="sl-SI" dirty="0" err="1"/>
              <a:t>Mobile</a:t>
            </a:r>
            <a:r>
              <a:rPr lang="sl-SI" dirty="0"/>
              <a:t> (UA)</a:t>
            </a:r>
            <a:endParaRPr lang="en-US" dirty="0"/>
          </a:p>
        </p:txBody>
      </p:sp>
      <p:sp>
        <p:nvSpPr>
          <p:cNvPr id="3" name="Označba mesta vsebine 2"/>
          <p:cNvSpPr>
            <a:spLocks noGrp="1"/>
          </p:cNvSpPr>
          <p:nvPr>
            <p:ph idx="1"/>
          </p:nvPr>
        </p:nvSpPr>
        <p:spPr>
          <a:xfrm>
            <a:off x="7077129" y="6663558"/>
            <a:ext cx="8915400" cy="3777622"/>
          </a:xfrm>
        </p:spPr>
        <p:txBody>
          <a:bodyPr/>
          <a:lstStyle/>
          <a:p>
            <a:endParaRPr lang="sl-SI" dirty="0"/>
          </a:p>
          <a:p>
            <a:endParaRPr lang="sl-SI" dirty="0"/>
          </a:p>
          <a:p>
            <a:endParaRPr lang="sl-SI" dirty="0"/>
          </a:p>
          <a:p>
            <a:endParaRPr lang="sl-SI" dirty="0"/>
          </a:p>
          <a:p>
            <a:endParaRPr lang="en-US" dirty="0"/>
          </a:p>
        </p:txBody>
      </p:sp>
      <p:pic>
        <p:nvPicPr>
          <p:cNvPr id="2050" name="Picture 2" descr="https://gevers.eu/wp-content/uploads/2024/06/non-conv-T-4-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3492" y="3585395"/>
            <a:ext cx="2619375" cy="19716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54134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Zavrnitev zaradi ne-</a:t>
            </a:r>
            <a:r>
              <a:rPr lang="sl-SI" dirty="0" err="1"/>
              <a:t>razlikovalnosti</a:t>
            </a:r>
            <a:endParaRPr lang="en-US" dirty="0"/>
          </a:p>
        </p:txBody>
      </p:sp>
      <p:sp>
        <p:nvSpPr>
          <p:cNvPr id="3" name="Označba mesta vsebine 2"/>
          <p:cNvSpPr>
            <a:spLocks noGrp="1"/>
          </p:cNvSpPr>
          <p:nvPr>
            <p:ph idx="1"/>
          </p:nvPr>
        </p:nvSpPr>
        <p:spPr>
          <a:xfrm>
            <a:off x="2065775" y="2230546"/>
            <a:ext cx="8915400" cy="3777622"/>
          </a:xfrm>
        </p:spPr>
        <p:txBody>
          <a:bodyPr/>
          <a:lstStyle/>
          <a:p>
            <a:r>
              <a:rPr lang="sl-SI" dirty="0"/>
              <a:t>Registracija tipne znamke, ki bila postavljena na površino vinske steklenice in je bila opisana kot „lesena </a:t>
            </a:r>
            <a:r>
              <a:rPr lang="sl-SI" dirty="0" err="1"/>
              <a:t>skorajsta</a:t>
            </a:r>
            <a:r>
              <a:rPr lang="sl-SI" dirty="0"/>
              <a:t> tekstura“</a:t>
            </a:r>
          </a:p>
          <a:p>
            <a:r>
              <a:rPr lang="sl-SI" dirty="0"/>
              <a:t>Gre zgolj za „tipni občutek resničnega ali navideznega naravnega materiala, ki pokriva površino steklenice s pijačo“</a:t>
            </a:r>
          </a:p>
          <a:p>
            <a:pPr lvl="1"/>
            <a:r>
              <a:rPr lang="sl-SI" dirty="0"/>
              <a:t>Uporaba okrasne teksture in naravnih materialov za okras steklenic s pijačo ni redkost in je potrošniki takoj ne opazijo kot indikator izvora produkta</a:t>
            </a:r>
          </a:p>
          <a:p>
            <a:pPr lvl="1"/>
            <a:endParaRPr lang="sl-SI" dirty="0"/>
          </a:p>
          <a:p>
            <a:pPr lvl="1"/>
            <a:r>
              <a:rPr lang="sl-SI" dirty="0"/>
              <a:t>  FCP „ASCONI“ SRL (MD)</a:t>
            </a:r>
            <a:endParaRPr lang="en-US" dirty="0"/>
          </a:p>
        </p:txBody>
      </p:sp>
      <p:pic>
        <p:nvPicPr>
          <p:cNvPr id="4098" name="Picture 2" descr="https://gevers.eu/wp-content/uploads/2024/06/non-conv-T-4-5.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7625" y="4238870"/>
            <a:ext cx="1390650" cy="20002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38702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2. Zavrnitev zaradi izključne funkcionalnosti znamk</a:t>
            </a:r>
            <a:endParaRPr lang="en-US" dirty="0"/>
          </a:p>
        </p:txBody>
      </p:sp>
      <p:sp>
        <p:nvSpPr>
          <p:cNvPr id="3" name="Označba mesta vsebine 2"/>
          <p:cNvSpPr>
            <a:spLocks noGrp="1"/>
          </p:cNvSpPr>
          <p:nvPr>
            <p:ph idx="1"/>
          </p:nvPr>
        </p:nvSpPr>
        <p:spPr>
          <a:xfrm>
            <a:off x="2178587" y="1991381"/>
            <a:ext cx="8915400" cy="3777622"/>
          </a:xfrm>
        </p:spPr>
        <p:txBody>
          <a:bodyPr/>
          <a:lstStyle/>
          <a:p>
            <a:r>
              <a:rPr lang="sl-SI" dirty="0"/>
              <a:t>Tipna kakovost produkta ne sme biti nujna za njegovo uporabo</a:t>
            </a:r>
          </a:p>
          <a:p>
            <a:r>
              <a:rPr lang="sl-SI" dirty="0"/>
              <a:t>GUARANA BAWLS – energijska pijača – izbočene špice na steklenici so bile zavrnjene zavoljo funkcije koristnosti (za izboljšan oprijem); oblika steklenice pa je bila sprejeta kot 3d znamka (BAWLS ACQUISITION LLC (USA))</a:t>
            </a:r>
          </a:p>
          <a:p>
            <a:endParaRPr lang="sl-SI" dirty="0"/>
          </a:p>
          <a:p>
            <a:endParaRPr lang="en-US" dirty="0"/>
          </a:p>
        </p:txBody>
      </p:sp>
      <p:pic>
        <p:nvPicPr>
          <p:cNvPr id="5122" name="Picture 2" descr="https://gevers.eu/wp-content/uploads/2024/06/non-conv-T-4-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00793" y="3880192"/>
            <a:ext cx="2847975" cy="2381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04700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OHIM – </a:t>
            </a:r>
            <a:r>
              <a:rPr lang="sl-SI" dirty="0" err="1"/>
              <a:t>The</a:t>
            </a:r>
            <a:r>
              <a:rPr lang="sl-SI" dirty="0"/>
              <a:t> </a:t>
            </a:r>
            <a:r>
              <a:rPr lang="sl-SI" dirty="0" err="1"/>
              <a:t>Procter</a:t>
            </a:r>
            <a:r>
              <a:rPr lang="sl-SI" dirty="0"/>
              <a:t> &amp; </a:t>
            </a:r>
            <a:r>
              <a:rPr lang="sl-SI" dirty="0" err="1"/>
              <a:t>Gamble</a:t>
            </a:r>
            <a:r>
              <a:rPr lang="sl-SI" dirty="0"/>
              <a:t> </a:t>
            </a:r>
            <a:r>
              <a:rPr lang="sl-SI" dirty="0" err="1"/>
              <a:t>Company</a:t>
            </a:r>
            <a:r>
              <a:rPr lang="sl-SI" dirty="0"/>
              <a:t> (ZDA)</a:t>
            </a:r>
            <a:endParaRPr lang="en-US" dirty="0"/>
          </a:p>
        </p:txBody>
      </p:sp>
      <p:sp>
        <p:nvSpPr>
          <p:cNvPr id="3" name="Označba mesta vsebine 2"/>
          <p:cNvSpPr>
            <a:spLocks noGrp="1"/>
          </p:cNvSpPr>
          <p:nvPr>
            <p:ph idx="1"/>
          </p:nvPr>
        </p:nvSpPr>
        <p:spPr/>
        <p:txBody>
          <a:bodyPr/>
          <a:lstStyle/>
          <a:p>
            <a:r>
              <a:rPr lang="sl-SI" dirty="0"/>
              <a:t>Ročne zobne ščetke – „tipni kontrast med rebri, narejenimi iz mehke a hrapave gume na otip zavoljo razporeditve, in okroglim diamantom iz trde plastike“</a:t>
            </a:r>
          </a:p>
          <a:p>
            <a:r>
              <a:rPr lang="sl-SI" dirty="0"/>
              <a:t>Potrošniki bi lahko mislili, da je gre za običajen ročaj zobne ščetke in da so omejeni elementi bolj estetski ali praktični. Gumijasti oprijem bi zagotavljal boljše držanje ščetke, diamant pa boljši položaj prste pri oprijemu</a:t>
            </a:r>
          </a:p>
          <a:p>
            <a:r>
              <a:rPr lang="sl-SI" dirty="0"/>
              <a:t>Zaščita funkcionalnega elementa bi preprečila drugim uporabo podobne rešitve, kar je zoper javni interes in interes konkurence</a:t>
            </a:r>
          </a:p>
          <a:p>
            <a:endParaRPr lang="en-US" dirty="0"/>
          </a:p>
        </p:txBody>
      </p:sp>
    </p:spTree>
    <p:extLst>
      <p:ext uri="{BB962C8B-B14F-4D97-AF65-F5344CB8AC3E}">
        <p14:creationId xmlns:p14="http://schemas.microsoft.com/office/powerpoint/2010/main" val="27728869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pic>
        <p:nvPicPr>
          <p:cNvPr id="7170" name="Picture 2" descr="he tactile contrast between the ribs, made of soft but rough rubber to the touch due to their arrangement, and the round pearl made of hard plastic"/>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162097" y="2207172"/>
            <a:ext cx="5559972" cy="50449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3994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Čutni marketing</a:t>
            </a:r>
            <a:endParaRPr lang="en-US" dirty="0"/>
          </a:p>
        </p:txBody>
      </p:sp>
      <p:sp>
        <p:nvSpPr>
          <p:cNvPr id="3" name="Označba mesta vsebine 2"/>
          <p:cNvSpPr>
            <a:spLocks noGrp="1"/>
          </p:cNvSpPr>
          <p:nvPr>
            <p:ph idx="1"/>
          </p:nvPr>
        </p:nvSpPr>
        <p:spPr/>
        <p:txBody>
          <a:bodyPr/>
          <a:lstStyle/>
          <a:p>
            <a:r>
              <a:rPr lang="sl-SI" dirty="0"/>
              <a:t>Vedno bolj tekmovalno poslovno okolje – razlikovanje/drugačnost/izstopanje vedno bolj pomembno</a:t>
            </a:r>
          </a:p>
          <a:p>
            <a:r>
              <a:rPr lang="sl-SI" dirty="0"/>
              <a:t>Odprava grafične predstavitve znaka v registru (EU) – priložnost</a:t>
            </a:r>
          </a:p>
          <a:p>
            <a:r>
              <a:rPr lang="sl-SI" b="1" dirty="0"/>
              <a:t>Martin </a:t>
            </a:r>
            <a:r>
              <a:rPr lang="sl-SI" b="1" dirty="0" err="1"/>
              <a:t>Lindstrom</a:t>
            </a:r>
            <a:r>
              <a:rPr lang="sl-SI" b="1" dirty="0"/>
              <a:t> – </a:t>
            </a:r>
            <a:r>
              <a:rPr lang="sl-SI" b="1" dirty="0" err="1"/>
              <a:t>Brand</a:t>
            </a:r>
            <a:r>
              <a:rPr lang="sl-SI" b="1" dirty="0"/>
              <a:t> </a:t>
            </a:r>
            <a:r>
              <a:rPr lang="sl-SI" b="1" dirty="0" err="1"/>
              <a:t>Sense</a:t>
            </a:r>
            <a:r>
              <a:rPr lang="sl-SI" b="1" dirty="0"/>
              <a:t>: How to </a:t>
            </a:r>
            <a:r>
              <a:rPr lang="sl-SI" b="1" dirty="0" err="1"/>
              <a:t>Build</a:t>
            </a:r>
            <a:r>
              <a:rPr lang="sl-SI" b="1" dirty="0"/>
              <a:t> </a:t>
            </a:r>
            <a:r>
              <a:rPr lang="sl-SI" b="1" dirty="0" err="1"/>
              <a:t>Powerful</a:t>
            </a:r>
            <a:r>
              <a:rPr lang="sl-SI" b="1" dirty="0"/>
              <a:t> </a:t>
            </a:r>
            <a:r>
              <a:rPr lang="sl-SI" b="1" dirty="0" err="1"/>
              <a:t>Brands</a:t>
            </a:r>
            <a:r>
              <a:rPr lang="sl-SI" b="1" dirty="0"/>
              <a:t> </a:t>
            </a:r>
            <a:r>
              <a:rPr lang="sl-SI" b="1" dirty="0" err="1"/>
              <a:t>Through</a:t>
            </a:r>
            <a:r>
              <a:rPr lang="sl-SI" b="1" dirty="0"/>
              <a:t> </a:t>
            </a:r>
            <a:r>
              <a:rPr lang="sl-SI" b="1" dirty="0" err="1"/>
              <a:t>Touch</a:t>
            </a:r>
            <a:r>
              <a:rPr lang="sl-SI" b="1" dirty="0"/>
              <a:t>, Taste, </a:t>
            </a:r>
            <a:r>
              <a:rPr lang="sl-SI" b="1" dirty="0" err="1"/>
              <a:t>Smell</a:t>
            </a:r>
            <a:r>
              <a:rPr lang="sl-SI" b="1" dirty="0"/>
              <a:t>, </a:t>
            </a:r>
            <a:r>
              <a:rPr lang="sl-SI" b="1" dirty="0" err="1"/>
              <a:t>Sight</a:t>
            </a:r>
            <a:r>
              <a:rPr lang="sl-SI" b="1" dirty="0"/>
              <a:t> </a:t>
            </a:r>
            <a:r>
              <a:rPr lang="sl-SI" b="1" dirty="0" err="1"/>
              <a:t>and</a:t>
            </a:r>
            <a:r>
              <a:rPr lang="sl-SI" b="1" dirty="0"/>
              <a:t> </a:t>
            </a:r>
            <a:r>
              <a:rPr lang="sl-SI" b="1" dirty="0" err="1"/>
              <a:t>Sound</a:t>
            </a:r>
            <a:r>
              <a:rPr lang="sl-SI" b="1" dirty="0"/>
              <a:t> (2006)</a:t>
            </a:r>
          </a:p>
          <a:p>
            <a:pPr lvl="1"/>
            <a:r>
              <a:rPr lang="sl-SI" dirty="0"/>
              <a:t>Vpliv oblikovanja blagovne znamke, ki vključuje pet čutov</a:t>
            </a:r>
          </a:p>
          <a:p>
            <a:pPr lvl="1"/>
            <a:r>
              <a:rPr lang="sl-SI" dirty="0"/>
              <a:t>Čutni vidik poveča potrošnikov čustveni angažma</a:t>
            </a:r>
          </a:p>
          <a:p>
            <a:pPr lvl="1"/>
            <a:r>
              <a:rPr lang="sl-SI" dirty="0"/>
              <a:t>Velik pomen tipnih znamk</a:t>
            </a:r>
            <a:endParaRPr lang="en-US" dirty="0"/>
          </a:p>
        </p:txBody>
      </p:sp>
    </p:spTree>
    <p:extLst>
      <p:ext uri="{BB962C8B-B14F-4D97-AF65-F5344CB8AC3E}">
        <p14:creationId xmlns:p14="http://schemas.microsoft.com/office/powerpoint/2010/main" val="42801236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3. Zavrnitev bistveno okrasnih znamk</a:t>
            </a:r>
            <a:endParaRPr lang="en-US" dirty="0"/>
          </a:p>
        </p:txBody>
      </p:sp>
      <p:sp>
        <p:nvSpPr>
          <p:cNvPr id="3" name="Označba mesta vsebine 2"/>
          <p:cNvSpPr>
            <a:spLocks noGrp="1"/>
          </p:cNvSpPr>
          <p:nvPr>
            <p:ph idx="1"/>
          </p:nvPr>
        </p:nvSpPr>
        <p:spPr>
          <a:xfrm>
            <a:off x="1547812" y="1708263"/>
            <a:ext cx="8915400" cy="3777622"/>
          </a:xfrm>
        </p:spPr>
        <p:txBody>
          <a:bodyPr/>
          <a:lstStyle/>
          <a:p>
            <a:r>
              <a:rPr lang="sl-SI" dirty="0"/>
              <a:t>Tipni okrasni elementi so lahko zaščiteni, če izstopajo in delujejo kot razlikovalni znaki znamke, ne pa če so bistveno zgolj okrasni</a:t>
            </a:r>
          </a:p>
          <a:p>
            <a:r>
              <a:rPr lang="sl-SI" dirty="0" err="1"/>
              <a:t>Kimberly</a:t>
            </a:r>
            <a:r>
              <a:rPr lang="sl-SI" dirty="0"/>
              <a:t>-Clark – na področju higiene in zdravstvenih proizvodov – znamka  z izbočenim vzorcem pik polka on površini škatel papirnatih brisač (razlikovalna ureditev)</a:t>
            </a:r>
          </a:p>
          <a:p>
            <a:r>
              <a:rPr lang="sl-SI" dirty="0"/>
              <a:t>USPTO – gre za bistveno okrasni vzorec, ki ne prispeva k </a:t>
            </a:r>
            <a:r>
              <a:rPr lang="sl-SI" dirty="0" err="1"/>
              <a:t>razlikovalnosti</a:t>
            </a:r>
            <a:endParaRPr lang="sl-SI" dirty="0"/>
          </a:p>
          <a:p>
            <a:endParaRPr lang="sl-SI" dirty="0"/>
          </a:p>
          <a:p>
            <a:endParaRPr lang="en-US" dirty="0"/>
          </a:p>
        </p:txBody>
      </p:sp>
      <p:pic>
        <p:nvPicPr>
          <p:cNvPr id="8194" name="Picture 2" descr="Non-conventional trademarks - touch:  distinctive arrangeme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0575" y="3978552"/>
            <a:ext cx="1771650" cy="17430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07089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lstStyle/>
          <a:p>
            <a:r>
              <a:rPr lang="sl-SI" dirty="0"/>
              <a:t>Glavni problem v njihovi predstavitvi/predstavljivosti pristojnim organom</a:t>
            </a:r>
          </a:p>
          <a:p>
            <a:r>
              <a:rPr lang="sl-SI" dirty="0"/>
              <a:t>Četudi je bila zahteva po grafični predstavitvi odpravljena, je vseeno treba potrebna predstavitev v registru, zato da pristojni organi in javnost natančno ter jasno določijo objekt, ki naj se zaščiti</a:t>
            </a:r>
            <a:endParaRPr lang="en-US" dirty="0"/>
          </a:p>
        </p:txBody>
      </p:sp>
    </p:spTree>
    <p:extLst>
      <p:ext uri="{BB962C8B-B14F-4D97-AF65-F5344CB8AC3E}">
        <p14:creationId xmlns:p14="http://schemas.microsoft.com/office/powerpoint/2010/main" val="7787648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a:t>T-487/21 – </a:t>
            </a:r>
            <a:r>
              <a:rPr lang="sl-SI" dirty="0" err="1"/>
              <a:t>Neoperl</a:t>
            </a:r>
            <a:r>
              <a:rPr lang="sl-SI" dirty="0"/>
              <a:t> AG v. EUIPO</a:t>
            </a:r>
            <a:br>
              <a:rPr lang="sl-SI" dirty="0"/>
            </a:br>
            <a:r>
              <a:rPr lang="sl-SI" dirty="0"/>
              <a:t>Pozicijska tipna znamka – regulator curka</a:t>
            </a:r>
            <a:endParaRPr lang="en-US" dirty="0"/>
          </a:p>
        </p:txBody>
      </p:sp>
      <p:sp>
        <p:nvSpPr>
          <p:cNvPr id="3" name="Označba mesta vsebine 2"/>
          <p:cNvSpPr>
            <a:spLocks noGrp="1"/>
          </p:cNvSpPr>
          <p:nvPr>
            <p:ph idx="1"/>
          </p:nvPr>
        </p:nvSpPr>
        <p:spPr/>
        <p:txBody>
          <a:bodyPr>
            <a:normAutofit fontScale="92500" lnSpcReduction="20000"/>
          </a:bodyPr>
          <a:lstStyle/>
          <a:p>
            <a:endParaRPr lang="sl-SI" dirty="0"/>
          </a:p>
          <a:p>
            <a:endParaRPr lang="sl-SI" dirty="0"/>
          </a:p>
          <a:p>
            <a:endParaRPr lang="sl-SI" dirty="0"/>
          </a:p>
          <a:p>
            <a:endParaRPr lang="sl-SI" dirty="0"/>
          </a:p>
          <a:p>
            <a:r>
              <a:rPr lang="sl-SI" dirty="0"/>
              <a:t>Ni razlikovalna (EUIPO + </a:t>
            </a:r>
            <a:r>
              <a:rPr lang="sl-SI" dirty="0" err="1"/>
              <a:t>BoA</a:t>
            </a:r>
            <a:r>
              <a:rPr lang="sl-SI" dirty="0"/>
              <a:t>) – sodišče razveljavilo – razlog: pomanjkanje jasnosti pri predstavitvi – tipni vtis ni jasno in popolno sledil iz grafične predstavitve znaka</a:t>
            </a:r>
          </a:p>
          <a:p>
            <a:r>
              <a:rPr lang="sl-SI" dirty="0"/>
              <a:t>Znak je treba predstaviti jasno, natančno, dosegljivo in trajno – trenutno ni tehnike za zanesljivo reprodukcijo tipnega občutka</a:t>
            </a:r>
          </a:p>
          <a:p>
            <a:pPr lvl="1"/>
            <a:r>
              <a:rPr lang="sl-SI" b="1" dirty="0"/>
              <a:t>Vizualni standardi niso zadostni, a tudi podrobni opis samo zapletejo proces registracije!</a:t>
            </a:r>
          </a:p>
          <a:p>
            <a:pPr lvl="1"/>
            <a:r>
              <a:rPr lang="sl-SI" b="1" dirty="0"/>
              <a:t>Možno pa predstaviti – „v kakršnikoli obliki z uporabo splošno dostopne tehnologije“ (</a:t>
            </a:r>
            <a:r>
              <a:rPr lang="sl-SI" b="1" dirty="0" err="1"/>
              <a:t>Sieckman</a:t>
            </a:r>
            <a:r>
              <a:rPr lang="sl-SI" b="1" dirty="0"/>
              <a:t> v. </a:t>
            </a:r>
            <a:r>
              <a:rPr lang="sl-SI" b="1" dirty="0" err="1"/>
              <a:t>Deutsches</a:t>
            </a:r>
            <a:r>
              <a:rPr lang="sl-SI" b="1" dirty="0"/>
              <a:t> Patent- </a:t>
            </a:r>
            <a:r>
              <a:rPr lang="sl-SI" b="1" dirty="0" err="1"/>
              <a:t>und</a:t>
            </a:r>
            <a:r>
              <a:rPr lang="sl-SI" b="1" dirty="0"/>
              <a:t> </a:t>
            </a:r>
            <a:r>
              <a:rPr lang="sl-SI" b="1" dirty="0" err="1"/>
              <a:t>Markenamt</a:t>
            </a:r>
            <a:r>
              <a:rPr lang="sl-SI" b="1" dirty="0"/>
              <a:t>, 2002)</a:t>
            </a:r>
            <a:endParaRPr lang="en-US" b="1" dirty="0"/>
          </a:p>
        </p:txBody>
      </p:sp>
      <p:pic>
        <p:nvPicPr>
          <p:cNvPr id="9218" name="Picture 2" descr="Non-conventional tradermarks - position tactile trademark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26362" y="1905000"/>
            <a:ext cx="1743075"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10213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Nove tehnologije</a:t>
            </a:r>
            <a:endParaRPr lang="en-US" dirty="0"/>
          </a:p>
        </p:txBody>
      </p:sp>
      <p:sp>
        <p:nvSpPr>
          <p:cNvPr id="3" name="Označba mesta vsebine 2"/>
          <p:cNvSpPr>
            <a:spLocks noGrp="1"/>
          </p:cNvSpPr>
          <p:nvPr>
            <p:ph idx="1"/>
          </p:nvPr>
        </p:nvSpPr>
        <p:spPr/>
        <p:txBody>
          <a:bodyPr/>
          <a:lstStyle/>
          <a:p>
            <a:r>
              <a:rPr lang="sl-SI" dirty="0"/>
              <a:t>3D skeniranje, tehnike modeliranja, </a:t>
            </a:r>
            <a:r>
              <a:rPr lang="sl-SI" b="1" dirty="0"/>
              <a:t>simulatorji tipne zaznave</a:t>
            </a:r>
            <a:r>
              <a:rPr lang="sl-SI" dirty="0"/>
              <a:t> (ujamejo tipni občutek površine v veliki resoluciji)</a:t>
            </a:r>
          </a:p>
          <a:p>
            <a:r>
              <a:rPr lang="sl-SI" dirty="0"/>
              <a:t>ZDA – raziskave v tipnem občutju površine pohištva; kozmetika (tekstura stekleničk)</a:t>
            </a:r>
          </a:p>
          <a:p>
            <a:r>
              <a:rPr lang="sl-SI" dirty="0"/>
              <a:t>Raziskati nevarnosti zmede, ponarejanja… </a:t>
            </a:r>
          </a:p>
          <a:p>
            <a:endParaRPr lang="en-US" dirty="0"/>
          </a:p>
        </p:txBody>
      </p:sp>
    </p:spTree>
    <p:extLst>
      <p:ext uri="{BB962C8B-B14F-4D97-AF65-F5344CB8AC3E}">
        <p14:creationId xmlns:p14="http://schemas.microsoft.com/office/powerpoint/2010/main" val="36049288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Digitalni tip</a:t>
            </a:r>
            <a:endParaRPr lang="en-US" dirty="0"/>
          </a:p>
        </p:txBody>
      </p:sp>
      <p:sp>
        <p:nvSpPr>
          <p:cNvPr id="3" name="Označba mesta vsebine 2"/>
          <p:cNvSpPr>
            <a:spLocks noGrp="1"/>
          </p:cNvSpPr>
          <p:nvPr>
            <p:ph idx="1"/>
          </p:nvPr>
        </p:nvSpPr>
        <p:spPr/>
        <p:txBody>
          <a:bodyPr>
            <a:normAutofit fontScale="92500" lnSpcReduction="20000"/>
          </a:bodyPr>
          <a:lstStyle/>
          <a:p>
            <a:endParaRPr lang="sl-SI" dirty="0"/>
          </a:p>
          <a:p>
            <a:endParaRPr lang="sl-SI" dirty="0"/>
          </a:p>
          <a:p>
            <a:r>
              <a:rPr lang="sl-SI" dirty="0"/>
              <a:t>Simulacija ali prenos tipnih občutkov prek digitalnih sredstev</a:t>
            </a:r>
          </a:p>
          <a:p>
            <a:r>
              <a:rPr lang="sl-SI" dirty="0"/>
              <a:t>Haptična tehnologija ali oddaljeni tip – nadomestitev tipa v virtualnem ali oddaljenem okolju (virtualna realnost, igralništvo, </a:t>
            </a:r>
            <a:r>
              <a:rPr lang="sl-SI" dirty="0" err="1"/>
              <a:t>telemedicina</a:t>
            </a:r>
            <a:r>
              <a:rPr lang="sl-SI" dirty="0"/>
              <a:t>, komunikacije</a:t>
            </a:r>
          </a:p>
          <a:p>
            <a:r>
              <a:rPr lang="sl-SI" b="1" dirty="0"/>
              <a:t>Haptična tehnologija</a:t>
            </a:r>
            <a:r>
              <a:rPr lang="sl-SI" dirty="0"/>
              <a:t> </a:t>
            </a:r>
          </a:p>
          <a:p>
            <a:pPr lvl="1"/>
            <a:r>
              <a:rPr lang="sl-SI" dirty="0"/>
              <a:t>Simulacija tipnega občutja prek vibracij, silnic ali gibanja</a:t>
            </a:r>
          </a:p>
          <a:p>
            <a:pPr lvl="1"/>
            <a:r>
              <a:rPr lang="en-US" dirty="0"/>
              <a:t>o </a:t>
            </a:r>
            <a:r>
              <a:rPr lang="en-US" dirty="0" err="1"/>
              <a:t>Otipne</a:t>
            </a:r>
            <a:r>
              <a:rPr lang="en-US" dirty="0"/>
              <a:t> </a:t>
            </a:r>
            <a:r>
              <a:rPr lang="en-US" dirty="0" err="1"/>
              <a:t>povratne</a:t>
            </a:r>
            <a:r>
              <a:rPr lang="en-US" dirty="0"/>
              <a:t> </a:t>
            </a:r>
            <a:r>
              <a:rPr lang="en-US" dirty="0" err="1"/>
              <a:t>informacije</a:t>
            </a:r>
            <a:r>
              <a:rPr lang="en-US" dirty="0"/>
              <a:t>: </a:t>
            </a:r>
            <a:r>
              <a:rPr lang="en-US" dirty="0" err="1"/>
              <a:t>Naprave</a:t>
            </a:r>
            <a:r>
              <a:rPr lang="en-US" dirty="0"/>
              <a:t>, </a:t>
            </a:r>
            <a:r>
              <a:rPr lang="en-US" dirty="0" err="1"/>
              <a:t>kot</a:t>
            </a:r>
            <a:r>
              <a:rPr lang="en-US" dirty="0"/>
              <a:t> so </a:t>
            </a:r>
            <a:r>
              <a:rPr lang="en-US" dirty="0" err="1"/>
              <a:t>pametni</a:t>
            </a:r>
            <a:r>
              <a:rPr lang="en-US" dirty="0"/>
              <a:t> </a:t>
            </a:r>
            <a:r>
              <a:rPr lang="en-US" dirty="0" err="1"/>
              <a:t>telefoni</a:t>
            </a:r>
            <a:r>
              <a:rPr lang="en-US" dirty="0"/>
              <a:t> in </a:t>
            </a:r>
            <a:r>
              <a:rPr lang="en-US" dirty="0" err="1"/>
              <a:t>igralni</a:t>
            </a:r>
            <a:r>
              <a:rPr lang="en-US" dirty="0"/>
              <a:t> </a:t>
            </a:r>
            <a:r>
              <a:rPr lang="en-US" dirty="0" err="1"/>
              <a:t>krmilniki</a:t>
            </a:r>
            <a:r>
              <a:rPr lang="en-US" dirty="0"/>
              <a:t>, </a:t>
            </a:r>
            <a:r>
              <a:rPr lang="en-US" dirty="0" err="1"/>
              <a:t>za</a:t>
            </a:r>
            <a:r>
              <a:rPr lang="en-US" dirty="0"/>
              <a:t> </a:t>
            </a:r>
            <a:r>
              <a:rPr lang="en-US" dirty="0" err="1"/>
              <a:t>simulacijo</a:t>
            </a:r>
            <a:r>
              <a:rPr lang="en-US" dirty="0"/>
              <a:t> </a:t>
            </a:r>
            <a:r>
              <a:rPr lang="en-US" dirty="0" err="1"/>
              <a:t>dotika</a:t>
            </a:r>
            <a:r>
              <a:rPr lang="en-US" dirty="0"/>
              <a:t> </a:t>
            </a:r>
            <a:r>
              <a:rPr lang="en-US" dirty="0" err="1"/>
              <a:t>uporabljajo</a:t>
            </a:r>
            <a:r>
              <a:rPr lang="en-US" dirty="0"/>
              <a:t> </a:t>
            </a:r>
            <a:r>
              <a:rPr lang="en-US" dirty="0" err="1"/>
              <a:t>vibracije</a:t>
            </a:r>
            <a:r>
              <a:rPr lang="en-US" dirty="0"/>
              <a:t>.</a:t>
            </a:r>
            <a:endParaRPr lang="sl-SI" dirty="0"/>
          </a:p>
          <a:p>
            <a:pPr lvl="1"/>
            <a:r>
              <a:rPr lang="en-US" dirty="0"/>
              <a:t>o </a:t>
            </a:r>
            <a:r>
              <a:rPr lang="en-US" dirty="0" err="1"/>
              <a:t>Povratna</a:t>
            </a:r>
            <a:r>
              <a:rPr lang="en-US" dirty="0"/>
              <a:t> </a:t>
            </a:r>
            <a:r>
              <a:rPr lang="en-US" dirty="0" err="1"/>
              <a:t>informacija</a:t>
            </a:r>
            <a:r>
              <a:rPr lang="en-US" dirty="0"/>
              <a:t> o </a:t>
            </a:r>
            <a:r>
              <a:rPr lang="en-US" dirty="0" err="1"/>
              <a:t>sili</a:t>
            </a:r>
            <a:r>
              <a:rPr lang="en-US" dirty="0"/>
              <a:t>: </a:t>
            </a:r>
            <a:r>
              <a:rPr lang="en-US" dirty="0" err="1"/>
              <a:t>Napredni</a:t>
            </a:r>
            <a:r>
              <a:rPr lang="en-US" dirty="0"/>
              <a:t> </a:t>
            </a:r>
            <a:r>
              <a:rPr lang="en-US" dirty="0" err="1"/>
              <a:t>sistemi</a:t>
            </a:r>
            <a:r>
              <a:rPr lang="en-US" dirty="0"/>
              <a:t> </a:t>
            </a:r>
            <a:r>
              <a:rPr lang="en-US" dirty="0" err="1"/>
              <a:t>ustvarjajo</a:t>
            </a:r>
            <a:r>
              <a:rPr lang="en-US" dirty="0"/>
              <a:t> </a:t>
            </a:r>
            <a:r>
              <a:rPr lang="en-US" dirty="0" err="1"/>
              <a:t>upor</a:t>
            </a:r>
            <a:r>
              <a:rPr lang="en-US" dirty="0"/>
              <a:t> </a:t>
            </a:r>
            <a:r>
              <a:rPr lang="en-US" dirty="0" err="1"/>
              <a:t>ali</a:t>
            </a:r>
            <a:r>
              <a:rPr lang="en-US" dirty="0"/>
              <a:t> </a:t>
            </a:r>
            <a:r>
              <a:rPr lang="en-US" dirty="0" err="1"/>
              <a:t>pritisk</a:t>
            </a:r>
            <a:r>
              <a:rPr lang="en-US" dirty="0"/>
              <a:t> in </a:t>
            </a:r>
            <a:r>
              <a:rPr lang="en-US" dirty="0" err="1"/>
              <a:t>tako</a:t>
            </a:r>
            <a:r>
              <a:rPr lang="en-US" dirty="0"/>
              <a:t> </a:t>
            </a:r>
            <a:r>
              <a:rPr lang="en-US" dirty="0" err="1"/>
              <a:t>simulirajo</a:t>
            </a:r>
            <a:r>
              <a:rPr lang="en-US" dirty="0"/>
              <a:t> </a:t>
            </a:r>
            <a:r>
              <a:rPr lang="en-US" dirty="0" err="1"/>
              <a:t>fizične</a:t>
            </a:r>
            <a:r>
              <a:rPr lang="en-US" dirty="0"/>
              <a:t> </a:t>
            </a:r>
            <a:r>
              <a:rPr lang="en-US" dirty="0" err="1"/>
              <a:t>interakcije</a:t>
            </a:r>
            <a:r>
              <a:rPr lang="en-US" dirty="0"/>
              <a:t> (</a:t>
            </a:r>
            <a:r>
              <a:rPr lang="en-US" dirty="0" err="1"/>
              <a:t>npr</a:t>
            </a:r>
            <a:r>
              <a:rPr lang="en-US" dirty="0"/>
              <a:t>. </a:t>
            </a:r>
            <a:r>
              <a:rPr lang="en-US" dirty="0" err="1"/>
              <a:t>volani</a:t>
            </a:r>
            <a:r>
              <a:rPr lang="en-US" dirty="0"/>
              <a:t> v </a:t>
            </a:r>
            <a:r>
              <a:rPr lang="en-US" dirty="0" err="1"/>
              <a:t>dirkalnih</a:t>
            </a:r>
            <a:r>
              <a:rPr lang="en-US" dirty="0"/>
              <a:t> </a:t>
            </a:r>
            <a:r>
              <a:rPr lang="en-US" dirty="0" err="1"/>
              <a:t>igrah</a:t>
            </a:r>
            <a:r>
              <a:rPr lang="en-US" dirty="0"/>
              <a:t>).</a:t>
            </a:r>
            <a:endParaRPr lang="sl-SI" dirty="0"/>
          </a:p>
          <a:p>
            <a:pPr lvl="1"/>
            <a:r>
              <a:rPr lang="en-US" dirty="0"/>
              <a:t>o </a:t>
            </a:r>
            <a:r>
              <a:rPr lang="en-US" dirty="0" err="1"/>
              <a:t>Dotik</a:t>
            </a:r>
            <a:r>
              <a:rPr lang="en-US" dirty="0"/>
              <a:t> </a:t>
            </a:r>
            <a:r>
              <a:rPr lang="en-US" dirty="0" err="1"/>
              <a:t>na</a:t>
            </a:r>
            <a:r>
              <a:rPr lang="en-US" dirty="0"/>
              <a:t> </a:t>
            </a:r>
            <a:r>
              <a:rPr lang="en-US" dirty="0" err="1"/>
              <a:t>osnovi</a:t>
            </a:r>
            <a:r>
              <a:rPr lang="en-US" dirty="0"/>
              <a:t> </a:t>
            </a:r>
            <a:r>
              <a:rPr lang="en-US" dirty="0" err="1"/>
              <a:t>ultrazvoka</a:t>
            </a:r>
            <a:r>
              <a:rPr lang="en-US" dirty="0"/>
              <a:t>: </a:t>
            </a:r>
            <a:r>
              <a:rPr lang="en-US" dirty="0" err="1"/>
              <a:t>Uporablja</a:t>
            </a:r>
            <a:r>
              <a:rPr lang="en-US" dirty="0"/>
              <a:t> </a:t>
            </a:r>
            <a:r>
              <a:rPr lang="en-US" dirty="0" err="1"/>
              <a:t>usmerjene</a:t>
            </a:r>
            <a:r>
              <a:rPr lang="en-US" dirty="0"/>
              <a:t> </a:t>
            </a:r>
            <a:r>
              <a:rPr lang="en-US" dirty="0" err="1"/>
              <a:t>ultrazvočne</a:t>
            </a:r>
            <a:r>
              <a:rPr lang="en-US" dirty="0"/>
              <a:t> </a:t>
            </a:r>
            <a:r>
              <a:rPr lang="en-US" dirty="0" err="1"/>
              <a:t>valove</a:t>
            </a:r>
            <a:r>
              <a:rPr lang="en-US" dirty="0"/>
              <a:t> </a:t>
            </a:r>
            <a:r>
              <a:rPr lang="en-US" dirty="0" err="1"/>
              <a:t>za</a:t>
            </a:r>
            <a:r>
              <a:rPr lang="en-US" dirty="0"/>
              <a:t> </a:t>
            </a:r>
            <a:r>
              <a:rPr lang="en-US" dirty="0" err="1"/>
              <a:t>ustvarjanje</a:t>
            </a:r>
            <a:r>
              <a:rPr lang="en-US" dirty="0"/>
              <a:t> </a:t>
            </a:r>
            <a:r>
              <a:rPr lang="en-US" dirty="0" err="1"/>
              <a:t>občutka</a:t>
            </a:r>
            <a:r>
              <a:rPr lang="en-US" dirty="0"/>
              <a:t> </a:t>
            </a:r>
            <a:r>
              <a:rPr lang="en-US" dirty="0" err="1"/>
              <a:t>dotika</a:t>
            </a:r>
            <a:r>
              <a:rPr lang="en-US" dirty="0"/>
              <a:t> v </a:t>
            </a:r>
            <a:r>
              <a:rPr lang="en-US" dirty="0" err="1"/>
              <a:t>zraku</a:t>
            </a:r>
            <a:r>
              <a:rPr lang="en-US" dirty="0"/>
              <a:t>.</a:t>
            </a:r>
          </a:p>
        </p:txBody>
      </p:sp>
    </p:spTree>
    <p:extLst>
      <p:ext uri="{BB962C8B-B14F-4D97-AF65-F5344CB8AC3E}">
        <p14:creationId xmlns:p14="http://schemas.microsoft.com/office/powerpoint/2010/main" val="6386638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Nosljive naprave</a:t>
            </a:r>
            <a:endParaRPr lang="en-US" dirty="0"/>
          </a:p>
        </p:txBody>
      </p:sp>
      <p:sp>
        <p:nvSpPr>
          <p:cNvPr id="3" name="Označba mesta vsebine 2"/>
          <p:cNvSpPr>
            <a:spLocks noGrp="1"/>
          </p:cNvSpPr>
          <p:nvPr>
            <p:ph idx="1"/>
          </p:nvPr>
        </p:nvSpPr>
        <p:spPr/>
        <p:txBody>
          <a:bodyPr/>
          <a:lstStyle/>
          <a:p>
            <a:r>
              <a:rPr lang="en-US" dirty="0"/>
              <a:t>o </a:t>
            </a:r>
            <a:r>
              <a:rPr lang="en-US" dirty="0" err="1"/>
              <a:t>Pametne</a:t>
            </a:r>
            <a:r>
              <a:rPr lang="en-US" dirty="0"/>
              <a:t> </a:t>
            </a:r>
            <a:r>
              <a:rPr lang="en-US" dirty="0" err="1"/>
              <a:t>rokavice</a:t>
            </a:r>
            <a:r>
              <a:rPr lang="en-US" dirty="0"/>
              <a:t> </a:t>
            </a:r>
            <a:r>
              <a:rPr lang="en-US" dirty="0" err="1"/>
              <a:t>ali</a:t>
            </a:r>
            <a:r>
              <a:rPr lang="en-US" dirty="0"/>
              <a:t> </a:t>
            </a:r>
            <a:r>
              <a:rPr lang="en-US" dirty="0" err="1"/>
              <a:t>obleke</a:t>
            </a:r>
            <a:r>
              <a:rPr lang="en-US" dirty="0"/>
              <a:t> s </a:t>
            </a:r>
            <a:r>
              <a:rPr lang="en-US" dirty="0" err="1"/>
              <a:t>senzorji</a:t>
            </a:r>
            <a:r>
              <a:rPr lang="en-US" dirty="0"/>
              <a:t> in </a:t>
            </a:r>
            <a:r>
              <a:rPr lang="en-US" dirty="0" err="1"/>
              <a:t>aktuatorji</a:t>
            </a:r>
            <a:r>
              <a:rPr lang="en-US" dirty="0"/>
              <a:t> </a:t>
            </a:r>
            <a:r>
              <a:rPr lang="en-US" dirty="0" err="1"/>
              <a:t>simulirajo</a:t>
            </a:r>
            <a:r>
              <a:rPr lang="en-US" dirty="0"/>
              <a:t> </a:t>
            </a:r>
            <a:r>
              <a:rPr lang="en-US" dirty="0" err="1"/>
              <a:t>občutke</a:t>
            </a:r>
            <a:r>
              <a:rPr lang="en-US" dirty="0"/>
              <a:t> </a:t>
            </a:r>
            <a:r>
              <a:rPr lang="en-US" dirty="0" err="1"/>
              <a:t>dotika</a:t>
            </a:r>
            <a:r>
              <a:rPr lang="en-US" dirty="0"/>
              <a:t>, </a:t>
            </a:r>
            <a:r>
              <a:rPr lang="en-US" dirty="0" err="1"/>
              <a:t>kot</a:t>
            </a:r>
            <a:r>
              <a:rPr lang="en-US" dirty="0"/>
              <a:t> so </a:t>
            </a:r>
            <a:r>
              <a:rPr lang="en-US" dirty="0" err="1"/>
              <a:t>pritisk</a:t>
            </a:r>
            <a:r>
              <a:rPr lang="en-US" dirty="0"/>
              <a:t>, </a:t>
            </a:r>
            <a:r>
              <a:rPr lang="en-US" dirty="0" err="1"/>
              <a:t>tekstura</a:t>
            </a:r>
            <a:r>
              <a:rPr lang="en-US" dirty="0"/>
              <a:t> </a:t>
            </a:r>
            <a:r>
              <a:rPr lang="en-US" dirty="0" err="1"/>
              <a:t>ali</a:t>
            </a:r>
            <a:r>
              <a:rPr lang="en-US" dirty="0"/>
              <a:t> </a:t>
            </a:r>
            <a:r>
              <a:rPr lang="en-US" dirty="0" err="1"/>
              <a:t>temperatura</a:t>
            </a:r>
            <a:r>
              <a:rPr lang="en-US" dirty="0"/>
              <a:t>.</a:t>
            </a:r>
            <a:endParaRPr lang="sl-SI" dirty="0"/>
          </a:p>
          <a:p>
            <a:endParaRPr lang="sl-SI" dirty="0"/>
          </a:p>
          <a:p>
            <a:endParaRPr lang="sl-SI" dirty="0"/>
          </a:p>
          <a:p>
            <a:r>
              <a:rPr lang="en-US" dirty="0"/>
              <a:t>o </a:t>
            </a:r>
            <a:r>
              <a:rPr lang="en-US" dirty="0" err="1"/>
              <a:t>Primeri</a:t>
            </a:r>
            <a:r>
              <a:rPr lang="en-US" dirty="0"/>
              <a:t> </a:t>
            </a:r>
            <a:r>
              <a:rPr lang="en-US" dirty="0" err="1"/>
              <a:t>vključujejo</a:t>
            </a:r>
            <a:r>
              <a:rPr lang="en-US" dirty="0"/>
              <a:t> </a:t>
            </a:r>
            <a:r>
              <a:rPr lang="en-US" dirty="0" err="1"/>
              <a:t>rokavice</a:t>
            </a:r>
            <a:r>
              <a:rPr lang="en-US" dirty="0"/>
              <a:t> </a:t>
            </a:r>
            <a:r>
              <a:rPr lang="en-US" dirty="0" err="1"/>
              <a:t>za</a:t>
            </a:r>
            <a:r>
              <a:rPr lang="en-US" dirty="0"/>
              <a:t> VR, </a:t>
            </a:r>
            <a:r>
              <a:rPr lang="en-US" dirty="0" err="1"/>
              <a:t>kot</a:t>
            </a:r>
            <a:r>
              <a:rPr lang="en-US" dirty="0"/>
              <a:t> so </a:t>
            </a:r>
            <a:r>
              <a:rPr lang="en-US" dirty="0" err="1"/>
              <a:t>rokavice</a:t>
            </a:r>
            <a:r>
              <a:rPr lang="en-US" dirty="0"/>
              <a:t> Meta Quest Pro Gloves, </a:t>
            </a:r>
            <a:r>
              <a:rPr lang="en-US" dirty="0" err="1"/>
              <a:t>ali</a:t>
            </a:r>
            <a:r>
              <a:rPr lang="en-US" dirty="0"/>
              <a:t> </a:t>
            </a:r>
            <a:r>
              <a:rPr lang="en-US" dirty="0" err="1"/>
              <a:t>haptične</a:t>
            </a:r>
            <a:r>
              <a:rPr lang="en-US" dirty="0"/>
              <a:t> </a:t>
            </a:r>
            <a:r>
              <a:rPr lang="en-US" dirty="0" err="1"/>
              <a:t>jopiče</a:t>
            </a:r>
            <a:r>
              <a:rPr lang="en-US" dirty="0"/>
              <a:t>, </a:t>
            </a:r>
            <a:r>
              <a:rPr lang="en-US" dirty="0" err="1"/>
              <a:t>ki</a:t>
            </a:r>
            <a:r>
              <a:rPr lang="en-US" dirty="0"/>
              <a:t> se </a:t>
            </a:r>
            <a:r>
              <a:rPr lang="en-US" dirty="0" err="1"/>
              <a:t>uporabljajo</a:t>
            </a:r>
            <a:r>
              <a:rPr lang="en-US" dirty="0"/>
              <a:t> </a:t>
            </a:r>
            <a:r>
              <a:rPr lang="en-US" dirty="0" err="1"/>
              <a:t>pri</a:t>
            </a:r>
            <a:r>
              <a:rPr lang="en-US" dirty="0"/>
              <a:t> </a:t>
            </a:r>
            <a:r>
              <a:rPr lang="en-US" dirty="0" err="1"/>
              <a:t>igrah</a:t>
            </a:r>
            <a:r>
              <a:rPr lang="en-US" dirty="0"/>
              <a:t> in </a:t>
            </a:r>
            <a:r>
              <a:rPr lang="en-US" dirty="0" err="1"/>
              <a:t>usposabljanju</a:t>
            </a:r>
            <a:r>
              <a:rPr lang="en-US" dirty="0"/>
              <a:t>.</a:t>
            </a:r>
          </a:p>
        </p:txBody>
      </p:sp>
    </p:spTree>
    <p:extLst>
      <p:ext uri="{BB962C8B-B14F-4D97-AF65-F5344CB8AC3E}">
        <p14:creationId xmlns:p14="http://schemas.microsoft.com/office/powerpoint/2010/main" val="25545213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Mehka robotika in tipni internet</a:t>
            </a:r>
            <a:endParaRPr lang="en-US" dirty="0"/>
          </a:p>
        </p:txBody>
      </p:sp>
      <p:sp>
        <p:nvSpPr>
          <p:cNvPr id="3" name="Označba mesta vsebine 2"/>
          <p:cNvSpPr>
            <a:spLocks noGrp="1"/>
          </p:cNvSpPr>
          <p:nvPr>
            <p:ph idx="1"/>
          </p:nvPr>
        </p:nvSpPr>
        <p:spPr/>
        <p:txBody>
          <a:bodyPr/>
          <a:lstStyle/>
          <a:p>
            <a:r>
              <a:rPr lang="en-US" dirty="0"/>
              <a:t>o </a:t>
            </a:r>
            <a:r>
              <a:rPr lang="en-US" dirty="0" err="1"/>
              <a:t>Prilagodljive</a:t>
            </a:r>
            <a:r>
              <a:rPr lang="en-US" dirty="0"/>
              <a:t>, s </a:t>
            </a:r>
            <a:r>
              <a:rPr lang="en-US" dirty="0" err="1"/>
              <a:t>senzorji</a:t>
            </a:r>
            <a:r>
              <a:rPr lang="en-US" dirty="0"/>
              <a:t> </a:t>
            </a:r>
            <a:r>
              <a:rPr lang="en-US" dirty="0" err="1"/>
              <a:t>opremljene</a:t>
            </a:r>
            <a:r>
              <a:rPr lang="en-US" dirty="0"/>
              <a:t> </a:t>
            </a:r>
            <a:r>
              <a:rPr lang="en-US" dirty="0" err="1"/>
              <a:t>naprave</a:t>
            </a:r>
            <a:r>
              <a:rPr lang="en-US" dirty="0"/>
              <a:t> </a:t>
            </a:r>
            <a:r>
              <a:rPr lang="en-US" dirty="0" err="1"/>
              <a:t>posnemajo</a:t>
            </a:r>
            <a:r>
              <a:rPr lang="en-US" dirty="0"/>
              <a:t> </a:t>
            </a:r>
            <a:r>
              <a:rPr lang="en-US" dirty="0" err="1"/>
              <a:t>človeški</a:t>
            </a:r>
            <a:r>
              <a:rPr lang="en-US" dirty="0"/>
              <a:t> </a:t>
            </a:r>
            <a:r>
              <a:rPr lang="en-US" dirty="0" err="1"/>
              <a:t>dotik</a:t>
            </a:r>
            <a:r>
              <a:rPr lang="en-US" dirty="0"/>
              <a:t> </a:t>
            </a:r>
            <a:r>
              <a:rPr lang="en-US" dirty="0" err="1"/>
              <a:t>za</a:t>
            </a:r>
            <a:r>
              <a:rPr lang="en-US" dirty="0"/>
              <a:t> </a:t>
            </a:r>
            <a:r>
              <a:rPr lang="en-US" dirty="0" err="1"/>
              <a:t>medicinske</a:t>
            </a:r>
            <a:r>
              <a:rPr lang="en-US" dirty="0"/>
              <a:t> </a:t>
            </a:r>
            <a:r>
              <a:rPr lang="en-US" dirty="0" err="1"/>
              <a:t>naloge</a:t>
            </a:r>
            <a:r>
              <a:rPr lang="en-US" dirty="0"/>
              <a:t>, </a:t>
            </a:r>
            <a:r>
              <a:rPr lang="en-US" dirty="0" err="1"/>
              <a:t>nego</a:t>
            </a:r>
            <a:r>
              <a:rPr lang="en-US" dirty="0"/>
              <a:t> </a:t>
            </a:r>
            <a:r>
              <a:rPr lang="en-US" dirty="0" err="1"/>
              <a:t>ali</a:t>
            </a:r>
            <a:r>
              <a:rPr lang="en-US" dirty="0"/>
              <a:t> </a:t>
            </a:r>
            <a:r>
              <a:rPr lang="en-US" dirty="0" err="1"/>
              <a:t>delo</a:t>
            </a:r>
            <a:r>
              <a:rPr lang="en-US" dirty="0"/>
              <a:t> </a:t>
            </a:r>
            <a:r>
              <a:rPr lang="en-US" dirty="0" err="1"/>
              <a:t>na</a:t>
            </a:r>
            <a:r>
              <a:rPr lang="en-US" dirty="0"/>
              <a:t> </a:t>
            </a:r>
            <a:r>
              <a:rPr lang="en-US" dirty="0" err="1"/>
              <a:t>daljavo</a:t>
            </a:r>
            <a:r>
              <a:rPr lang="en-US" dirty="0"/>
              <a:t>.</a:t>
            </a:r>
            <a:endParaRPr lang="sl-SI" dirty="0"/>
          </a:p>
          <a:p>
            <a:endParaRPr lang="sl-SI" dirty="0"/>
          </a:p>
          <a:p>
            <a:endParaRPr lang="sl-SI" dirty="0"/>
          </a:p>
          <a:p>
            <a:r>
              <a:rPr lang="sl-SI" dirty="0"/>
              <a:t>Tipni </a:t>
            </a:r>
            <a:r>
              <a:rPr lang="en-US" dirty="0"/>
              <a:t>internet z </a:t>
            </a:r>
            <a:r>
              <a:rPr lang="en-US" dirty="0" err="1"/>
              <a:t>nizko</a:t>
            </a:r>
            <a:r>
              <a:rPr lang="en-US" dirty="0"/>
              <a:t> </a:t>
            </a:r>
            <a:r>
              <a:rPr lang="en-US" dirty="0" err="1"/>
              <a:t>latenco</a:t>
            </a:r>
            <a:r>
              <a:rPr lang="en-US" dirty="0"/>
              <a:t> </a:t>
            </a:r>
            <a:r>
              <a:rPr lang="en-US" dirty="0" err="1"/>
              <a:t>omogoča</a:t>
            </a:r>
            <a:r>
              <a:rPr lang="en-US" dirty="0"/>
              <a:t> </a:t>
            </a:r>
            <a:r>
              <a:rPr lang="en-US" dirty="0" err="1"/>
              <a:t>prenos</a:t>
            </a:r>
            <a:r>
              <a:rPr lang="en-US" dirty="0"/>
              <a:t> </a:t>
            </a:r>
            <a:r>
              <a:rPr lang="en-US" dirty="0" err="1"/>
              <a:t>haptičnih</a:t>
            </a:r>
            <a:r>
              <a:rPr lang="en-US" dirty="0"/>
              <a:t> </a:t>
            </a:r>
            <a:r>
              <a:rPr lang="en-US" dirty="0" err="1"/>
              <a:t>podatkov</a:t>
            </a:r>
            <a:r>
              <a:rPr lang="en-US" dirty="0"/>
              <a:t> v </a:t>
            </a:r>
            <a:r>
              <a:rPr lang="en-US" dirty="0" err="1"/>
              <a:t>realnem</a:t>
            </a:r>
            <a:r>
              <a:rPr lang="en-US" dirty="0"/>
              <a:t> </a:t>
            </a:r>
            <a:r>
              <a:rPr lang="en-US" dirty="0" err="1"/>
              <a:t>času</a:t>
            </a:r>
            <a:r>
              <a:rPr lang="en-US" dirty="0"/>
              <a:t>, </a:t>
            </a:r>
            <a:r>
              <a:rPr lang="en-US" dirty="0" err="1"/>
              <a:t>kar</a:t>
            </a:r>
            <a:r>
              <a:rPr lang="en-US" dirty="0"/>
              <a:t> </a:t>
            </a:r>
            <a:r>
              <a:rPr lang="en-US" dirty="0" err="1"/>
              <a:t>omogoča</a:t>
            </a:r>
            <a:r>
              <a:rPr lang="en-US" dirty="0"/>
              <a:t> </a:t>
            </a:r>
            <a:r>
              <a:rPr lang="en-US" dirty="0" err="1"/>
              <a:t>interakcije</a:t>
            </a:r>
            <a:r>
              <a:rPr lang="en-US" dirty="0"/>
              <a:t> </a:t>
            </a:r>
            <a:r>
              <a:rPr lang="en-US" dirty="0" err="1"/>
              <a:t>na</a:t>
            </a:r>
            <a:r>
              <a:rPr lang="en-US" dirty="0"/>
              <a:t> </a:t>
            </a:r>
            <a:r>
              <a:rPr lang="en-US" dirty="0" err="1"/>
              <a:t>daljavo</a:t>
            </a:r>
            <a:r>
              <a:rPr lang="en-US" dirty="0"/>
              <a:t> (</a:t>
            </a:r>
            <a:r>
              <a:rPr lang="en-US" dirty="0" err="1"/>
              <a:t>npr</a:t>
            </a:r>
            <a:r>
              <a:rPr lang="en-US" dirty="0"/>
              <a:t>. </a:t>
            </a:r>
            <a:r>
              <a:rPr lang="en-US" dirty="0" err="1"/>
              <a:t>pri</a:t>
            </a:r>
            <a:r>
              <a:rPr lang="en-US" dirty="0"/>
              <a:t> </a:t>
            </a:r>
            <a:r>
              <a:rPr lang="en-US" dirty="0" err="1"/>
              <a:t>telemedicini</a:t>
            </a:r>
            <a:r>
              <a:rPr lang="en-US" dirty="0"/>
              <a:t> </a:t>
            </a:r>
            <a:r>
              <a:rPr lang="en-US" dirty="0" err="1"/>
              <a:t>ali</a:t>
            </a:r>
            <a:r>
              <a:rPr lang="en-US" dirty="0"/>
              <a:t> </a:t>
            </a:r>
            <a:r>
              <a:rPr lang="en-US" dirty="0" err="1"/>
              <a:t>operacijah</a:t>
            </a:r>
            <a:r>
              <a:rPr lang="en-US" dirty="0"/>
              <a:t> </a:t>
            </a:r>
            <a:r>
              <a:rPr lang="en-US" dirty="0" err="1"/>
              <a:t>na</a:t>
            </a:r>
            <a:r>
              <a:rPr lang="en-US" dirty="0"/>
              <a:t> </a:t>
            </a:r>
            <a:r>
              <a:rPr lang="en-US" dirty="0" err="1"/>
              <a:t>daljavo</a:t>
            </a:r>
            <a:r>
              <a:rPr lang="en-US" dirty="0"/>
              <a:t>).</a:t>
            </a:r>
          </a:p>
        </p:txBody>
      </p:sp>
    </p:spTree>
    <p:extLst>
      <p:ext uri="{BB962C8B-B14F-4D97-AF65-F5344CB8AC3E}">
        <p14:creationId xmlns:p14="http://schemas.microsoft.com/office/powerpoint/2010/main" val="20588549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Kožni vmesniki in uporaba v komunikaciji</a:t>
            </a:r>
            <a:endParaRPr lang="en-US" dirty="0"/>
          </a:p>
        </p:txBody>
      </p:sp>
      <p:sp>
        <p:nvSpPr>
          <p:cNvPr id="3" name="Označba mesta vsebine 2"/>
          <p:cNvSpPr>
            <a:spLocks noGrp="1"/>
          </p:cNvSpPr>
          <p:nvPr>
            <p:ph idx="1"/>
          </p:nvPr>
        </p:nvSpPr>
        <p:spPr/>
        <p:txBody>
          <a:bodyPr/>
          <a:lstStyle/>
          <a:p>
            <a:r>
              <a:rPr lang="sl-SI" dirty="0"/>
              <a:t>R</a:t>
            </a:r>
            <a:r>
              <a:rPr lang="en-US" dirty="0" err="1"/>
              <a:t>aztegljivi</a:t>
            </a:r>
            <a:r>
              <a:rPr lang="en-US" dirty="0"/>
              <a:t> </a:t>
            </a:r>
            <a:r>
              <a:rPr lang="en-US" dirty="0" err="1"/>
              <a:t>elektronski</a:t>
            </a:r>
            <a:r>
              <a:rPr lang="en-US" dirty="0"/>
              <a:t> </a:t>
            </a:r>
            <a:r>
              <a:rPr lang="en-US" dirty="0" err="1"/>
              <a:t>kožni</a:t>
            </a:r>
            <a:r>
              <a:rPr lang="en-US" dirty="0"/>
              <a:t> </a:t>
            </a:r>
            <a:r>
              <a:rPr lang="en-US" dirty="0" err="1"/>
              <a:t>obliži</a:t>
            </a:r>
            <a:r>
              <a:rPr lang="en-US" dirty="0"/>
              <a:t> </a:t>
            </a:r>
            <a:r>
              <a:rPr lang="en-US" dirty="0" err="1"/>
              <a:t>lahko</a:t>
            </a:r>
            <a:r>
              <a:rPr lang="en-US" dirty="0"/>
              <a:t> </a:t>
            </a:r>
            <a:r>
              <a:rPr lang="en-US" dirty="0" err="1"/>
              <a:t>simulirajo</a:t>
            </a:r>
            <a:r>
              <a:rPr lang="en-US" dirty="0"/>
              <a:t> </a:t>
            </a:r>
            <a:r>
              <a:rPr lang="en-US" dirty="0" err="1"/>
              <a:t>občutke</a:t>
            </a:r>
            <a:r>
              <a:rPr lang="en-US" dirty="0"/>
              <a:t> </a:t>
            </a:r>
            <a:r>
              <a:rPr lang="en-US" dirty="0" err="1"/>
              <a:t>dotika</a:t>
            </a:r>
            <a:r>
              <a:rPr lang="en-US" dirty="0"/>
              <a:t> </a:t>
            </a:r>
            <a:r>
              <a:rPr lang="en-US" dirty="0" err="1"/>
              <a:t>neposredno</a:t>
            </a:r>
            <a:r>
              <a:rPr lang="en-US" dirty="0"/>
              <a:t> </a:t>
            </a:r>
            <a:r>
              <a:rPr lang="en-US" dirty="0" err="1"/>
              <a:t>na</a:t>
            </a:r>
            <a:r>
              <a:rPr lang="en-US" dirty="0"/>
              <a:t> </a:t>
            </a:r>
            <a:r>
              <a:rPr lang="en-US" dirty="0" err="1"/>
              <a:t>telesu</a:t>
            </a:r>
            <a:r>
              <a:rPr lang="en-US" dirty="0"/>
              <a:t>.</a:t>
            </a:r>
            <a:endParaRPr lang="sl-SI" dirty="0"/>
          </a:p>
          <a:p>
            <a:endParaRPr lang="sl-SI" dirty="0"/>
          </a:p>
          <a:p>
            <a:r>
              <a:rPr lang="en-US" dirty="0" err="1"/>
              <a:t>Digitalni</a:t>
            </a:r>
            <a:r>
              <a:rPr lang="en-US" dirty="0"/>
              <a:t> </a:t>
            </a:r>
            <a:r>
              <a:rPr lang="en-US" dirty="0" err="1"/>
              <a:t>dotik</a:t>
            </a:r>
            <a:r>
              <a:rPr lang="en-US" dirty="0"/>
              <a:t>“ (</a:t>
            </a:r>
            <a:r>
              <a:rPr lang="en-US" dirty="0" err="1"/>
              <a:t>na</a:t>
            </a:r>
            <a:r>
              <a:rPr lang="en-US" dirty="0"/>
              <a:t> </a:t>
            </a:r>
            <a:r>
              <a:rPr lang="en-US" dirty="0" err="1"/>
              <a:t>uri</a:t>
            </a:r>
            <a:r>
              <a:rPr lang="en-US" dirty="0"/>
              <a:t> Apple Watch) </a:t>
            </a:r>
            <a:r>
              <a:rPr lang="en-US" dirty="0" err="1"/>
              <a:t>omogoča</a:t>
            </a:r>
            <a:r>
              <a:rPr lang="en-US" dirty="0"/>
              <a:t> </a:t>
            </a:r>
            <a:r>
              <a:rPr lang="en-US" dirty="0" err="1"/>
              <a:t>uporabnikom</a:t>
            </a:r>
            <a:r>
              <a:rPr lang="en-US" dirty="0"/>
              <a:t>, da </a:t>
            </a:r>
            <a:r>
              <a:rPr lang="en-US" dirty="0" err="1"/>
              <a:t>drugim</a:t>
            </a:r>
            <a:r>
              <a:rPr lang="en-US" dirty="0"/>
              <a:t> </a:t>
            </a:r>
            <a:r>
              <a:rPr lang="en-US" dirty="0" err="1"/>
              <a:t>pošiljajo</a:t>
            </a:r>
            <a:r>
              <a:rPr lang="en-US" dirty="0"/>
              <a:t> </a:t>
            </a:r>
            <a:r>
              <a:rPr lang="en-US" dirty="0" err="1"/>
              <a:t>taktilne</a:t>
            </a:r>
            <a:r>
              <a:rPr lang="en-US" dirty="0"/>
              <a:t> </a:t>
            </a:r>
            <a:r>
              <a:rPr lang="en-US" dirty="0" err="1"/>
              <a:t>vzorce</a:t>
            </a:r>
            <a:r>
              <a:rPr lang="en-US" dirty="0"/>
              <a:t> (</a:t>
            </a:r>
            <a:r>
              <a:rPr lang="en-US" dirty="0" err="1"/>
              <a:t>kot</a:t>
            </a:r>
            <a:r>
              <a:rPr lang="en-US" dirty="0"/>
              <a:t> so </a:t>
            </a:r>
            <a:r>
              <a:rPr lang="en-US" dirty="0" err="1"/>
              <a:t>dotiki</a:t>
            </a:r>
            <a:r>
              <a:rPr lang="en-US" dirty="0"/>
              <a:t> </a:t>
            </a:r>
            <a:r>
              <a:rPr lang="en-US" dirty="0" err="1"/>
              <a:t>ali</a:t>
            </a:r>
            <a:r>
              <a:rPr lang="en-US" dirty="0"/>
              <a:t> </a:t>
            </a:r>
            <a:r>
              <a:rPr lang="en-US" dirty="0" err="1"/>
              <a:t>vibracije</a:t>
            </a:r>
            <a:r>
              <a:rPr lang="en-US" dirty="0"/>
              <a:t>) in s tem </a:t>
            </a:r>
            <a:r>
              <a:rPr lang="en-US" dirty="0" err="1"/>
              <a:t>ustvarjajo</a:t>
            </a:r>
            <a:r>
              <a:rPr lang="en-US" dirty="0"/>
              <a:t> </a:t>
            </a:r>
            <a:r>
              <a:rPr lang="en-US" dirty="0" err="1"/>
              <a:t>čustveno</a:t>
            </a:r>
            <a:r>
              <a:rPr lang="en-US" dirty="0"/>
              <a:t> </a:t>
            </a:r>
            <a:r>
              <a:rPr lang="en-US" dirty="0" err="1"/>
              <a:t>povezavo</a:t>
            </a:r>
            <a:r>
              <a:rPr lang="en-US" dirty="0"/>
              <a:t>.</a:t>
            </a:r>
          </a:p>
        </p:txBody>
      </p:sp>
    </p:spTree>
    <p:extLst>
      <p:ext uri="{BB962C8B-B14F-4D97-AF65-F5344CB8AC3E}">
        <p14:creationId xmlns:p14="http://schemas.microsoft.com/office/powerpoint/2010/main" val="7821392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Uporabnost</a:t>
            </a:r>
            <a:endParaRPr lang="en-US" dirty="0"/>
          </a:p>
        </p:txBody>
      </p:sp>
      <p:sp>
        <p:nvSpPr>
          <p:cNvPr id="3" name="Označba mesta vsebine 2"/>
          <p:cNvSpPr>
            <a:spLocks noGrp="1"/>
          </p:cNvSpPr>
          <p:nvPr>
            <p:ph idx="1"/>
          </p:nvPr>
        </p:nvSpPr>
        <p:spPr/>
        <p:txBody>
          <a:bodyPr/>
          <a:lstStyle/>
          <a:p>
            <a:r>
              <a:rPr lang="en-US" dirty="0"/>
              <a:t>- </a:t>
            </a:r>
            <a:r>
              <a:rPr lang="en-US" dirty="0" err="1"/>
              <a:t>Zabava</a:t>
            </a:r>
            <a:r>
              <a:rPr lang="en-US" dirty="0"/>
              <a:t>: </a:t>
            </a:r>
            <a:r>
              <a:rPr lang="en-US" dirty="0" err="1"/>
              <a:t>Potapljajoče</a:t>
            </a:r>
            <a:r>
              <a:rPr lang="en-US" dirty="0"/>
              <a:t> </a:t>
            </a:r>
            <a:r>
              <a:rPr lang="en-US" dirty="0" err="1"/>
              <a:t>igre</a:t>
            </a:r>
            <a:r>
              <a:rPr lang="en-US" dirty="0"/>
              <a:t> in </a:t>
            </a:r>
            <a:r>
              <a:rPr lang="en-US" dirty="0" err="1"/>
              <a:t>doživetja</a:t>
            </a:r>
            <a:r>
              <a:rPr lang="en-US" dirty="0"/>
              <a:t> VR.</a:t>
            </a:r>
            <a:endParaRPr lang="sl-SI" dirty="0"/>
          </a:p>
          <a:p>
            <a:r>
              <a:rPr lang="en-US" dirty="0"/>
              <a:t>- </a:t>
            </a:r>
            <a:r>
              <a:rPr lang="en-US" dirty="0" err="1"/>
              <a:t>Zdravstveno</a:t>
            </a:r>
            <a:r>
              <a:rPr lang="en-US" dirty="0"/>
              <a:t> </a:t>
            </a:r>
            <a:r>
              <a:rPr lang="en-US" dirty="0" err="1"/>
              <a:t>varstvo</a:t>
            </a:r>
            <a:r>
              <a:rPr lang="en-US" dirty="0"/>
              <a:t>: </a:t>
            </a:r>
            <a:r>
              <a:rPr lang="en-US" dirty="0" err="1"/>
              <a:t>Fizikalna</a:t>
            </a:r>
            <a:r>
              <a:rPr lang="en-US" dirty="0"/>
              <a:t> </a:t>
            </a:r>
            <a:r>
              <a:rPr lang="en-US" dirty="0" err="1"/>
              <a:t>terapija</a:t>
            </a:r>
            <a:r>
              <a:rPr lang="en-US" dirty="0"/>
              <a:t>, </a:t>
            </a:r>
            <a:r>
              <a:rPr lang="en-US" dirty="0" err="1"/>
              <a:t>operacije</a:t>
            </a:r>
            <a:r>
              <a:rPr lang="en-US" dirty="0"/>
              <a:t> </a:t>
            </a:r>
            <a:r>
              <a:rPr lang="en-US" dirty="0" err="1"/>
              <a:t>na</a:t>
            </a:r>
            <a:r>
              <a:rPr lang="en-US" dirty="0"/>
              <a:t> </a:t>
            </a:r>
            <a:r>
              <a:rPr lang="en-US" dirty="0" err="1"/>
              <a:t>daljavo</a:t>
            </a:r>
            <a:r>
              <a:rPr lang="en-US" dirty="0"/>
              <a:t> in </a:t>
            </a:r>
            <a:r>
              <a:rPr lang="en-US" dirty="0" err="1"/>
              <a:t>protetika</a:t>
            </a:r>
            <a:r>
              <a:rPr lang="en-US" dirty="0"/>
              <a:t>.- </a:t>
            </a:r>
            <a:endParaRPr lang="sl-SI" dirty="0"/>
          </a:p>
          <a:p>
            <a:r>
              <a:rPr lang="en-US" dirty="0" err="1"/>
              <a:t>Izobraževanje</a:t>
            </a:r>
            <a:r>
              <a:rPr lang="en-US" dirty="0"/>
              <a:t>: </a:t>
            </a:r>
            <a:r>
              <a:rPr lang="en-US" dirty="0" err="1"/>
              <a:t>Izobraževanje</a:t>
            </a:r>
            <a:r>
              <a:rPr lang="en-US" dirty="0"/>
              <a:t>: </a:t>
            </a:r>
            <a:r>
              <a:rPr lang="en-US" dirty="0" err="1"/>
              <a:t>usposabljanje</a:t>
            </a:r>
            <a:r>
              <a:rPr lang="en-US" dirty="0"/>
              <a:t> </a:t>
            </a:r>
            <a:r>
              <a:rPr lang="en-US" dirty="0" err="1"/>
              <a:t>na</a:t>
            </a:r>
            <a:r>
              <a:rPr lang="en-US" dirty="0"/>
              <a:t> </a:t>
            </a:r>
            <a:r>
              <a:rPr lang="en-US" dirty="0" err="1"/>
              <a:t>področjih</a:t>
            </a:r>
            <a:r>
              <a:rPr lang="en-US" dirty="0"/>
              <a:t>, </a:t>
            </a:r>
            <a:r>
              <a:rPr lang="en-US" dirty="0" err="1"/>
              <a:t>kot</a:t>
            </a:r>
            <a:r>
              <a:rPr lang="en-US" dirty="0"/>
              <a:t> so </a:t>
            </a:r>
            <a:r>
              <a:rPr lang="en-US" dirty="0" err="1"/>
              <a:t>kirurgija</a:t>
            </a:r>
            <a:r>
              <a:rPr lang="en-US" dirty="0"/>
              <a:t>, </a:t>
            </a:r>
            <a:r>
              <a:rPr lang="en-US" dirty="0" err="1"/>
              <a:t>mehanika</a:t>
            </a:r>
            <a:r>
              <a:rPr lang="en-US" dirty="0"/>
              <a:t> </a:t>
            </a:r>
            <a:r>
              <a:rPr lang="en-US" dirty="0" err="1"/>
              <a:t>ali</a:t>
            </a:r>
            <a:r>
              <a:rPr lang="en-US" dirty="0"/>
              <a:t> </a:t>
            </a:r>
            <a:r>
              <a:rPr lang="en-US" dirty="0" err="1"/>
              <a:t>umetnost</a:t>
            </a:r>
            <a:r>
              <a:rPr lang="en-US" dirty="0"/>
              <a:t>, z </a:t>
            </a:r>
            <a:r>
              <a:rPr lang="en-US" dirty="0" err="1"/>
              <a:t>uporabo</a:t>
            </a:r>
            <a:r>
              <a:rPr lang="en-US" dirty="0"/>
              <a:t> </a:t>
            </a:r>
            <a:r>
              <a:rPr lang="en-US" dirty="0" err="1"/>
              <a:t>realističnih</a:t>
            </a:r>
            <a:r>
              <a:rPr lang="en-US" dirty="0"/>
              <a:t> </a:t>
            </a:r>
            <a:r>
              <a:rPr lang="en-US" dirty="0" err="1"/>
              <a:t>taktilnih</a:t>
            </a:r>
            <a:r>
              <a:rPr lang="en-US" dirty="0"/>
              <a:t> </a:t>
            </a:r>
            <a:r>
              <a:rPr lang="en-US" dirty="0" err="1"/>
              <a:t>simulacij</a:t>
            </a:r>
            <a:r>
              <a:rPr lang="en-US" dirty="0"/>
              <a:t>.</a:t>
            </a:r>
            <a:endParaRPr lang="sl-SI" dirty="0"/>
          </a:p>
          <a:p>
            <a:r>
              <a:rPr lang="en-US" dirty="0"/>
              <a:t>- </a:t>
            </a:r>
            <a:r>
              <a:rPr lang="en-US" dirty="0" err="1"/>
              <a:t>Družbeno</a:t>
            </a:r>
            <a:r>
              <a:rPr lang="en-US" dirty="0"/>
              <a:t> </a:t>
            </a:r>
            <a:r>
              <a:rPr lang="en-US" dirty="0" err="1"/>
              <a:t>komuniciranje</a:t>
            </a:r>
            <a:r>
              <a:rPr lang="en-US" dirty="0"/>
              <a:t>: </a:t>
            </a:r>
            <a:r>
              <a:rPr lang="en-US" dirty="0" err="1"/>
              <a:t>Omogočanje</a:t>
            </a:r>
            <a:r>
              <a:rPr lang="en-US" dirty="0"/>
              <a:t> </a:t>
            </a:r>
            <a:r>
              <a:rPr lang="en-US" dirty="0" err="1"/>
              <a:t>komunikacije</a:t>
            </a:r>
            <a:r>
              <a:rPr lang="en-US" dirty="0"/>
              <a:t> </a:t>
            </a:r>
            <a:r>
              <a:rPr lang="en-US" dirty="0" err="1"/>
              <a:t>na</a:t>
            </a:r>
            <a:r>
              <a:rPr lang="en-US" dirty="0"/>
              <a:t> </a:t>
            </a:r>
            <a:r>
              <a:rPr lang="en-US" dirty="0" err="1"/>
              <a:t>dotik</a:t>
            </a:r>
            <a:r>
              <a:rPr lang="en-US" dirty="0"/>
              <a:t> </a:t>
            </a:r>
            <a:r>
              <a:rPr lang="en-US" dirty="0" err="1"/>
              <a:t>za</a:t>
            </a:r>
            <a:r>
              <a:rPr lang="en-US" dirty="0"/>
              <a:t> </a:t>
            </a:r>
            <a:r>
              <a:rPr lang="en-US" dirty="0" err="1"/>
              <a:t>odnose</a:t>
            </a:r>
            <a:r>
              <a:rPr lang="en-US" dirty="0"/>
              <a:t> </a:t>
            </a:r>
            <a:r>
              <a:rPr lang="en-US" dirty="0" err="1"/>
              <a:t>na</a:t>
            </a:r>
            <a:r>
              <a:rPr lang="en-US" dirty="0"/>
              <a:t> </a:t>
            </a:r>
            <a:r>
              <a:rPr lang="en-US" dirty="0" err="1"/>
              <a:t>daljavo</a:t>
            </a:r>
            <a:r>
              <a:rPr lang="en-US" dirty="0"/>
              <a:t>.</a:t>
            </a:r>
            <a:endParaRPr lang="sl-SI" dirty="0"/>
          </a:p>
          <a:p>
            <a:r>
              <a:rPr lang="en-US" dirty="0"/>
              <a:t>- </a:t>
            </a:r>
            <a:r>
              <a:rPr lang="en-US" dirty="0" err="1"/>
              <a:t>Elektronsko</a:t>
            </a:r>
            <a:r>
              <a:rPr lang="en-US" dirty="0"/>
              <a:t> </a:t>
            </a:r>
            <a:r>
              <a:rPr lang="en-US" dirty="0" err="1"/>
              <a:t>poslovanje</a:t>
            </a:r>
            <a:r>
              <a:rPr lang="en-US" dirty="0"/>
              <a:t>: </a:t>
            </a:r>
            <a:r>
              <a:rPr lang="en-US" dirty="0" err="1"/>
              <a:t>Omogočanje</a:t>
            </a:r>
            <a:r>
              <a:rPr lang="en-US" dirty="0"/>
              <a:t> </a:t>
            </a:r>
            <a:r>
              <a:rPr lang="en-US" dirty="0" err="1"/>
              <a:t>kupcem</a:t>
            </a:r>
            <a:r>
              <a:rPr lang="en-US" dirty="0"/>
              <a:t>, da </a:t>
            </a:r>
            <a:r>
              <a:rPr lang="en-US" dirty="0" err="1"/>
              <a:t>izdelke</a:t>
            </a:r>
            <a:r>
              <a:rPr lang="en-US" dirty="0"/>
              <a:t> </a:t>
            </a:r>
            <a:r>
              <a:rPr lang="en-US" dirty="0" err="1"/>
              <a:t>pred</a:t>
            </a:r>
            <a:r>
              <a:rPr lang="en-US" dirty="0"/>
              <a:t> </a:t>
            </a:r>
            <a:r>
              <a:rPr lang="en-US" dirty="0" err="1"/>
              <a:t>nakupom</a:t>
            </a:r>
            <a:r>
              <a:rPr lang="en-US" dirty="0"/>
              <a:t> „</a:t>
            </a:r>
            <a:r>
              <a:rPr lang="en-US" dirty="0" err="1"/>
              <a:t>otipajo</a:t>
            </a:r>
            <a:r>
              <a:rPr lang="en-US" dirty="0"/>
              <a:t>“.</a:t>
            </a:r>
          </a:p>
        </p:txBody>
      </p:sp>
    </p:spTree>
    <p:extLst>
      <p:ext uri="{BB962C8B-B14F-4D97-AF65-F5344CB8AC3E}">
        <p14:creationId xmlns:p14="http://schemas.microsoft.com/office/powerpoint/2010/main" val="3529167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Tip kot semiotični znak</a:t>
            </a:r>
            <a:endParaRPr lang="en-US" dirty="0"/>
          </a:p>
        </p:txBody>
      </p:sp>
      <p:sp>
        <p:nvSpPr>
          <p:cNvPr id="3" name="Označba mesta vsebine 2"/>
          <p:cNvSpPr>
            <a:spLocks noGrp="1"/>
          </p:cNvSpPr>
          <p:nvPr>
            <p:ph idx="1"/>
          </p:nvPr>
        </p:nvSpPr>
        <p:spPr/>
        <p:txBody>
          <a:bodyPr/>
          <a:lstStyle/>
          <a:p>
            <a:r>
              <a:rPr lang="sl-SI" dirty="0"/>
              <a:t>Namenjen družbeno pripoznani komunikaciji in tudi argumentaciji</a:t>
            </a:r>
          </a:p>
          <a:p>
            <a:endParaRPr lang="sl-SI" dirty="0"/>
          </a:p>
          <a:p>
            <a:r>
              <a:rPr lang="sl-SI" dirty="0"/>
              <a:t>Ima svoj „označevalec“ </a:t>
            </a:r>
            <a:r>
              <a:rPr lang="sl-SI" i="1" dirty="0"/>
              <a:t>(</a:t>
            </a:r>
            <a:r>
              <a:rPr lang="sl-SI" i="1" dirty="0" err="1"/>
              <a:t>signifier</a:t>
            </a:r>
            <a:r>
              <a:rPr lang="sl-SI" i="1" dirty="0"/>
              <a:t>, </a:t>
            </a:r>
            <a:r>
              <a:rPr lang="sl-SI" dirty="0"/>
              <a:t>semiotični vir) in „označevano“ (pomen)</a:t>
            </a:r>
          </a:p>
          <a:p>
            <a:endParaRPr lang="sl-SI" dirty="0"/>
          </a:p>
          <a:p>
            <a:endParaRPr lang="sl-SI" dirty="0"/>
          </a:p>
          <a:p>
            <a:endParaRPr lang="sl-SI" dirty="0"/>
          </a:p>
          <a:p>
            <a:r>
              <a:rPr lang="sl-SI" dirty="0"/>
              <a:t>vidni (vizualni), slušni (avditivni) in </a:t>
            </a:r>
            <a:r>
              <a:rPr lang="sl-SI" b="1" dirty="0"/>
              <a:t>čutno-čustveni</a:t>
            </a:r>
            <a:r>
              <a:rPr lang="sl-SI" dirty="0"/>
              <a:t> (kinestetični) stil.</a:t>
            </a:r>
            <a:endParaRPr lang="en-US" dirty="0"/>
          </a:p>
        </p:txBody>
      </p:sp>
    </p:spTree>
    <p:extLst>
      <p:ext uri="{BB962C8B-B14F-4D97-AF65-F5344CB8AC3E}">
        <p14:creationId xmlns:p14="http://schemas.microsoft.com/office/powerpoint/2010/main" val="2871985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Kinestetični stil</a:t>
            </a:r>
            <a:endParaRPr lang="en-US" dirty="0"/>
          </a:p>
        </p:txBody>
      </p:sp>
      <p:sp>
        <p:nvSpPr>
          <p:cNvPr id="3" name="Označba mesta vsebine 2"/>
          <p:cNvSpPr>
            <a:spLocks noGrp="1"/>
          </p:cNvSpPr>
          <p:nvPr>
            <p:ph idx="1"/>
          </p:nvPr>
        </p:nvSpPr>
        <p:spPr/>
        <p:txBody>
          <a:bodyPr>
            <a:normAutofit/>
          </a:bodyPr>
          <a:lstStyle/>
          <a:p>
            <a:endParaRPr lang="sl-SI" dirty="0"/>
          </a:p>
          <a:p>
            <a:r>
              <a:rPr lang="sl-SI" dirty="0"/>
              <a:t>Če pri učenju potrebujete telesno gibanje in si bolje zapomnite razlago, ki jo spremljajo živahne kretnje/gibanje/skice, ali pa morate stvari preizkusiti, se jih dotakniti, med razlago tudi sami radi gestikulirate, potem spadate v skupino ljudi, katerih </a:t>
            </a:r>
            <a:r>
              <a:rPr lang="sl-SI" b="1" dirty="0"/>
              <a:t>stil učenja je gibalni</a:t>
            </a:r>
            <a:r>
              <a:rPr lang="sl-SI" dirty="0"/>
              <a:t>. </a:t>
            </a:r>
            <a:endParaRPr lang="en-US" dirty="0"/>
          </a:p>
        </p:txBody>
      </p:sp>
    </p:spTree>
    <p:extLst>
      <p:ext uri="{BB962C8B-B14F-4D97-AF65-F5344CB8AC3E}">
        <p14:creationId xmlns:p14="http://schemas.microsoft.com/office/powerpoint/2010/main" val="135991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normAutofit fontScale="55000" lnSpcReduction="20000"/>
          </a:bodyPr>
          <a:lstStyle/>
          <a:p>
            <a:r>
              <a:rPr lang="sl-SI" dirty="0"/>
              <a:t>Govorijo počasi.</a:t>
            </a:r>
          </a:p>
          <a:p>
            <a:r>
              <a:rPr lang="sl-SI" dirty="0"/>
              <a:t>Odzivajo se na materialne nagrade.</a:t>
            </a:r>
          </a:p>
          <a:p>
            <a:r>
              <a:rPr lang="sl-SI" b="1" dirty="0"/>
              <a:t>Dotikajo se ljudi, da bi vzbudili njihovo pozornost.</a:t>
            </a:r>
          </a:p>
          <a:p>
            <a:r>
              <a:rPr lang="sl-SI" dirty="0"/>
              <a:t>Ko se pogovarjajo, so blizu sogovornika.</a:t>
            </a:r>
          </a:p>
          <a:p>
            <a:r>
              <a:rPr lang="sl-SI" dirty="0"/>
              <a:t>So fizično naravnani in se veliko gibljejo.</a:t>
            </a:r>
          </a:p>
          <a:p>
            <a:r>
              <a:rPr lang="sl-SI" dirty="0"/>
              <a:t>Mišice se jim razvijejo zelo zgodaj.</a:t>
            </a:r>
          </a:p>
          <a:p>
            <a:r>
              <a:rPr lang="sl-SI" dirty="0"/>
              <a:t>Učijo se z delom oziroma z dejavnostjo.</a:t>
            </a:r>
          </a:p>
          <a:p>
            <a:r>
              <a:rPr lang="sl-SI" dirty="0"/>
              <a:t>Učijo se med sprehajanjem in z opazovanjem.</a:t>
            </a:r>
          </a:p>
          <a:p>
            <a:r>
              <a:rPr lang="sl-SI" b="1" dirty="0"/>
              <a:t>Pri branju si pomagajo s prstom.</a:t>
            </a:r>
          </a:p>
          <a:p>
            <a:r>
              <a:rPr lang="sl-SI" dirty="0"/>
              <a:t>Ne morejo dalj časa sedeti pri miru.</a:t>
            </a:r>
          </a:p>
          <a:p>
            <a:r>
              <a:rPr lang="sl-SI" dirty="0"/>
              <a:t>Ne morejo si zapomniti geografskih značilnosti, če na kraju dogajanja tudi zares niso bili.</a:t>
            </a:r>
          </a:p>
          <a:p>
            <a:r>
              <a:rPr lang="sl-SI" dirty="0"/>
              <a:t>Uporabljajo besede, ki označujejo dejanja.</a:t>
            </a:r>
          </a:p>
          <a:p>
            <a:r>
              <a:rPr lang="sl-SI" dirty="0"/>
              <a:t>Radi imajo prav grdo pisavo.</a:t>
            </a:r>
          </a:p>
          <a:p>
            <a:r>
              <a:rPr lang="sl-SI" dirty="0"/>
              <a:t>Stvari radi odigrajo do konca.</a:t>
            </a:r>
          </a:p>
          <a:p>
            <a:r>
              <a:rPr lang="sl-SI" dirty="0"/>
              <a:t>Radi imajo aktivne igre.</a:t>
            </a:r>
          </a:p>
          <a:p>
            <a:endParaRPr lang="en-US" dirty="0"/>
          </a:p>
        </p:txBody>
      </p:sp>
    </p:spTree>
    <p:extLst>
      <p:ext uri="{BB962C8B-B14F-4D97-AF65-F5344CB8AC3E}">
        <p14:creationId xmlns:p14="http://schemas.microsoft.com/office/powerpoint/2010/main" val="2216239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Tip kot čutilo</a:t>
            </a:r>
            <a:endParaRPr lang="en-US" dirty="0"/>
          </a:p>
        </p:txBody>
      </p:sp>
      <p:sp>
        <p:nvSpPr>
          <p:cNvPr id="3" name="Označba mesta vsebine 2"/>
          <p:cNvSpPr>
            <a:spLocks noGrp="1"/>
          </p:cNvSpPr>
          <p:nvPr>
            <p:ph idx="1"/>
          </p:nvPr>
        </p:nvSpPr>
        <p:spPr/>
        <p:txBody>
          <a:bodyPr/>
          <a:lstStyle/>
          <a:p>
            <a:endParaRPr lang="sl-SI" dirty="0"/>
          </a:p>
          <a:p>
            <a:r>
              <a:rPr lang="sl-SI" dirty="0"/>
              <a:t>Aristotel – dotik kot predpogoj za obstoj živega bitja, a določen vidik „divjosti“  (za razliko od vida in sluha)</a:t>
            </a:r>
          </a:p>
          <a:p>
            <a:pPr lvl="1"/>
            <a:r>
              <a:rPr lang="sl-SI" dirty="0"/>
              <a:t>Oko naj bi bilo najrazumnejše čutilo – zaradi razdalje do objekta</a:t>
            </a:r>
          </a:p>
          <a:p>
            <a:endParaRPr lang="sl-SI" dirty="0"/>
          </a:p>
          <a:p>
            <a:r>
              <a:rPr lang="sl-SI" dirty="0"/>
              <a:t>Kasneje večji pojem </a:t>
            </a:r>
            <a:r>
              <a:rPr lang="sl-SI" dirty="0" err="1"/>
              <a:t>taktilnosti</a:t>
            </a:r>
            <a:r>
              <a:rPr lang="sl-SI" dirty="0"/>
              <a:t> (srednji vek) – „vroče, hladno, vlažno in suho“ le prek dotika</a:t>
            </a:r>
          </a:p>
          <a:p>
            <a:endParaRPr lang="sl-SI" dirty="0"/>
          </a:p>
          <a:p>
            <a:r>
              <a:rPr lang="sl-SI" dirty="0"/>
              <a:t>Razvoj – fenomenologi – prvi filozof dotika: Jean-</a:t>
            </a:r>
            <a:r>
              <a:rPr lang="sl-SI" dirty="0" err="1"/>
              <a:t>Luc</a:t>
            </a:r>
            <a:r>
              <a:rPr lang="sl-SI" dirty="0"/>
              <a:t> Nancy (</a:t>
            </a:r>
            <a:r>
              <a:rPr lang="sl-SI" dirty="0" err="1"/>
              <a:t>Sense</a:t>
            </a:r>
            <a:r>
              <a:rPr lang="sl-SI" dirty="0"/>
              <a:t> </a:t>
            </a:r>
            <a:r>
              <a:rPr lang="sl-SI" dirty="0" err="1"/>
              <a:t>of</a:t>
            </a:r>
            <a:r>
              <a:rPr lang="sl-SI" dirty="0"/>
              <a:t> </a:t>
            </a:r>
            <a:r>
              <a:rPr lang="sl-SI" dirty="0" err="1"/>
              <a:t>the</a:t>
            </a:r>
            <a:r>
              <a:rPr lang="sl-SI" dirty="0"/>
              <a:t> </a:t>
            </a:r>
            <a:r>
              <a:rPr lang="sl-SI" dirty="0" err="1"/>
              <a:t>World</a:t>
            </a:r>
            <a:r>
              <a:rPr lang="sl-SI" dirty="0"/>
              <a:t>; </a:t>
            </a:r>
            <a:r>
              <a:rPr lang="sl-SI" dirty="0" err="1"/>
              <a:t>Derrida</a:t>
            </a:r>
            <a:r>
              <a:rPr lang="sl-SI" dirty="0"/>
              <a:t>, On </a:t>
            </a:r>
            <a:r>
              <a:rPr lang="sl-SI" dirty="0" err="1"/>
              <a:t>Touching</a:t>
            </a:r>
            <a:r>
              <a:rPr lang="sl-SI" dirty="0"/>
              <a:t> – Jean-</a:t>
            </a:r>
            <a:r>
              <a:rPr lang="sl-SI" dirty="0" err="1"/>
              <a:t>Luc</a:t>
            </a:r>
            <a:r>
              <a:rPr lang="sl-SI" dirty="0"/>
              <a:t> Nancy)</a:t>
            </a:r>
            <a:endParaRPr lang="en-US" dirty="0"/>
          </a:p>
        </p:txBody>
      </p:sp>
    </p:spTree>
    <p:extLst>
      <p:ext uri="{BB962C8B-B14F-4D97-AF65-F5344CB8AC3E}">
        <p14:creationId xmlns:p14="http://schemas.microsoft.com/office/powerpoint/2010/main" val="4272330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Pravo varstvo tipnih elementov</a:t>
            </a:r>
            <a:br>
              <a:rPr lang="sl-SI" dirty="0"/>
            </a:br>
            <a:r>
              <a:rPr lang="sl-SI" b="1" dirty="0"/>
              <a:t>1.</a:t>
            </a:r>
            <a:r>
              <a:rPr lang="sl-SI" dirty="0"/>
              <a:t> </a:t>
            </a:r>
            <a:r>
              <a:rPr lang="sl-SI" b="1" dirty="0"/>
              <a:t>Tipna blagovna znamka</a:t>
            </a:r>
            <a:endParaRPr lang="en-US" b="1" dirty="0"/>
          </a:p>
        </p:txBody>
      </p:sp>
      <p:sp>
        <p:nvSpPr>
          <p:cNvPr id="3" name="Označba mesta vsebine 2"/>
          <p:cNvSpPr>
            <a:spLocks noGrp="1"/>
          </p:cNvSpPr>
          <p:nvPr>
            <p:ph idx="1"/>
          </p:nvPr>
        </p:nvSpPr>
        <p:spPr>
          <a:xfrm>
            <a:off x="2355532" y="2075449"/>
            <a:ext cx="8915400" cy="3892923"/>
          </a:xfrm>
        </p:spPr>
        <p:txBody>
          <a:bodyPr>
            <a:normAutofit/>
          </a:bodyPr>
          <a:lstStyle/>
          <a:p>
            <a:r>
              <a:rPr lang="sl-SI" dirty="0"/>
              <a:t>Tipni element, če služi identifikaciji vira produkta</a:t>
            </a:r>
          </a:p>
          <a:p>
            <a:r>
              <a:rPr lang="sl-SI" dirty="0"/>
              <a:t>Npr. unikatna tekstura ali občutek materiala, ki ga potrošniki povežejo z določeno znamko</a:t>
            </a:r>
          </a:p>
          <a:p>
            <a:pPr lvl="1"/>
            <a:r>
              <a:rPr lang="sl-SI" dirty="0"/>
              <a:t>Baržunasto </a:t>
            </a:r>
            <a:r>
              <a:rPr lang="sl-SI" dirty="0" err="1"/>
              <a:t>teksturno</a:t>
            </a:r>
            <a:r>
              <a:rPr lang="sl-SI" dirty="0"/>
              <a:t> pakiranje (škatla) v povezavi z luksuzno znamko (škatlica </a:t>
            </a:r>
            <a:r>
              <a:rPr lang="sl-SI" dirty="0" err="1"/>
              <a:t>Tiffany</a:t>
            </a:r>
            <a:r>
              <a:rPr lang="sl-SI" dirty="0"/>
              <a:t> &amp; Co. zlatnine)</a:t>
            </a:r>
          </a:p>
          <a:p>
            <a:pPr lvl="1"/>
            <a:endParaRPr lang="sl-SI" dirty="0"/>
          </a:p>
          <a:p>
            <a:pPr lvl="1"/>
            <a:endParaRPr lang="sl-SI" dirty="0"/>
          </a:p>
          <a:p>
            <a:pPr lvl="1"/>
            <a:endParaRPr lang="sl-SI" dirty="0"/>
          </a:p>
          <a:p>
            <a:pPr lvl="1"/>
            <a:endParaRPr lang="sl-SI" dirty="0"/>
          </a:p>
          <a:p>
            <a:pPr lvl="1"/>
            <a:endParaRPr lang="sl-SI" dirty="0"/>
          </a:p>
          <a:p>
            <a:pPr lvl="1"/>
            <a:endParaRPr lang="sl-SI" dirty="0"/>
          </a:p>
          <a:p>
            <a:pPr lvl="1"/>
            <a:endParaRPr lang="en-US" dirty="0"/>
          </a:p>
        </p:txBody>
      </p:sp>
      <p:pic>
        <p:nvPicPr>
          <p:cNvPr id="1026" name="Picture 2" descr="Tiffany Facets:Small Jewelry Box">
            <a:extLst>
              <a:ext uri="{FF2B5EF4-FFF2-40B4-BE49-F238E27FC236}">
                <a16:creationId xmlns:a16="http://schemas.microsoft.com/office/drawing/2014/main" id="{EE83B7CC-84AB-4DA3-CFFB-B722D0B138C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12607" y="3429000"/>
            <a:ext cx="3162300" cy="32588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61175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9A3715D-EE1D-7C61-878B-C2148D01257A}"/>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850C19F7-B390-28C8-B046-84E6F7DA3C82}"/>
              </a:ext>
            </a:extLst>
          </p:cNvPr>
          <p:cNvSpPr>
            <a:spLocks noGrp="1"/>
          </p:cNvSpPr>
          <p:nvPr>
            <p:ph idx="1"/>
          </p:nvPr>
        </p:nvSpPr>
        <p:spPr/>
        <p:txBody>
          <a:bodyPr>
            <a:normAutofit/>
          </a:bodyPr>
          <a:lstStyle/>
          <a:p>
            <a:r>
              <a:rPr lang="sl-SI" dirty="0"/>
              <a:t>Npr. unikaten vzorec oprijema na ročaju proizvoda kot posebna značilnost določene znamke</a:t>
            </a:r>
          </a:p>
          <a:p>
            <a:r>
              <a:rPr lang="sl-SI" dirty="0"/>
              <a:t>Zahteve</a:t>
            </a:r>
          </a:p>
          <a:p>
            <a:pPr lvl="1"/>
            <a:r>
              <a:rPr lang="sl-SI" dirty="0"/>
              <a:t>Mora biti razlikovalen (ne splošen in funkcionalen</a:t>
            </a:r>
          </a:p>
          <a:p>
            <a:pPr lvl="1"/>
            <a:r>
              <a:rPr lang="sl-SI" dirty="0"/>
              <a:t>Ne sme biti funkcionalen – element, ki je nujen za uporabo</a:t>
            </a:r>
          </a:p>
          <a:p>
            <a:r>
              <a:rPr lang="sl-SI" dirty="0"/>
              <a:t>Kjer priznajo ne-tradicionalne znamke</a:t>
            </a:r>
          </a:p>
          <a:p>
            <a:pPr lvl="1"/>
            <a:r>
              <a:rPr lang="sl-SI" dirty="0"/>
              <a:t>ZDA (npr. površina gumijastega ročaja orodja, če jo potrošniki lahko povežejo s točno določenim virom)</a:t>
            </a:r>
          </a:p>
          <a:p>
            <a:pPr lvl="1"/>
            <a:r>
              <a:rPr lang="sl-SI" dirty="0"/>
              <a:t>Indija, Avstralija, Kanada</a:t>
            </a:r>
          </a:p>
          <a:p>
            <a:pPr lvl="1"/>
            <a:r>
              <a:rPr lang="sl-SI" dirty="0"/>
              <a:t>EU ? Če je tipni element moč prikazati na jasen, natančen in </a:t>
            </a:r>
            <a:r>
              <a:rPr lang="sl-SI"/>
              <a:t>objektivni način </a:t>
            </a:r>
            <a:endParaRPr lang="sl-SI" dirty="0"/>
          </a:p>
          <a:p>
            <a:endParaRPr lang="sl-SI" dirty="0"/>
          </a:p>
        </p:txBody>
      </p:sp>
    </p:spTree>
    <p:extLst>
      <p:ext uri="{BB962C8B-B14F-4D97-AF65-F5344CB8AC3E}">
        <p14:creationId xmlns:p14="http://schemas.microsoft.com/office/powerpoint/2010/main" val="3536529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a:t>2. Model</a:t>
            </a:r>
            <a:endParaRPr lang="en-US" b="1" dirty="0"/>
          </a:p>
        </p:txBody>
      </p:sp>
      <p:sp>
        <p:nvSpPr>
          <p:cNvPr id="3" name="Označba mesta vsebine 2"/>
          <p:cNvSpPr>
            <a:spLocks noGrp="1"/>
          </p:cNvSpPr>
          <p:nvPr>
            <p:ph idx="1"/>
          </p:nvPr>
        </p:nvSpPr>
        <p:spPr/>
        <p:txBody>
          <a:bodyPr/>
          <a:lstStyle/>
          <a:p>
            <a:r>
              <a:rPr lang="sl-SI" dirty="0"/>
              <a:t>Poleg vizualnih elementov so lahko </a:t>
            </a:r>
          </a:p>
          <a:p>
            <a:pPr lvl="1"/>
            <a:r>
              <a:rPr lang="sl-SI" dirty="0"/>
              <a:t>posredno zaščiteni tudi tipni elementi, če so del ornamentalne zasnove produkta</a:t>
            </a:r>
          </a:p>
          <a:p>
            <a:pPr lvl="1"/>
            <a:r>
              <a:rPr lang="sl-SI" dirty="0"/>
              <a:t>Npr. dvignjen ali </a:t>
            </a:r>
            <a:r>
              <a:rPr lang="sl-SI" dirty="0" err="1"/>
              <a:t>teksturni</a:t>
            </a:r>
            <a:r>
              <a:rPr lang="sl-SI" dirty="0"/>
              <a:t> vzorec, ki prispeva k celoviti estetiki produkta</a:t>
            </a:r>
          </a:p>
          <a:p>
            <a:pPr lvl="2"/>
            <a:r>
              <a:rPr lang="sl-SI" dirty="0"/>
              <a:t>Le glede registriranega modela in se ne nanaša na funkcionalnost; razlikovalna vrednost</a:t>
            </a:r>
          </a:p>
          <a:p>
            <a:pPr marL="914400" lvl="2" indent="0">
              <a:buNone/>
            </a:pPr>
            <a:endParaRPr lang="en-US" dirty="0"/>
          </a:p>
        </p:txBody>
      </p:sp>
    </p:spTree>
    <p:extLst>
      <p:ext uri="{BB962C8B-B14F-4D97-AF65-F5344CB8AC3E}">
        <p14:creationId xmlns:p14="http://schemas.microsoft.com/office/powerpoint/2010/main" val="3766412722"/>
      </p:ext>
    </p:extLst>
  </p:cSld>
  <p:clrMapOvr>
    <a:masterClrMapping/>
  </p:clrMapOvr>
</p:sld>
</file>

<file path=ppt/theme/theme1.xml><?xml version="1.0" encoding="utf-8"?>
<a:theme xmlns:a="http://schemas.openxmlformats.org/drawingml/2006/main" name="Šelest">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668</TotalTime>
  <Words>1606</Words>
  <Application>Microsoft Office PowerPoint</Application>
  <PresentationFormat>Širokozaslonsko</PresentationFormat>
  <Paragraphs>166</Paragraphs>
  <Slides>28</Slides>
  <Notes>0</Notes>
  <HiddenSlides>0</HiddenSlides>
  <MMClips>0</MMClips>
  <ScaleCrop>false</ScaleCrop>
  <HeadingPairs>
    <vt:vector size="6" baseType="variant">
      <vt:variant>
        <vt:lpstr>Uporabljene pisave</vt:lpstr>
      </vt:variant>
      <vt:variant>
        <vt:i4>3</vt:i4>
      </vt:variant>
      <vt:variant>
        <vt:lpstr>Tema</vt:lpstr>
      </vt:variant>
      <vt:variant>
        <vt:i4>1</vt:i4>
      </vt:variant>
      <vt:variant>
        <vt:lpstr>Naslovi diapozitivov</vt:lpstr>
      </vt:variant>
      <vt:variant>
        <vt:i4>28</vt:i4>
      </vt:variant>
    </vt:vector>
  </HeadingPairs>
  <TitlesOfParts>
    <vt:vector size="32" baseType="lpstr">
      <vt:lpstr>Arial</vt:lpstr>
      <vt:lpstr>Century Gothic</vt:lpstr>
      <vt:lpstr>Wingdings 3</vt:lpstr>
      <vt:lpstr>Šelest</vt:lpstr>
      <vt:lpstr>TIPNA ARGUMENTACIJA IN PRAVICE IL</vt:lpstr>
      <vt:lpstr>Čutni marketing</vt:lpstr>
      <vt:lpstr>Tip kot semiotični znak</vt:lpstr>
      <vt:lpstr>Kinestetični stil</vt:lpstr>
      <vt:lpstr>PowerPointova predstavitev</vt:lpstr>
      <vt:lpstr>Tip kot čutilo</vt:lpstr>
      <vt:lpstr>Pravo varstvo tipnih elementov 1. Tipna blagovna znamka</vt:lpstr>
      <vt:lpstr>PowerPointova predstavitev</vt:lpstr>
      <vt:lpstr>2. Model</vt:lpstr>
      <vt:lpstr>3. „Mali“ patent (utility patent)</vt:lpstr>
      <vt:lpstr>4. Avtorsko pravo</vt:lpstr>
      <vt:lpstr>Izzivi pri pravnem varstvu tipnih elementov</vt:lpstr>
      <vt:lpstr>1. Razlikovalni značaj</vt:lpstr>
      <vt:lpstr>Znamka parfumske stekleničke, ki reproducira obliko in teksturo košarkaške žoge</vt:lpstr>
      <vt:lpstr>Kvadratni dizajn z opekasto teksturo na dno in travnato teksturo na vrhu (igralski software) Tellurion Mobile (UA)</vt:lpstr>
      <vt:lpstr>Zavrnitev zaradi ne-razlikovalnosti</vt:lpstr>
      <vt:lpstr>2. Zavrnitev zaradi izključne funkcionalnosti znamk</vt:lpstr>
      <vt:lpstr>OHIM – The Procter &amp; Gamble Company (ZDA)</vt:lpstr>
      <vt:lpstr>PowerPointova predstavitev</vt:lpstr>
      <vt:lpstr>3. Zavrnitev bistveno okrasnih znamk</vt:lpstr>
      <vt:lpstr>PowerPointova predstavitev</vt:lpstr>
      <vt:lpstr>T-487/21 – Neoperl AG v. EUIPO Pozicijska tipna znamka – regulator curka</vt:lpstr>
      <vt:lpstr>Nove tehnologije</vt:lpstr>
      <vt:lpstr>Digitalni tip</vt:lpstr>
      <vt:lpstr>Nosljive naprave</vt:lpstr>
      <vt:lpstr>Mehka robotika in tipni internet</vt:lpstr>
      <vt:lpstr>Kožni vmesniki in uporaba v komunikaciji</vt:lpstr>
      <vt:lpstr>Uporabnost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ZVOČNA ARGUMENTACIJA IN PRAVICE IL</dc:title>
  <dc:creator>HP</dc:creator>
  <cp:lastModifiedBy>Marko Novak</cp:lastModifiedBy>
  <cp:revision>64</cp:revision>
  <dcterms:created xsi:type="dcterms:W3CDTF">2024-11-26T08:52:24Z</dcterms:created>
  <dcterms:modified xsi:type="dcterms:W3CDTF">2025-09-23T15:29:04Z</dcterms:modified>
</cp:coreProperties>
</file>