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144"/>
  </p:notesMasterIdLst>
  <p:sldIdLst>
    <p:sldId id="256" r:id="rId2"/>
    <p:sldId id="387" r:id="rId3"/>
    <p:sldId id="388" r:id="rId4"/>
    <p:sldId id="257" r:id="rId5"/>
    <p:sldId id="260" r:id="rId6"/>
    <p:sldId id="374" r:id="rId7"/>
    <p:sldId id="375" r:id="rId8"/>
    <p:sldId id="258" r:id="rId9"/>
    <p:sldId id="376" r:id="rId10"/>
    <p:sldId id="259" r:id="rId11"/>
    <p:sldId id="261" r:id="rId12"/>
    <p:sldId id="308" r:id="rId13"/>
    <p:sldId id="299" r:id="rId14"/>
    <p:sldId id="303" r:id="rId15"/>
    <p:sldId id="304" r:id="rId16"/>
    <p:sldId id="305" r:id="rId17"/>
    <p:sldId id="306" r:id="rId18"/>
    <p:sldId id="307" r:id="rId19"/>
    <p:sldId id="301" r:id="rId20"/>
    <p:sldId id="300" r:id="rId21"/>
    <p:sldId id="302" r:id="rId22"/>
    <p:sldId id="399" r:id="rId23"/>
    <p:sldId id="389" r:id="rId24"/>
    <p:sldId id="394" r:id="rId25"/>
    <p:sldId id="262" r:id="rId26"/>
    <p:sldId id="398" r:id="rId27"/>
    <p:sldId id="264" r:id="rId28"/>
    <p:sldId id="380" r:id="rId29"/>
    <p:sldId id="381" r:id="rId30"/>
    <p:sldId id="382" r:id="rId31"/>
    <p:sldId id="383" r:id="rId32"/>
    <p:sldId id="384" r:id="rId33"/>
    <p:sldId id="385" r:id="rId34"/>
    <p:sldId id="386" r:id="rId35"/>
    <p:sldId id="265" r:id="rId36"/>
    <p:sldId id="395" r:id="rId37"/>
    <p:sldId id="396" r:id="rId38"/>
    <p:sldId id="397" r:id="rId39"/>
    <p:sldId id="266" r:id="rId40"/>
    <p:sldId id="267" r:id="rId41"/>
    <p:sldId id="391" r:id="rId42"/>
    <p:sldId id="268" r:id="rId43"/>
    <p:sldId id="269" r:id="rId44"/>
    <p:sldId id="270" r:id="rId45"/>
    <p:sldId id="411" r:id="rId46"/>
    <p:sldId id="390" r:id="rId47"/>
    <p:sldId id="412" r:id="rId48"/>
    <p:sldId id="377" r:id="rId49"/>
    <p:sldId id="277" r:id="rId50"/>
    <p:sldId id="278" r:id="rId51"/>
    <p:sldId id="279" r:id="rId52"/>
    <p:sldId id="280" r:id="rId53"/>
    <p:sldId id="281" r:id="rId54"/>
    <p:sldId id="282" r:id="rId55"/>
    <p:sldId id="283" r:id="rId56"/>
    <p:sldId id="284" r:id="rId57"/>
    <p:sldId id="285" r:id="rId58"/>
    <p:sldId id="286" r:id="rId59"/>
    <p:sldId id="271" r:id="rId60"/>
    <p:sldId id="272" r:id="rId61"/>
    <p:sldId id="393" r:id="rId62"/>
    <p:sldId id="273" r:id="rId63"/>
    <p:sldId id="378" r:id="rId64"/>
    <p:sldId id="288" r:id="rId65"/>
    <p:sldId id="289" r:id="rId66"/>
    <p:sldId id="290" r:id="rId67"/>
    <p:sldId id="291" r:id="rId68"/>
    <p:sldId id="292" r:id="rId69"/>
    <p:sldId id="293" r:id="rId70"/>
    <p:sldId id="294" r:id="rId71"/>
    <p:sldId id="295" r:id="rId72"/>
    <p:sldId id="296" r:id="rId73"/>
    <p:sldId id="297" r:id="rId74"/>
    <p:sldId id="311" r:id="rId75"/>
    <p:sldId id="312" r:id="rId76"/>
    <p:sldId id="313" r:id="rId77"/>
    <p:sldId id="379" r:id="rId78"/>
    <p:sldId id="314" r:id="rId79"/>
    <p:sldId id="315" r:id="rId80"/>
    <p:sldId id="316" r:id="rId81"/>
    <p:sldId id="317" r:id="rId82"/>
    <p:sldId id="263" r:id="rId83"/>
    <p:sldId id="318" r:id="rId84"/>
    <p:sldId id="310" r:id="rId85"/>
    <p:sldId id="320" r:id="rId86"/>
    <p:sldId id="323" r:id="rId87"/>
    <p:sldId id="324" r:id="rId88"/>
    <p:sldId id="325" r:id="rId89"/>
    <p:sldId id="326" r:id="rId90"/>
    <p:sldId id="328" r:id="rId91"/>
    <p:sldId id="332" r:id="rId92"/>
    <p:sldId id="333" r:id="rId93"/>
    <p:sldId id="334" r:id="rId94"/>
    <p:sldId id="335" r:id="rId95"/>
    <p:sldId id="336" r:id="rId96"/>
    <p:sldId id="413" r:id="rId97"/>
    <p:sldId id="337" r:id="rId98"/>
    <p:sldId id="338" r:id="rId99"/>
    <p:sldId id="339" r:id="rId100"/>
    <p:sldId id="340" r:id="rId101"/>
    <p:sldId id="341" r:id="rId102"/>
    <p:sldId id="400" r:id="rId103"/>
    <p:sldId id="342" r:id="rId104"/>
    <p:sldId id="343" r:id="rId105"/>
    <p:sldId id="345" r:id="rId106"/>
    <p:sldId id="331" r:id="rId107"/>
    <p:sldId id="346" r:id="rId108"/>
    <p:sldId id="347" r:id="rId109"/>
    <p:sldId id="348" r:id="rId110"/>
    <p:sldId id="349" r:id="rId111"/>
    <p:sldId id="350" r:id="rId112"/>
    <p:sldId id="351" r:id="rId113"/>
    <p:sldId id="352" r:id="rId114"/>
    <p:sldId id="355" r:id="rId115"/>
    <p:sldId id="353" r:id="rId116"/>
    <p:sldId id="354" r:id="rId117"/>
    <p:sldId id="356" r:id="rId118"/>
    <p:sldId id="359" r:id="rId119"/>
    <p:sldId id="401" r:id="rId120"/>
    <p:sldId id="402" r:id="rId121"/>
    <p:sldId id="403" r:id="rId122"/>
    <p:sldId id="360" r:id="rId123"/>
    <p:sldId id="361" r:id="rId124"/>
    <p:sldId id="362" r:id="rId125"/>
    <p:sldId id="363" r:id="rId126"/>
    <p:sldId id="364" r:id="rId127"/>
    <p:sldId id="365" r:id="rId128"/>
    <p:sldId id="366" r:id="rId129"/>
    <p:sldId id="367" r:id="rId130"/>
    <p:sldId id="368" r:id="rId131"/>
    <p:sldId id="404" r:id="rId132"/>
    <p:sldId id="358" r:id="rId133"/>
    <p:sldId id="371" r:id="rId134"/>
    <p:sldId id="405" r:id="rId135"/>
    <p:sldId id="372" r:id="rId136"/>
    <p:sldId id="373" r:id="rId137"/>
    <p:sldId id="406" r:id="rId138"/>
    <p:sldId id="407" r:id="rId139"/>
    <p:sldId id="408" r:id="rId140"/>
    <p:sldId id="409" r:id="rId141"/>
    <p:sldId id="410" r:id="rId142"/>
    <p:sldId id="370" r:id="rId1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F0BEABC-A39A-D049-B2DD-AC44AA22C3C4}">
          <p14:sldIdLst>
            <p14:sldId id="256"/>
            <p14:sldId id="387"/>
          </p14:sldIdLst>
        </p14:section>
        <p14:section name="Overview" id="{1EE16377-246A-BB47-AB6D-CAD678C40742}">
          <p14:sldIdLst>
            <p14:sldId id="388"/>
            <p14:sldId id="257"/>
            <p14:sldId id="260"/>
            <p14:sldId id="374"/>
            <p14:sldId id="375"/>
            <p14:sldId id="258"/>
            <p14:sldId id="376"/>
            <p14:sldId id="259"/>
            <p14:sldId id="261"/>
            <p14:sldId id="308"/>
            <p14:sldId id="299"/>
          </p14:sldIdLst>
        </p14:section>
        <p14:section name="International Issues" id="{F5B2FA9D-3C7D-1145-A8E9-CEF1DE60FED2}">
          <p14:sldIdLst>
            <p14:sldId id="303"/>
            <p14:sldId id="304"/>
            <p14:sldId id="305"/>
            <p14:sldId id="306"/>
            <p14:sldId id="307"/>
          </p14:sldIdLst>
        </p14:section>
        <p14:section name="The treaties" id="{723967AC-A185-E245-A8FC-56B143CFBB75}">
          <p14:sldIdLst>
            <p14:sldId id="301"/>
            <p14:sldId id="300"/>
            <p14:sldId id="302"/>
            <p14:sldId id="399"/>
          </p14:sldIdLst>
        </p14:section>
        <p14:section name="Utility patents" id="{1D289F51-C256-4E43-81C3-CAB71D7C205C}">
          <p14:sldIdLst>
            <p14:sldId id="389"/>
            <p14:sldId id="394"/>
            <p14:sldId id="262"/>
            <p14:sldId id="398"/>
            <p14:sldId id="264"/>
            <p14:sldId id="380"/>
            <p14:sldId id="381"/>
            <p14:sldId id="382"/>
            <p14:sldId id="383"/>
            <p14:sldId id="384"/>
            <p14:sldId id="385"/>
            <p14:sldId id="386"/>
            <p14:sldId id="265"/>
            <p14:sldId id="395"/>
            <p14:sldId id="396"/>
            <p14:sldId id="397"/>
            <p14:sldId id="266"/>
            <p14:sldId id="267"/>
            <p14:sldId id="391"/>
            <p14:sldId id="268"/>
            <p14:sldId id="269"/>
            <p14:sldId id="270"/>
            <p14:sldId id="411"/>
            <p14:sldId id="390"/>
            <p14:sldId id="412"/>
            <p14:sldId id="377"/>
            <p14:sldId id="277"/>
            <p14:sldId id="278"/>
            <p14:sldId id="279"/>
            <p14:sldId id="280"/>
            <p14:sldId id="281"/>
            <p14:sldId id="282"/>
            <p14:sldId id="283"/>
            <p14:sldId id="284"/>
            <p14:sldId id="285"/>
            <p14:sldId id="286"/>
            <p14:sldId id="271"/>
            <p14:sldId id="272"/>
            <p14:sldId id="393"/>
            <p14:sldId id="273"/>
            <p14:sldId id="378"/>
            <p14:sldId id="288"/>
            <p14:sldId id="289"/>
            <p14:sldId id="290"/>
            <p14:sldId id="291"/>
            <p14:sldId id="292"/>
            <p14:sldId id="293"/>
            <p14:sldId id="294"/>
            <p14:sldId id="295"/>
            <p14:sldId id="296"/>
          </p14:sldIdLst>
        </p14:section>
        <p14:section name="Secret information" id="{528DA0A9-A1DA-5443-9761-93AFB806D03B}">
          <p14:sldIdLst>
            <p14:sldId id="297"/>
            <p14:sldId id="311"/>
            <p14:sldId id="312"/>
            <p14:sldId id="313"/>
            <p14:sldId id="379"/>
            <p14:sldId id="314"/>
            <p14:sldId id="315"/>
            <p14:sldId id="316"/>
            <p14:sldId id="317"/>
            <p14:sldId id="263"/>
            <p14:sldId id="318"/>
          </p14:sldIdLst>
        </p14:section>
        <p14:section name="Trademark" id="{A1C6E606-57CD-D64E-94D4-C338661FDA13}">
          <p14:sldIdLst>
            <p14:sldId id="310"/>
            <p14:sldId id="320"/>
            <p14:sldId id="323"/>
            <p14:sldId id="324"/>
            <p14:sldId id="325"/>
            <p14:sldId id="326"/>
            <p14:sldId id="328"/>
            <p14:sldId id="332"/>
            <p14:sldId id="333"/>
            <p14:sldId id="334"/>
            <p14:sldId id="335"/>
            <p14:sldId id="336"/>
            <p14:sldId id="413"/>
            <p14:sldId id="337"/>
            <p14:sldId id="338"/>
            <p14:sldId id="339"/>
            <p14:sldId id="340"/>
            <p14:sldId id="341"/>
            <p14:sldId id="400"/>
            <p14:sldId id="342"/>
            <p14:sldId id="343"/>
            <p14:sldId id="345"/>
            <p14:sldId id="331"/>
            <p14:sldId id="346"/>
            <p14:sldId id="347"/>
            <p14:sldId id="348"/>
            <p14:sldId id="349"/>
            <p14:sldId id="350"/>
            <p14:sldId id="351"/>
            <p14:sldId id="352"/>
            <p14:sldId id="355"/>
            <p14:sldId id="353"/>
            <p14:sldId id="354"/>
          </p14:sldIdLst>
        </p14:section>
        <p14:section name="Product design" id="{F1EB7118-A364-FB4A-B6D8-8F8B874D3060}">
          <p14:sldIdLst>
            <p14:sldId id="356"/>
            <p14:sldId id="359"/>
            <p14:sldId id="401"/>
            <p14:sldId id="402"/>
            <p14:sldId id="403"/>
            <p14:sldId id="360"/>
            <p14:sldId id="361"/>
            <p14:sldId id="362"/>
            <p14:sldId id="363"/>
            <p14:sldId id="364"/>
            <p14:sldId id="365"/>
            <p14:sldId id="366"/>
            <p14:sldId id="367"/>
            <p14:sldId id="368"/>
            <p14:sldId id="404"/>
          </p14:sldIdLst>
        </p14:section>
        <p14:section name="Right of publicity" id="{06FE2F85-9A07-4547-AC3A-89A4428C173F}">
          <p14:sldIdLst>
            <p14:sldId id="358"/>
            <p14:sldId id="371"/>
            <p14:sldId id="405"/>
            <p14:sldId id="372"/>
            <p14:sldId id="373"/>
          </p14:sldIdLst>
        </p14:section>
        <p14:section name="Additional issues" id="{14DE2615-865E-7F4D-8AE8-424D209C2F1E}">
          <p14:sldIdLst>
            <p14:sldId id="406"/>
            <p14:sldId id="407"/>
            <p14:sldId id="408"/>
            <p14:sldId id="409"/>
            <p14:sldId id="410"/>
            <p14:sldId id="37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38"/>
    <p:restoredTop sz="94726"/>
  </p:normalViewPr>
  <p:slideViewPr>
    <p:cSldViewPr snapToGrid="0">
      <p:cViewPr varScale="1">
        <p:scale>
          <a:sx n="79" d="100"/>
          <a:sy n="79" d="100"/>
        </p:scale>
        <p:origin x="96" y="3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1F3A38-6856-7640-B160-02A07AFD5E55}" type="datetimeFigureOut">
              <a:rPr lang="en-US" smtClean="0"/>
              <a:t>9/23/2025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A4710D-EC40-CE4A-84CC-5E76E4710A59}" type="slidenum">
              <a:rPr lang="en-US" smtClean="0"/>
              <a:t>‹#›</a:t>
            </a:fld>
            <a:endParaRPr lang="en-US"/>
          </a:p>
        </p:txBody>
      </p:sp>
    </p:spTree>
    <p:extLst>
      <p:ext uri="{BB962C8B-B14F-4D97-AF65-F5344CB8AC3E}">
        <p14:creationId xmlns:p14="http://schemas.microsoft.com/office/powerpoint/2010/main" val="639976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4A3767-1F57-5943-95FE-2FFD919D5161}" type="slidenum">
              <a:rPr lang="en-US" smtClean="0"/>
              <a:t>89</a:t>
            </a:fld>
            <a:endParaRPr lang="en-US"/>
          </a:p>
        </p:txBody>
      </p:sp>
    </p:spTree>
    <p:extLst>
      <p:ext uri="{BB962C8B-B14F-4D97-AF65-F5344CB8AC3E}">
        <p14:creationId xmlns:p14="http://schemas.microsoft.com/office/powerpoint/2010/main" val="34260996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9DCD511-8224-4EBB-ACF7-AC04BB43DA71}" type="datetime1">
              <a:rPr lang="en-US" smtClean="0"/>
              <a:t>9/23/2025</a:t>
            </a:fld>
            <a:endParaRPr lang="en-US"/>
          </a:p>
        </p:txBody>
      </p:sp>
      <p:sp>
        <p:nvSpPr>
          <p:cNvPr id="5" name="Footer Placeholder 4"/>
          <p:cNvSpPr>
            <a:spLocks noGrp="1"/>
          </p:cNvSpPr>
          <p:nvPr>
            <p:ph type="ftr" sz="quarter" idx="11"/>
          </p:nvPr>
        </p:nvSpPr>
        <p:spPr/>
        <p:txBody>
          <a:bodyPr/>
          <a:lstStyle/>
          <a:p>
            <a:r>
              <a:rPr lang="en-US"/>
              <a:t>International IP Law/Ljubljana 2025</a:t>
            </a:r>
          </a:p>
        </p:txBody>
      </p:sp>
      <p:sp>
        <p:nvSpPr>
          <p:cNvPr id="6" name="Slide Number Placeholder 5"/>
          <p:cNvSpPr>
            <a:spLocks noGrp="1"/>
          </p:cNvSpPr>
          <p:nvPr>
            <p:ph type="sldNum" sz="quarter" idx="12"/>
          </p:nvPr>
        </p:nvSpPr>
        <p:spPr/>
        <p:txBody>
          <a:bodyPr rIns="45720"/>
          <a:lstStyle/>
          <a:p>
            <a:fld id="{800015AF-CBB2-B54C-9E98-3D993F4637B7}" type="slidenum">
              <a:rPr lang="en-US" smtClean="0"/>
              <a:t>‹#›</a:t>
            </a:fld>
            <a:endParaRPr lang="en-US"/>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009986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3374C1-EB2F-4CA3-B62C-8C739932312A}" type="datetime1">
              <a:rPr lang="en-US" smtClean="0"/>
              <a:t>9/23/2025</a:t>
            </a:fld>
            <a:endParaRPr lang="en-US"/>
          </a:p>
        </p:txBody>
      </p:sp>
      <p:sp>
        <p:nvSpPr>
          <p:cNvPr id="5" name="Footer Placeholder 4"/>
          <p:cNvSpPr>
            <a:spLocks noGrp="1"/>
          </p:cNvSpPr>
          <p:nvPr>
            <p:ph type="ftr" sz="quarter" idx="11"/>
          </p:nvPr>
        </p:nvSpPr>
        <p:spPr/>
        <p:txBody>
          <a:bodyPr/>
          <a:lstStyle/>
          <a:p>
            <a:r>
              <a:rPr lang="en-US"/>
              <a:t>International IP Law/Ljubljana 2025</a:t>
            </a:r>
          </a:p>
        </p:txBody>
      </p:sp>
      <p:sp>
        <p:nvSpPr>
          <p:cNvPr id="6" name="Slide Number Placeholder 5"/>
          <p:cNvSpPr>
            <a:spLocks noGrp="1"/>
          </p:cNvSpPr>
          <p:nvPr>
            <p:ph type="sldNum" sz="quarter" idx="12"/>
          </p:nvPr>
        </p:nvSpPr>
        <p:spPr/>
        <p:txBody>
          <a:bodyPr/>
          <a:lstStyle/>
          <a:p>
            <a:fld id="{800015AF-CBB2-B54C-9E98-3D993F4637B7}" type="slidenum">
              <a:rPr lang="en-US" smtClean="0"/>
              <a:t>‹#›</a:t>
            </a:fld>
            <a:endParaRPr lang="en-US"/>
          </a:p>
        </p:txBody>
      </p:sp>
    </p:spTree>
    <p:extLst>
      <p:ext uri="{BB962C8B-B14F-4D97-AF65-F5344CB8AC3E}">
        <p14:creationId xmlns:p14="http://schemas.microsoft.com/office/powerpoint/2010/main" val="444230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13DC05-0105-43B3-8EDF-AF91D909838B}" type="datetime1">
              <a:rPr lang="en-US" smtClean="0"/>
              <a:t>9/23/2025</a:t>
            </a:fld>
            <a:endParaRPr lang="en-US"/>
          </a:p>
        </p:txBody>
      </p:sp>
      <p:sp>
        <p:nvSpPr>
          <p:cNvPr id="5" name="Footer Placeholder 4"/>
          <p:cNvSpPr>
            <a:spLocks noGrp="1"/>
          </p:cNvSpPr>
          <p:nvPr>
            <p:ph type="ftr" sz="quarter" idx="11"/>
          </p:nvPr>
        </p:nvSpPr>
        <p:spPr/>
        <p:txBody>
          <a:bodyPr/>
          <a:lstStyle/>
          <a:p>
            <a:r>
              <a:rPr lang="en-US"/>
              <a:t>International IP Law/Ljubljana 2025</a:t>
            </a:r>
          </a:p>
        </p:txBody>
      </p:sp>
      <p:sp>
        <p:nvSpPr>
          <p:cNvPr id="6" name="Slide Number Placeholder 5"/>
          <p:cNvSpPr>
            <a:spLocks noGrp="1"/>
          </p:cNvSpPr>
          <p:nvPr>
            <p:ph type="sldNum" sz="quarter" idx="12"/>
          </p:nvPr>
        </p:nvSpPr>
        <p:spPr/>
        <p:txBody>
          <a:bodyPr/>
          <a:lstStyle/>
          <a:p>
            <a:fld id="{800015AF-CBB2-B54C-9E98-3D993F4637B7}" type="slidenum">
              <a:rPr lang="en-US" smtClean="0"/>
              <a:t>‹#›</a:t>
            </a:fld>
            <a:endParaRPr lang="en-US"/>
          </a:p>
        </p:txBody>
      </p:sp>
    </p:spTree>
    <p:extLst>
      <p:ext uri="{BB962C8B-B14F-4D97-AF65-F5344CB8AC3E}">
        <p14:creationId xmlns:p14="http://schemas.microsoft.com/office/powerpoint/2010/main" val="1334422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F4B4E9-C797-47E8-9834-1F325FD55670}" type="datetime1">
              <a:rPr lang="en-US" smtClean="0"/>
              <a:t>9/23/2025</a:t>
            </a:fld>
            <a:endParaRPr lang="en-US"/>
          </a:p>
        </p:txBody>
      </p:sp>
      <p:sp>
        <p:nvSpPr>
          <p:cNvPr id="5" name="Footer Placeholder 4"/>
          <p:cNvSpPr>
            <a:spLocks noGrp="1"/>
          </p:cNvSpPr>
          <p:nvPr>
            <p:ph type="ftr" sz="quarter" idx="11"/>
          </p:nvPr>
        </p:nvSpPr>
        <p:spPr/>
        <p:txBody>
          <a:bodyPr/>
          <a:lstStyle/>
          <a:p>
            <a:r>
              <a:rPr lang="en-US"/>
              <a:t>International IP Law/Ljubljana 2025</a:t>
            </a:r>
          </a:p>
        </p:txBody>
      </p:sp>
      <p:sp>
        <p:nvSpPr>
          <p:cNvPr id="6" name="Slide Number Placeholder 5"/>
          <p:cNvSpPr>
            <a:spLocks noGrp="1"/>
          </p:cNvSpPr>
          <p:nvPr>
            <p:ph type="sldNum" sz="quarter" idx="12"/>
          </p:nvPr>
        </p:nvSpPr>
        <p:spPr/>
        <p:txBody>
          <a:bodyPr/>
          <a:lstStyle/>
          <a:p>
            <a:fld id="{800015AF-CBB2-B54C-9E98-3D993F4637B7}" type="slidenum">
              <a:rPr lang="en-US" smtClean="0"/>
              <a:t>‹#›</a:t>
            </a:fld>
            <a:endParaRPr lang="en-US"/>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980297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4DB3931-2987-4E36-8887-8D9C9B2397E4}" type="datetime1">
              <a:rPr lang="en-US" smtClean="0"/>
              <a:t>9/23/2025</a:t>
            </a:fld>
            <a:endParaRPr lang="en-US"/>
          </a:p>
        </p:txBody>
      </p:sp>
      <p:sp>
        <p:nvSpPr>
          <p:cNvPr id="5" name="Footer Placeholder 4"/>
          <p:cNvSpPr>
            <a:spLocks noGrp="1"/>
          </p:cNvSpPr>
          <p:nvPr>
            <p:ph type="ftr" sz="quarter" idx="11"/>
          </p:nvPr>
        </p:nvSpPr>
        <p:spPr/>
        <p:txBody>
          <a:bodyPr/>
          <a:lstStyle/>
          <a:p>
            <a:r>
              <a:rPr lang="en-US"/>
              <a:t>International IP Law/Ljubljana 2025</a:t>
            </a:r>
          </a:p>
        </p:txBody>
      </p:sp>
      <p:sp>
        <p:nvSpPr>
          <p:cNvPr id="6" name="Slide Number Placeholder 5"/>
          <p:cNvSpPr>
            <a:spLocks noGrp="1"/>
          </p:cNvSpPr>
          <p:nvPr>
            <p:ph type="sldNum" sz="quarter" idx="12"/>
          </p:nvPr>
        </p:nvSpPr>
        <p:spPr/>
        <p:txBody>
          <a:bodyPr/>
          <a:lstStyle/>
          <a:p>
            <a:fld id="{800015AF-CBB2-B54C-9E98-3D993F4637B7}" type="slidenum">
              <a:rPr lang="en-US" smtClean="0"/>
              <a:t>‹#›</a:t>
            </a:fld>
            <a:endParaRPr lang="en-US"/>
          </a:p>
        </p:txBody>
      </p:sp>
    </p:spTree>
    <p:extLst>
      <p:ext uri="{BB962C8B-B14F-4D97-AF65-F5344CB8AC3E}">
        <p14:creationId xmlns:p14="http://schemas.microsoft.com/office/powerpoint/2010/main" val="2684380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DE7C696-B646-41B2-8CEE-C193C6A1ED5F}" type="datetime1">
              <a:rPr lang="en-US" smtClean="0"/>
              <a:t>9/23/2025</a:t>
            </a:fld>
            <a:endParaRPr lang="en-US"/>
          </a:p>
        </p:txBody>
      </p:sp>
      <p:sp>
        <p:nvSpPr>
          <p:cNvPr id="6" name="Footer Placeholder 5"/>
          <p:cNvSpPr>
            <a:spLocks noGrp="1"/>
          </p:cNvSpPr>
          <p:nvPr>
            <p:ph type="ftr" sz="quarter" idx="11"/>
          </p:nvPr>
        </p:nvSpPr>
        <p:spPr/>
        <p:txBody>
          <a:bodyPr/>
          <a:lstStyle/>
          <a:p>
            <a:r>
              <a:rPr lang="en-US"/>
              <a:t>International IP Law/Ljubljana 2025</a:t>
            </a:r>
          </a:p>
        </p:txBody>
      </p:sp>
      <p:sp>
        <p:nvSpPr>
          <p:cNvPr id="7" name="Slide Number Placeholder 6"/>
          <p:cNvSpPr>
            <a:spLocks noGrp="1"/>
          </p:cNvSpPr>
          <p:nvPr>
            <p:ph type="sldNum" sz="quarter" idx="12"/>
          </p:nvPr>
        </p:nvSpPr>
        <p:spPr/>
        <p:txBody>
          <a:bodyPr/>
          <a:lstStyle/>
          <a:p>
            <a:fld id="{800015AF-CBB2-B54C-9E98-3D993F4637B7}" type="slidenum">
              <a:rPr lang="en-US" smtClean="0"/>
              <a:t>‹#›</a:t>
            </a:fld>
            <a:endParaRPr lang="en-US"/>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794302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C19471-94D8-443B-B439-75B22B03D1EE}" type="datetime1">
              <a:rPr lang="en-US" smtClean="0"/>
              <a:t>9/23/2025</a:t>
            </a:fld>
            <a:endParaRPr lang="en-US"/>
          </a:p>
        </p:txBody>
      </p:sp>
      <p:sp>
        <p:nvSpPr>
          <p:cNvPr id="8" name="Footer Placeholder 7"/>
          <p:cNvSpPr>
            <a:spLocks noGrp="1"/>
          </p:cNvSpPr>
          <p:nvPr>
            <p:ph type="ftr" sz="quarter" idx="11"/>
          </p:nvPr>
        </p:nvSpPr>
        <p:spPr/>
        <p:txBody>
          <a:bodyPr/>
          <a:lstStyle/>
          <a:p>
            <a:r>
              <a:rPr lang="en-US"/>
              <a:t>International IP Law/Ljubljana 2025</a:t>
            </a:r>
          </a:p>
        </p:txBody>
      </p:sp>
      <p:sp>
        <p:nvSpPr>
          <p:cNvPr id="9" name="Slide Number Placeholder 8"/>
          <p:cNvSpPr>
            <a:spLocks noGrp="1"/>
          </p:cNvSpPr>
          <p:nvPr>
            <p:ph type="sldNum" sz="quarter" idx="12"/>
          </p:nvPr>
        </p:nvSpPr>
        <p:spPr/>
        <p:txBody>
          <a:bodyPr/>
          <a:lstStyle/>
          <a:p>
            <a:fld id="{800015AF-CBB2-B54C-9E98-3D993F4637B7}" type="slidenum">
              <a:rPr lang="en-US" smtClean="0"/>
              <a:t>‹#›</a:t>
            </a:fld>
            <a:endParaRPr lang="en-US"/>
          </a:p>
        </p:txBody>
      </p:sp>
    </p:spTree>
    <p:extLst>
      <p:ext uri="{BB962C8B-B14F-4D97-AF65-F5344CB8AC3E}">
        <p14:creationId xmlns:p14="http://schemas.microsoft.com/office/powerpoint/2010/main" val="3952093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EE011A9-F61E-4E3E-A982-B515113EE582}" type="datetime1">
              <a:rPr lang="en-US" smtClean="0"/>
              <a:t>9/23/2025</a:t>
            </a:fld>
            <a:endParaRPr lang="en-US"/>
          </a:p>
        </p:txBody>
      </p:sp>
      <p:sp>
        <p:nvSpPr>
          <p:cNvPr id="4" name="Footer Placeholder 3"/>
          <p:cNvSpPr>
            <a:spLocks noGrp="1"/>
          </p:cNvSpPr>
          <p:nvPr>
            <p:ph type="ftr" sz="quarter" idx="11"/>
          </p:nvPr>
        </p:nvSpPr>
        <p:spPr/>
        <p:txBody>
          <a:bodyPr/>
          <a:lstStyle/>
          <a:p>
            <a:r>
              <a:rPr lang="en-US"/>
              <a:t>International IP Law/Ljubljana 2025</a:t>
            </a:r>
          </a:p>
        </p:txBody>
      </p:sp>
      <p:sp>
        <p:nvSpPr>
          <p:cNvPr id="5" name="Slide Number Placeholder 4"/>
          <p:cNvSpPr>
            <a:spLocks noGrp="1"/>
          </p:cNvSpPr>
          <p:nvPr>
            <p:ph type="sldNum" sz="quarter" idx="12"/>
          </p:nvPr>
        </p:nvSpPr>
        <p:spPr/>
        <p:txBody>
          <a:bodyPr/>
          <a:lstStyle/>
          <a:p>
            <a:fld id="{800015AF-CBB2-B54C-9E98-3D993F4637B7}" type="slidenum">
              <a:rPr lang="en-US" smtClean="0"/>
              <a:t>‹#›</a:t>
            </a:fld>
            <a:endParaRPr lang="en-US"/>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633700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27D589C8-AD5F-4875-B110-8938FC0D27B3}" type="datetime1">
              <a:rPr lang="en-US" smtClean="0"/>
              <a:t>9/23/2025</a:t>
            </a:fld>
            <a:endParaRPr lang="en-US"/>
          </a:p>
        </p:txBody>
      </p:sp>
      <p:sp>
        <p:nvSpPr>
          <p:cNvPr id="3" name="Footer Placeholder 2"/>
          <p:cNvSpPr>
            <a:spLocks noGrp="1"/>
          </p:cNvSpPr>
          <p:nvPr>
            <p:ph type="ftr" sz="quarter" idx="11"/>
          </p:nvPr>
        </p:nvSpPr>
        <p:spPr/>
        <p:txBody>
          <a:bodyPr/>
          <a:lstStyle/>
          <a:p>
            <a:r>
              <a:rPr lang="en-US"/>
              <a:t>International IP Law/Ljubljana 2025</a:t>
            </a:r>
          </a:p>
        </p:txBody>
      </p:sp>
      <p:sp>
        <p:nvSpPr>
          <p:cNvPr id="4" name="Slide Number Placeholder 3"/>
          <p:cNvSpPr>
            <a:spLocks noGrp="1"/>
          </p:cNvSpPr>
          <p:nvPr>
            <p:ph type="sldNum" sz="quarter" idx="12"/>
          </p:nvPr>
        </p:nvSpPr>
        <p:spPr/>
        <p:txBody>
          <a:bodyPr/>
          <a:lstStyle/>
          <a:p>
            <a:fld id="{800015AF-CBB2-B54C-9E98-3D993F4637B7}" type="slidenum">
              <a:rPr lang="en-US" smtClean="0"/>
              <a:t>‹#›</a:t>
            </a:fld>
            <a:endParaRPr lang="en-US"/>
          </a:p>
        </p:txBody>
      </p:sp>
    </p:spTree>
    <p:extLst>
      <p:ext uri="{BB962C8B-B14F-4D97-AF65-F5344CB8AC3E}">
        <p14:creationId xmlns:p14="http://schemas.microsoft.com/office/powerpoint/2010/main" val="738057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6E22F7-0D52-4110-8558-6798BEF6A547}" type="datetime1">
              <a:rPr lang="en-US" smtClean="0"/>
              <a:t>9/23/2025</a:t>
            </a:fld>
            <a:endParaRPr lang="en-US"/>
          </a:p>
        </p:txBody>
      </p:sp>
      <p:sp>
        <p:nvSpPr>
          <p:cNvPr id="6" name="Footer Placeholder 5"/>
          <p:cNvSpPr>
            <a:spLocks noGrp="1"/>
          </p:cNvSpPr>
          <p:nvPr>
            <p:ph type="ftr" sz="quarter" idx="11"/>
          </p:nvPr>
        </p:nvSpPr>
        <p:spPr/>
        <p:txBody>
          <a:bodyPr/>
          <a:lstStyle/>
          <a:p>
            <a:r>
              <a:rPr lang="en-US"/>
              <a:t>International IP Law/Ljubljana 2025</a:t>
            </a:r>
          </a:p>
        </p:txBody>
      </p:sp>
      <p:sp>
        <p:nvSpPr>
          <p:cNvPr id="7" name="Slide Number Placeholder 6"/>
          <p:cNvSpPr>
            <a:spLocks noGrp="1"/>
          </p:cNvSpPr>
          <p:nvPr>
            <p:ph type="sldNum" sz="quarter" idx="12"/>
          </p:nvPr>
        </p:nvSpPr>
        <p:spPr/>
        <p:txBody>
          <a:bodyPr/>
          <a:lstStyle/>
          <a:p>
            <a:fld id="{800015AF-CBB2-B54C-9E98-3D993F4637B7}" type="slidenum">
              <a:rPr lang="en-US" smtClean="0"/>
              <a:t>‹#›</a:t>
            </a:fld>
            <a:endParaRPr lang="en-US"/>
          </a:p>
        </p:txBody>
      </p:sp>
    </p:spTree>
    <p:extLst>
      <p:ext uri="{BB962C8B-B14F-4D97-AF65-F5344CB8AC3E}">
        <p14:creationId xmlns:p14="http://schemas.microsoft.com/office/powerpoint/2010/main" val="2268124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16667-99B4-4E2C-B47C-33439024CB9B}" type="datetime1">
              <a:rPr lang="en-US" smtClean="0"/>
              <a:t>9/23/2025</a:t>
            </a:fld>
            <a:endParaRPr lang="en-US"/>
          </a:p>
        </p:txBody>
      </p:sp>
      <p:sp>
        <p:nvSpPr>
          <p:cNvPr id="6" name="Footer Placeholder 5"/>
          <p:cNvSpPr>
            <a:spLocks noGrp="1"/>
          </p:cNvSpPr>
          <p:nvPr>
            <p:ph type="ftr" sz="quarter" idx="11"/>
          </p:nvPr>
        </p:nvSpPr>
        <p:spPr/>
        <p:txBody>
          <a:bodyPr/>
          <a:lstStyle/>
          <a:p>
            <a:r>
              <a:rPr lang="en-US"/>
              <a:t>International IP Law/Ljubljana 2025</a:t>
            </a:r>
          </a:p>
        </p:txBody>
      </p:sp>
      <p:sp>
        <p:nvSpPr>
          <p:cNvPr id="7" name="Slide Number Placeholder 6"/>
          <p:cNvSpPr>
            <a:spLocks noGrp="1"/>
          </p:cNvSpPr>
          <p:nvPr>
            <p:ph type="sldNum" sz="quarter" idx="12"/>
          </p:nvPr>
        </p:nvSpPr>
        <p:spPr/>
        <p:txBody>
          <a:bodyPr/>
          <a:lstStyle/>
          <a:p>
            <a:fld id="{800015AF-CBB2-B54C-9E98-3D993F4637B7}" type="slidenum">
              <a:rPr lang="en-US" smtClean="0"/>
              <a:t>‹#›</a:t>
            </a:fld>
            <a:endParaRPr lang="en-US"/>
          </a:p>
        </p:txBody>
      </p:sp>
    </p:spTree>
    <p:extLst>
      <p:ext uri="{BB962C8B-B14F-4D97-AF65-F5344CB8AC3E}">
        <p14:creationId xmlns:p14="http://schemas.microsoft.com/office/powerpoint/2010/main" val="1179108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29D689D3-2042-44E5-A427-EABBF05DB399}" type="datetime1">
              <a:rPr lang="en-US" smtClean="0"/>
              <a:t>9/23/2025</a:t>
            </a:fld>
            <a:endParaRPr lang="en-US"/>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a:t>International IP Law/Ljubljana 2025</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800015AF-CBB2-B54C-9E98-3D993F4637B7}" type="slidenum">
              <a:rPr lang="en-US" smtClean="0"/>
              <a:t>‹#›</a:t>
            </a:fld>
            <a:endParaRPr lang="en-US"/>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2553838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3.xml"/><Relationship Id="rId6" Type="http://schemas.microsoft.com/office/2007/relationships/hdphoto" Target="../media/hdphoto1.wdp"/><Relationship Id="rId5" Type="http://schemas.openxmlformats.org/officeDocument/2006/relationships/image" Target="../media/image4.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09124" y="487443"/>
            <a:ext cx="5841548" cy="5841548"/>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40000"/>
                  <a:lumOff val="60000"/>
                </a:schemeClr>
              </a:solidFill>
            </a:endParaRPr>
          </a:p>
        </p:txBody>
      </p:sp>
      <p:pic>
        <p:nvPicPr>
          <p:cNvPr id="12" name="Picture 11">
            <a:extLst>
              <a:ext uri="{FF2B5EF4-FFF2-40B4-BE49-F238E27FC236}">
                <a16:creationId xmlns:a16="http://schemas.microsoft.com/office/drawing/2014/main" id="{15ADB788-8569-409E-862D-665AD53C990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C6F94974-FFCE-572A-91D0-FDF761514C20}"/>
              </a:ext>
            </a:extLst>
          </p:cNvPr>
          <p:cNvSpPr>
            <a:spLocks noGrp="1"/>
          </p:cNvSpPr>
          <p:nvPr>
            <p:ph type="ctrTitle"/>
          </p:nvPr>
        </p:nvSpPr>
        <p:spPr>
          <a:xfrm>
            <a:off x="3039048" y="2568817"/>
            <a:ext cx="7155598" cy="3133968"/>
          </a:xfrm>
        </p:spPr>
        <p:txBody>
          <a:bodyPr>
            <a:normAutofit/>
          </a:bodyPr>
          <a:lstStyle/>
          <a:p>
            <a:pPr algn="l"/>
            <a:r>
              <a:rPr lang="en-US" sz="6600">
                <a:solidFill>
                  <a:srgbClr val="1F2D29"/>
                </a:solidFill>
              </a:rPr>
              <a:t>International Industrial Property Law</a:t>
            </a:r>
          </a:p>
        </p:txBody>
      </p:sp>
      <p:sp>
        <p:nvSpPr>
          <p:cNvPr id="3" name="Subtitle 2">
            <a:extLst>
              <a:ext uri="{FF2B5EF4-FFF2-40B4-BE49-F238E27FC236}">
                <a16:creationId xmlns:a16="http://schemas.microsoft.com/office/drawing/2014/main" id="{9958848A-297E-E8B1-AB2D-97A8AA8A706A}"/>
              </a:ext>
            </a:extLst>
          </p:cNvPr>
          <p:cNvSpPr>
            <a:spLocks noGrp="1"/>
          </p:cNvSpPr>
          <p:nvPr>
            <p:ph type="subTitle" idx="1"/>
          </p:nvPr>
        </p:nvSpPr>
        <p:spPr>
          <a:xfrm>
            <a:off x="3039048" y="1325691"/>
            <a:ext cx="4355178" cy="1138426"/>
          </a:xfrm>
        </p:spPr>
        <p:txBody>
          <a:bodyPr>
            <a:normAutofit fontScale="85000" lnSpcReduction="10000"/>
          </a:bodyPr>
          <a:lstStyle/>
          <a:p>
            <a:pPr algn="l">
              <a:lnSpc>
                <a:spcPct val="110000"/>
              </a:lnSpc>
            </a:pPr>
            <a:r>
              <a:rPr lang="en-US" sz="1400" dirty="0">
                <a:solidFill>
                  <a:srgbClr val="1F2D29"/>
                </a:solidFill>
              </a:rPr>
              <a:t>Professor </a:t>
            </a:r>
            <a:r>
              <a:rPr lang="en-US" sz="1400" i="1" dirty="0">
                <a:solidFill>
                  <a:srgbClr val="1F2D29"/>
                </a:solidFill>
              </a:rPr>
              <a:t>Emeritus</a:t>
            </a:r>
            <a:r>
              <a:rPr lang="en-US" sz="1400" dirty="0">
                <a:solidFill>
                  <a:srgbClr val="1F2D29"/>
                </a:solidFill>
              </a:rPr>
              <a:t> John Cross (Univ. of Louisville (USA))</a:t>
            </a:r>
          </a:p>
          <a:p>
            <a:pPr algn="l">
              <a:lnSpc>
                <a:spcPct val="110000"/>
              </a:lnSpc>
            </a:pPr>
            <a:r>
              <a:rPr lang="en-US" sz="1400" dirty="0">
                <a:solidFill>
                  <a:srgbClr val="1F2D29"/>
                </a:solidFill>
              </a:rPr>
              <a:t>Presented at University of Ljubljana</a:t>
            </a:r>
          </a:p>
          <a:p>
            <a:pPr algn="l">
              <a:lnSpc>
                <a:spcPct val="110000"/>
              </a:lnSpc>
            </a:pPr>
            <a:r>
              <a:rPr lang="en-US" sz="1400" dirty="0">
                <a:solidFill>
                  <a:srgbClr val="1F2D29"/>
                </a:solidFill>
              </a:rPr>
              <a:t>May 2025</a:t>
            </a:r>
          </a:p>
        </p:txBody>
      </p:sp>
      <p:sp>
        <p:nvSpPr>
          <p:cNvPr id="14" name="Rectangle 13">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ight Triangle 15">
            <a:extLst>
              <a:ext uri="{FF2B5EF4-FFF2-40B4-BE49-F238E27FC236}">
                <a16:creationId xmlns:a16="http://schemas.microsoft.com/office/drawing/2014/main" id="{2663C086-1480-4E81-BD6F-3E43A4C38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585313" y="2747897"/>
            <a:ext cx="353147" cy="353147"/>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97120220"/>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A799F-120C-ABC5-188A-81753BF73B34}"/>
              </a:ext>
            </a:extLst>
          </p:cNvPr>
          <p:cNvSpPr>
            <a:spLocks noGrp="1"/>
          </p:cNvSpPr>
          <p:nvPr>
            <p:ph type="title"/>
          </p:nvPr>
        </p:nvSpPr>
        <p:spPr/>
        <p:txBody>
          <a:bodyPr/>
          <a:lstStyle/>
          <a:p>
            <a:r>
              <a:rPr lang="en-US" dirty="0"/>
              <a:t>Copyright compared</a:t>
            </a:r>
          </a:p>
        </p:txBody>
      </p:sp>
      <p:sp>
        <p:nvSpPr>
          <p:cNvPr id="3" name="Content Placeholder 2">
            <a:extLst>
              <a:ext uri="{FF2B5EF4-FFF2-40B4-BE49-F238E27FC236}">
                <a16:creationId xmlns:a16="http://schemas.microsoft.com/office/drawing/2014/main" id="{108A15B2-3E8A-B30F-6043-2659811742D9}"/>
              </a:ext>
            </a:extLst>
          </p:cNvPr>
          <p:cNvSpPr>
            <a:spLocks noGrp="1"/>
          </p:cNvSpPr>
          <p:nvPr>
            <p:ph idx="1"/>
          </p:nvPr>
        </p:nvSpPr>
        <p:spPr/>
        <p:txBody>
          <a:bodyPr/>
          <a:lstStyle/>
          <a:p>
            <a:r>
              <a:rPr lang="en-US" dirty="0"/>
              <a:t>That may sound odd—in copyright, you spent very little time on the process of acquiring rights elsewhere.</a:t>
            </a:r>
          </a:p>
          <a:p>
            <a:r>
              <a:rPr lang="en-US" dirty="0"/>
              <a:t>That reflects the fundamental difference:</a:t>
            </a:r>
          </a:p>
          <a:p>
            <a:pPr marL="0" indent="0">
              <a:buNone/>
            </a:pPr>
            <a:endParaRPr lang="en-US" dirty="0"/>
          </a:p>
        </p:txBody>
      </p:sp>
      <p:sp>
        <p:nvSpPr>
          <p:cNvPr id="4" name="Footer Placeholder 3">
            <a:extLst>
              <a:ext uri="{FF2B5EF4-FFF2-40B4-BE49-F238E27FC236}">
                <a16:creationId xmlns:a16="http://schemas.microsoft.com/office/drawing/2014/main" id="{D7797AF6-07AF-3385-FF8B-49C5B392D34C}"/>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1DD1E0DC-D69C-3040-3CC1-F2183C902629}"/>
              </a:ext>
            </a:extLst>
          </p:cNvPr>
          <p:cNvSpPr>
            <a:spLocks noGrp="1"/>
          </p:cNvSpPr>
          <p:nvPr>
            <p:ph type="sldNum" sz="quarter" idx="12"/>
          </p:nvPr>
        </p:nvSpPr>
        <p:spPr/>
        <p:txBody>
          <a:bodyPr/>
          <a:lstStyle/>
          <a:p>
            <a:fld id="{800015AF-CBB2-B54C-9E98-3D993F4637B7}" type="slidenum">
              <a:rPr lang="en-US" smtClean="0"/>
              <a:t>10</a:t>
            </a:fld>
            <a:endParaRPr lang="en-US"/>
          </a:p>
        </p:txBody>
      </p:sp>
      <p:graphicFrame>
        <p:nvGraphicFramePr>
          <p:cNvPr id="6" name="Table 5">
            <a:extLst>
              <a:ext uri="{FF2B5EF4-FFF2-40B4-BE49-F238E27FC236}">
                <a16:creationId xmlns:a16="http://schemas.microsoft.com/office/drawing/2014/main" id="{A9F2CC67-1A7F-A153-85B0-828F41414E0F}"/>
              </a:ext>
            </a:extLst>
          </p:cNvPr>
          <p:cNvGraphicFramePr>
            <a:graphicFrameLocks noGrp="1"/>
          </p:cNvGraphicFramePr>
          <p:nvPr>
            <p:extLst>
              <p:ext uri="{D42A27DB-BD31-4B8C-83A1-F6EECF244321}">
                <p14:modId xmlns:p14="http://schemas.microsoft.com/office/powerpoint/2010/main" val="1240898205"/>
              </p:ext>
            </p:extLst>
          </p:nvPr>
        </p:nvGraphicFramePr>
        <p:xfrm>
          <a:off x="2032000" y="4817805"/>
          <a:ext cx="8128000" cy="1700981"/>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327767768"/>
                    </a:ext>
                  </a:extLst>
                </a:gridCol>
                <a:gridCol w="4064000">
                  <a:extLst>
                    <a:ext uri="{9D8B030D-6E8A-4147-A177-3AD203B41FA5}">
                      <a16:colId xmlns:a16="http://schemas.microsoft.com/office/drawing/2014/main" val="1040863667"/>
                    </a:ext>
                  </a:extLst>
                </a:gridCol>
              </a:tblGrid>
              <a:tr h="675400">
                <a:tc>
                  <a:txBody>
                    <a:bodyPr/>
                    <a:lstStyle/>
                    <a:p>
                      <a:r>
                        <a:rPr lang="en-US" dirty="0"/>
                        <a:t>Copyright</a:t>
                      </a:r>
                    </a:p>
                  </a:txBody>
                  <a:tcPr/>
                </a:tc>
                <a:tc>
                  <a:txBody>
                    <a:bodyPr/>
                    <a:lstStyle/>
                    <a:p>
                      <a:r>
                        <a:rPr lang="en-US" dirty="0"/>
                        <a:t>Industrial property</a:t>
                      </a:r>
                    </a:p>
                  </a:txBody>
                  <a:tcPr/>
                </a:tc>
                <a:extLst>
                  <a:ext uri="{0D108BD9-81ED-4DB2-BD59-A6C34878D82A}">
                    <a16:rowId xmlns:a16="http://schemas.microsoft.com/office/drawing/2014/main" val="67607378"/>
                  </a:ext>
                </a:extLst>
              </a:tr>
              <a:tr h="1025581">
                <a:tc>
                  <a:txBody>
                    <a:bodyPr/>
                    <a:lstStyle/>
                    <a:p>
                      <a:r>
                        <a:rPr lang="en-US" dirty="0"/>
                        <a:t>Automatic! Creating the work in nation X (or perhaps writing it down) results in rights in nations Y and Z</a:t>
                      </a:r>
                    </a:p>
                  </a:txBody>
                  <a:tcPr/>
                </a:tc>
                <a:tc>
                  <a:txBody>
                    <a:bodyPr/>
                    <a:lstStyle/>
                    <a:p>
                      <a:r>
                        <a:rPr lang="en-US" dirty="0"/>
                        <a:t>Must ask nations X, Y, and Z to grant protection. Separate applications and review</a:t>
                      </a:r>
                    </a:p>
                  </a:txBody>
                  <a:tcPr/>
                </a:tc>
                <a:extLst>
                  <a:ext uri="{0D108BD9-81ED-4DB2-BD59-A6C34878D82A}">
                    <a16:rowId xmlns:a16="http://schemas.microsoft.com/office/drawing/2014/main" val="111739009"/>
                  </a:ext>
                </a:extLst>
              </a:tr>
            </a:tbl>
          </a:graphicData>
        </a:graphic>
      </p:graphicFrame>
    </p:spTree>
    <p:extLst>
      <p:ext uri="{BB962C8B-B14F-4D97-AF65-F5344CB8AC3E}">
        <p14:creationId xmlns:p14="http://schemas.microsoft.com/office/powerpoint/2010/main" val="347182941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DDE2C-B33D-48B8-8397-A7CB2FB05A4C}"/>
              </a:ext>
            </a:extLst>
          </p:cNvPr>
          <p:cNvSpPr>
            <a:spLocks noGrp="1"/>
          </p:cNvSpPr>
          <p:nvPr>
            <p:ph type="title"/>
          </p:nvPr>
        </p:nvSpPr>
        <p:spPr/>
        <p:txBody>
          <a:bodyPr/>
          <a:lstStyle/>
          <a:p>
            <a:r>
              <a:rPr lang="en-US" dirty="0"/>
              <a:t>Basic process</a:t>
            </a:r>
          </a:p>
        </p:txBody>
      </p:sp>
      <p:sp>
        <p:nvSpPr>
          <p:cNvPr id="3" name="Content Placeholder 2">
            <a:extLst>
              <a:ext uri="{FF2B5EF4-FFF2-40B4-BE49-F238E27FC236}">
                <a16:creationId xmlns:a16="http://schemas.microsoft.com/office/drawing/2014/main" id="{9A144D67-B38E-491D-A651-AAB1EAC5F57E}"/>
              </a:ext>
            </a:extLst>
          </p:cNvPr>
          <p:cNvSpPr>
            <a:spLocks noGrp="1"/>
          </p:cNvSpPr>
          <p:nvPr>
            <p:ph idx="1"/>
          </p:nvPr>
        </p:nvSpPr>
        <p:spPr/>
        <p:txBody>
          <a:bodyPr>
            <a:normAutofit fontScale="92500" lnSpcReduction="20000"/>
          </a:bodyPr>
          <a:lstStyle/>
          <a:p>
            <a:r>
              <a:rPr lang="en-US" i="1" dirty="0"/>
              <a:t>Very</a:t>
            </a:r>
            <a:r>
              <a:rPr lang="en-US" dirty="0"/>
              <a:t> different than PCT</a:t>
            </a:r>
          </a:p>
          <a:p>
            <a:r>
              <a:rPr lang="en-US" dirty="0"/>
              <a:t>Steps:</a:t>
            </a:r>
          </a:p>
          <a:p>
            <a:pPr marL="800100" lvl="1" indent="-342900">
              <a:buFont typeface="+mj-lt"/>
              <a:buAutoNum type="arabicPeriod"/>
            </a:pPr>
            <a:r>
              <a:rPr lang="en-US" dirty="0"/>
              <a:t>A party “seeks protection” (i.e. a normal TM registration) in a national office</a:t>
            </a:r>
          </a:p>
          <a:p>
            <a:pPr marL="800100" lvl="1" indent="-342900">
              <a:buFont typeface="+mj-lt"/>
              <a:buAutoNum type="arabicPeriod"/>
            </a:pPr>
            <a:r>
              <a:rPr lang="en-US" dirty="0"/>
              <a:t>The party then files an international application with WIPO listing additional nations</a:t>
            </a:r>
          </a:p>
          <a:p>
            <a:pPr marL="800100" lvl="1" indent="-342900">
              <a:buFont typeface="+mj-lt"/>
              <a:buAutoNum type="arabicPeriod"/>
            </a:pPr>
            <a:r>
              <a:rPr lang="en-US" dirty="0"/>
              <a:t>The international application, when approved by WIPO, becomes the domestic application in the other nations</a:t>
            </a:r>
          </a:p>
          <a:p>
            <a:pPr marL="800100" lvl="1" indent="-342900">
              <a:buFont typeface="+mj-lt"/>
              <a:buAutoNum type="arabicPeriod"/>
            </a:pPr>
            <a:r>
              <a:rPr lang="en-US" dirty="0"/>
              <a:t>The other nations have a period of time to evaluate the application in their domestic offices. If not denied within that period, </a:t>
            </a:r>
            <a:r>
              <a:rPr lang="en-US" u="sng" dirty="0"/>
              <a:t>automatically deemed granted</a:t>
            </a:r>
          </a:p>
        </p:txBody>
      </p:sp>
      <p:sp>
        <p:nvSpPr>
          <p:cNvPr id="4" name="Footer Placeholder 3">
            <a:extLst>
              <a:ext uri="{FF2B5EF4-FFF2-40B4-BE49-F238E27FC236}">
                <a16:creationId xmlns:a16="http://schemas.microsoft.com/office/drawing/2014/main" id="{E9ADB64A-54C4-49AC-BB7F-A309937D6459}"/>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B8E094D4-37E8-4B1B-8061-91CEA42A2646}"/>
              </a:ext>
            </a:extLst>
          </p:cNvPr>
          <p:cNvSpPr>
            <a:spLocks noGrp="1"/>
          </p:cNvSpPr>
          <p:nvPr>
            <p:ph type="sldNum" sz="quarter" idx="12"/>
          </p:nvPr>
        </p:nvSpPr>
        <p:spPr/>
        <p:txBody>
          <a:bodyPr/>
          <a:lstStyle/>
          <a:p>
            <a:fld id="{BC907120-CD3B-4650-9C67-A22903B85A6A}" type="slidenum">
              <a:rPr lang="en-US" smtClean="0"/>
              <a:t>100</a:t>
            </a:fld>
            <a:endParaRPr lang="en-US"/>
          </a:p>
        </p:txBody>
      </p:sp>
    </p:spTree>
    <p:extLst>
      <p:ext uri="{BB962C8B-B14F-4D97-AF65-F5344CB8AC3E}">
        <p14:creationId xmlns:p14="http://schemas.microsoft.com/office/powerpoint/2010/main" val="226401715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45BEB-770E-4A24-8EE0-55D1DB76A5BF}"/>
              </a:ext>
            </a:extLst>
          </p:cNvPr>
          <p:cNvSpPr>
            <a:spLocks noGrp="1"/>
          </p:cNvSpPr>
          <p:nvPr>
            <p:ph type="title"/>
          </p:nvPr>
        </p:nvSpPr>
        <p:spPr/>
        <p:txBody>
          <a:bodyPr/>
          <a:lstStyle/>
          <a:p>
            <a:r>
              <a:rPr lang="en-US" dirty="0"/>
              <a:t>Differences between Agreement and Protocol</a:t>
            </a:r>
          </a:p>
        </p:txBody>
      </p:sp>
      <p:sp>
        <p:nvSpPr>
          <p:cNvPr id="3" name="Content Placeholder 2">
            <a:extLst>
              <a:ext uri="{FF2B5EF4-FFF2-40B4-BE49-F238E27FC236}">
                <a16:creationId xmlns:a16="http://schemas.microsoft.com/office/drawing/2014/main" id="{DD728F69-3530-4C92-A11D-E707D06A735C}"/>
              </a:ext>
            </a:extLst>
          </p:cNvPr>
          <p:cNvSpPr>
            <a:spLocks noGrp="1"/>
          </p:cNvSpPr>
          <p:nvPr>
            <p:ph idx="1"/>
          </p:nvPr>
        </p:nvSpPr>
        <p:spPr/>
        <p:txBody>
          <a:bodyPr>
            <a:normAutofit/>
          </a:bodyPr>
          <a:lstStyle/>
          <a:p>
            <a:pPr>
              <a:buFont typeface="+mj-lt"/>
              <a:buAutoNum type="arabicPeriod"/>
            </a:pPr>
            <a:r>
              <a:rPr lang="en-US" dirty="0"/>
              <a:t>What it means to “seek protection” in the first nation</a:t>
            </a:r>
          </a:p>
          <a:p>
            <a:pPr lvl="1"/>
            <a:r>
              <a:rPr lang="en-US" dirty="0"/>
              <a:t>Agreement: obtain a ® (which may take 1+ years in some nations, resulting in a loss of Paris priority)</a:t>
            </a:r>
          </a:p>
          <a:p>
            <a:pPr lvl="1"/>
            <a:r>
              <a:rPr lang="en-US" dirty="0"/>
              <a:t>Protocol: merely file an application</a:t>
            </a:r>
          </a:p>
          <a:p>
            <a:pPr>
              <a:buFont typeface="+mj-lt"/>
              <a:buAutoNum type="arabicPeriod"/>
            </a:pPr>
            <a:r>
              <a:rPr lang="en-US" dirty="0"/>
              <a:t>How long national offices have to rule on the international application</a:t>
            </a:r>
          </a:p>
          <a:p>
            <a:pPr lvl="1"/>
            <a:r>
              <a:rPr lang="en-US" dirty="0"/>
              <a:t>Agreement: one year</a:t>
            </a:r>
          </a:p>
          <a:p>
            <a:pPr lvl="1"/>
            <a:r>
              <a:rPr lang="en-US" dirty="0"/>
              <a:t>Protocol: 18 months</a:t>
            </a:r>
          </a:p>
        </p:txBody>
      </p:sp>
      <p:sp>
        <p:nvSpPr>
          <p:cNvPr id="4" name="Footer Placeholder 3">
            <a:extLst>
              <a:ext uri="{FF2B5EF4-FFF2-40B4-BE49-F238E27FC236}">
                <a16:creationId xmlns:a16="http://schemas.microsoft.com/office/drawing/2014/main" id="{D276DAF0-676B-4F98-8172-1802A61C7719}"/>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FD452391-8D8E-4089-8FC2-48523034C43A}"/>
              </a:ext>
            </a:extLst>
          </p:cNvPr>
          <p:cNvSpPr>
            <a:spLocks noGrp="1"/>
          </p:cNvSpPr>
          <p:nvPr>
            <p:ph type="sldNum" sz="quarter" idx="12"/>
          </p:nvPr>
        </p:nvSpPr>
        <p:spPr/>
        <p:txBody>
          <a:bodyPr/>
          <a:lstStyle/>
          <a:p>
            <a:fld id="{BC907120-CD3B-4650-9C67-A22903B85A6A}" type="slidenum">
              <a:rPr lang="en-US" smtClean="0"/>
              <a:t>101</a:t>
            </a:fld>
            <a:endParaRPr lang="en-US"/>
          </a:p>
        </p:txBody>
      </p:sp>
    </p:spTree>
    <p:extLst>
      <p:ext uri="{BB962C8B-B14F-4D97-AF65-F5344CB8AC3E}">
        <p14:creationId xmlns:p14="http://schemas.microsoft.com/office/powerpoint/2010/main" val="2944630720"/>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0D9AB-B905-35CE-F492-417A3832F18C}"/>
              </a:ext>
            </a:extLst>
          </p:cNvPr>
          <p:cNvSpPr>
            <a:spLocks noGrp="1"/>
          </p:cNvSpPr>
          <p:nvPr>
            <p:ph type="title"/>
          </p:nvPr>
        </p:nvSpPr>
        <p:spPr/>
        <p:txBody>
          <a:bodyPr/>
          <a:lstStyle/>
          <a:p>
            <a:r>
              <a:rPr lang="en-US" dirty="0"/>
              <a:t>Differences (</a:t>
            </a:r>
            <a:r>
              <a:rPr lang="en-US" dirty="0" err="1"/>
              <a:t>con’t</a:t>
            </a:r>
            <a:r>
              <a:rPr lang="en-US" dirty="0"/>
              <a:t>)</a:t>
            </a:r>
          </a:p>
        </p:txBody>
      </p:sp>
      <p:sp>
        <p:nvSpPr>
          <p:cNvPr id="3" name="Content Placeholder 2">
            <a:extLst>
              <a:ext uri="{FF2B5EF4-FFF2-40B4-BE49-F238E27FC236}">
                <a16:creationId xmlns:a16="http://schemas.microsoft.com/office/drawing/2014/main" id="{6F759C72-0360-D4F6-F5ED-0AEE7F1CC00C}"/>
              </a:ext>
            </a:extLst>
          </p:cNvPr>
          <p:cNvSpPr>
            <a:spLocks noGrp="1"/>
          </p:cNvSpPr>
          <p:nvPr>
            <p:ph idx="1"/>
          </p:nvPr>
        </p:nvSpPr>
        <p:spPr/>
        <p:txBody>
          <a:bodyPr>
            <a:normAutofit fontScale="92500" lnSpcReduction="10000"/>
          </a:bodyPr>
          <a:lstStyle/>
          <a:p>
            <a:pPr marL="457200" indent="-457200">
              <a:buFont typeface="+mj-lt"/>
              <a:buAutoNum type="arabicPeriod" startAt="3"/>
            </a:pPr>
            <a:r>
              <a:rPr lang="en-US" dirty="0"/>
              <a:t>“Central attack”—if the </a:t>
            </a:r>
            <a:r>
              <a:rPr lang="en-US" u="sng" dirty="0"/>
              <a:t>initial national TM</a:t>
            </a:r>
            <a:r>
              <a:rPr lang="en-US" dirty="0"/>
              <a:t> is cancelled</a:t>
            </a:r>
          </a:p>
          <a:p>
            <a:pPr lvl="1"/>
            <a:r>
              <a:rPr lang="en-US" dirty="0"/>
              <a:t>Agreement: all subsequent ®s based on international application are automatically cancelled</a:t>
            </a:r>
          </a:p>
          <a:p>
            <a:pPr lvl="1"/>
            <a:r>
              <a:rPr lang="en-US" dirty="0"/>
              <a:t>Protocol: party has a period of time to convert the subsequent international ®s into ordinary domestic ®s (and if so, preserve the priority)</a:t>
            </a:r>
          </a:p>
          <a:p>
            <a:pPr lvl="1"/>
            <a:r>
              <a:rPr lang="en-US" dirty="0"/>
              <a:t>Under both, </a:t>
            </a:r>
            <a:r>
              <a:rPr lang="en-US" u="sng" dirty="0"/>
              <a:t>why</a:t>
            </a:r>
            <a:r>
              <a:rPr lang="en-US" dirty="0"/>
              <a:t> the first ® is cancelled does not matter</a:t>
            </a:r>
          </a:p>
          <a:p>
            <a:pPr lvl="1"/>
            <a:r>
              <a:rPr lang="en-US" dirty="0"/>
              <a:t>Also, central attack only applies to registrations granted pursuant to a Madrid international app.</a:t>
            </a:r>
          </a:p>
          <a:p>
            <a:pPr lvl="2"/>
            <a:r>
              <a:rPr lang="en-US" dirty="0"/>
              <a:t>Ordinary, back-to-back Paris applications do not suffer the same fate (even if party uses priority)</a:t>
            </a:r>
          </a:p>
        </p:txBody>
      </p:sp>
      <p:sp>
        <p:nvSpPr>
          <p:cNvPr id="4" name="Footer Placeholder 3">
            <a:extLst>
              <a:ext uri="{FF2B5EF4-FFF2-40B4-BE49-F238E27FC236}">
                <a16:creationId xmlns:a16="http://schemas.microsoft.com/office/drawing/2014/main" id="{819EC837-F76C-CE9C-2154-16934D749EC8}"/>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6811A935-AD5A-DF12-1968-F05B90848D02}"/>
              </a:ext>
            </a:extLst>
          </p:cNvPr>
          <p:cNvSpPr>
            <a:spLocks noGrp="1"/>
          </p:cNvSpPr>
          <p:nvPr>
            <p:ph type="sldNum" sz="quarter" idx="12"/>
          </p:nvPr>
        </p:nvSpPr>
        <p:spPr/>
        <p:txBody>
          <a:bodyPr/>
          <a:lstStyle/>
          <a:p>
            <a:fld id="{800015AF-CBB2-B54C-9E98-3D993F4637B7}" type="slidenum">
              <a:rPr lang="en-US" smtClean="0"/>
              <a:t>102</a:t>
            </a:fld>
            <a:endParaRPr lang="en-US"/>
          </a:p>
        </p:txBody>
      </p:sp>
    </p:spTree>
    <p:extLst>
      <p:ext uri="{BB962C8B-B14F-4D97-AF65-F5344CB8AC3E}">
        <p14:creationId xmlns:p14="http://schemas.microsoft.com/office/powerpoint/2010/main" val="215123739"/>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3B4CB92-5379-44C6-9343-676021369B47}"/>
              </a:ext>
            </a:extLst>
          </p:cNvPr>
          <p:cNvSpPr>
            <a:spLocks noGrp="1"/>
          </p:cNvSpPr>
          <p:nvPr>
            <p:ph type="title"/>
          </p:nvPr>
        </p:nvSpPr>
        <p:spPr/>
        <p:txBody>
          <a:bodyPr/>
          <a:lstStyle/>
          <a:p>
            <a:r>
              <a:rPr lang="en-US" dirty="0"/>
              <a:t>7. “Well-known mark” protection</a:t>
            </a:r>
          </a:p>
        </p:txBody>
      </p:sp>
      <p:sp>
        <p:nvSpPr>
          <p:cNvPr id="7" name="Text Placeholder 6">
            <a:extLst>
              <a:ext uri="{FF2B5EF4-FFF2-40B4-BE49-F238E27FC236}">
                <a16:creationId xmlns:a16="http://schemas.microsoft.com/office/drawing/2014/main" id="{9378899F-A9F1-464B-BD2F-9521A3249336}"/>
              </a:ext>
            </a:extLst>
          </p:cNvPr>
          <p:cNvSpPr>
            <a:spLocks noGrp="1"/>
          </p:cNvSpPr>
          <p:nvPr>
            <p:ph type="body" idx="1"/>
          </p:nvPr>
        </p:nvSpPr>
        <p:spPr/>
        <p:txBody>
          <a:bodyPr/>
          <a:lstStyle/>
          <a:p>
            <a:endParaRPr lang="en-US"/>
          </a:p>
        </p:txBody>
      </p:sp>
      <p:sp>
        <p:nvSpPr>
          <p:cNvPr id="4" name="Footer Placeholder 3">
            <a:extLst>
              <a:ext uri="{FF2B5EF4-FFF2-40B4-BE49-F238E27FC236}">
                <a16:creationId xmlns:a16="http://schemas.microsoft.com/office/drawing/2014/main" id="{BB0BB8E0-C3B8-438A-B116-23D56411EEEC}"/>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470C51C9-4FC8-461F-B457-14583E20E183}"/>
              </a:ext>
            </a:extLst>
          </p:cNvPr>
          <p:cNvSpPr>
            <a:spLocks noGrp="1"/>
          </p:cNvSpPr>
          <p:nvPr>
            <p:ph type="sldNum" sz="quarter" idx="12"/>
          </p:nvPr>
        </p:nvSpPr>
        <p:spPr/>
        <p:txBody>
          <a:bodyPr/>
          <a:lstStyle/>
          <a:p>
            <a:fld id="{BC907120-CD3B-4650-9C67-A22903B85A6A}" type="slidenum">
              <a:rPr lang="en-US" smtClean="0"/>
              <a:t>103</a:t>
            </a:fld>
            <a:endParaRPr lang="en-US"/>
          </a:p>
        </p:txBody>
      </p:sp>
    </p:spTree>
    <p:extLst>
      <p:ext uri="{BB962C8B-B14F-4D97-AF65-F5344CB8AC3E}">
        <p14:creationId xmlns:p14="http://schemas.microsoft.com/office/powerpoint/2010/main" val="271278443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68D23-BB4F-4F51-85F6-F71C7AF4E6C3}"/>
              </a:ext>
            </a:extLst>
          </p:cNvPr>
          <p:cNvSpPr>
            <a:spLocks noGrp="1"/>
          </p:cNvSpPr>
          <p:nvPr>
            <p:ph type="title"/>
          </p:nvPr>
        </p:nvSpPr>
        <p:spPr/>
        <p:txBody>
          <a:bodyPr/>
          <a:lstStyle/>
          <a:p>
            <a:r>
              <a:rPr lang="en-US" dirty="0"/>
              <a:t>Basic rules</a:t>
            </a:r>
          </a:p>
        </p:txBody>
      </p:sp>
      <p:sp>
        <p:nvSpPr>
          <p:cNvPr id="3" name="Content Placeholder 2">
            <a:extLst>
              <a:ext uri="{FF2B5EF4-FFF2-40B4-BE49-F238E27FC236}">
                <a16:creationId xmlns:a16="http://schemas.microsoft.com/office/drawing/2014/main" id="{BB183B68-2C8E-4964-AD00-9845E0559C78}"/>
              </a:ext>
            </a:extLst>
          </p:cNvPr>
          <p:cNvSpPr>
            <a:spLocks noGrp="1"/>
          </p:cNvSpPr>
          <p:nvPr>
            <p:ph idx="1"/>
          </p:nvPr>
        </p:nvSpPr>
        <p:spPr/>
        <p:txBody>
          <a:bodyPr>
            <a:normAutofit fontScale="70000" lnSpcReduction="20000"/>
          </a:bodyPr>
          <a:lstStyle/>
          <a:p>
            <a:r>
              <a:rPr lang="en-US" dirty="0"/>
              <a:t>If a mark is “well-known” in a nation, that nation must protect it … even if the mark owner does not do business in the nation.</a:t>
            </a:r>
          </a:p>
          <a:p>
            <a:pPr lvl="1"/>
            <a:r>
              <a:rPr lang="en-US" dirty="0" err="1"/>
              <a:t>Eg</a:t>
            </a:r>
            <a:r>
              <a:rPr lang="en-US" dirty="0"/>
              <a:t> European football teams</a:t>
            </a:r>
          </a:p>
          <a:p>
            <a:r>
              <a:rPr lang="en-US" dirty="0"/>
              <a:t>Limitations on doctrine</a:t>
            </a:r>
          </a:p>
          <a:p>
            <a:pPr lvl="1"/>
            <a:r>
              <a:rPr lang="en-US" dirty="0"/>
              <a:t>Under Paris:</a:t>
            </a:r>
          </a:p>
          <a:p>
            <a:pPr lvl="2"/>
            <a:r>
              <a:rPr lang="en-US" dirty="0"/>
              <a:t>Only trademarks need to be protected, not service marks</a:t>
            </a:r>
          </a:p>
          <a:p>
            <a:pPr lvl="2"/>
            <a:r>
              <a:rPr lang="en-US" dirty="0"/>
              <a:t>The defendant must use the mark on the same sorts of goods in a way that might confuse buyers</a:t>
            </a:r>
          </a:p>
          <a:p>
            <a:pPr lvl="1"/>
            <a:r>
              <a:rPr lang="en-US" dirty="0"/>
              <a:t>Under TRIPS</a:t>
            </a:r>
          </a:p>
          <a:p>
            <a:pPr lvl="2"/>
            <a:r>
              <a:rPr lang="en-US" dirty="0"/>
              <a:t>Both TMs and SMs are protected</a:t>
            </a:r>
          </a:p>
          <a:p>
            <a:pPr lvl="2"/>
            <a:r>
              <a:rPr lang="en-US" dirty="0"/>
              <a:t>A defendant can be liable if it uses the mark on </a:t>
            </a:r>
            <a:r>
              <a:rPr lang="en-US" u="sng" dirty="0"/>
              <a:t>different</a:t>
            </a:r>
            <a:r>
              <a:rPr lang="en-US" dirty="0"/>
              <a:t> goods … but </a:t>
            </a:r>
            <a:r>
              <a:rPr lang="en-US" u="sng" dirty="0"/>
              <a:t>only </a:t>
            </a:r>
            <a:r>
              <a:rPr lang="en-US" dirty="0"/>
              <a:t>if the use would cause buyers to connect the local goods with the mark owner</a:t>
            </a:r>
          </a:p>
          <a:p>
            <a:pPr lvl="3"/>
            <a:r>
              <a:rPr lang="en-US" dirty="0"/>
              <a:t>“Connect”—most nations interpret to mean “likelihood of confusion”, not merely “think of”</a:t>
            </a:r>
          </a:p>
        </p:txBody>
      </p:sp>
      <p:sp>
        <p:nvSpPr>
          <p:cNvPr id="4" name="Footer Placeholder 3">
            <a:extLst>
              <a:ext uri="{FF2B5EF4-FFF2-40B4-BE49-F238E27FC236}">
                <a16:creationId xmlns:a16="http://schemas.microsoft.com/office/drawing/2014/main" id="{788351C0-608B-4337-9DFA-5D96E08DF6F5}"/>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9D7302EC-248A-426B-909B-F12880F4EEF3}"/>
              </a:ext>
            </a:extLst>
          </p:cNvPr>
          <p:cNvSpPr>
            <a:spLocks noGrp="1"/>
          </p:cNvSpPr>
          <p:nvPr>
            <p:ph type="sldNum" sz="quarter" idx="12"/>
          </p:nvPr>
        </p:nvSpPr>
        <p:spPr/>
        <p:txBody>
          <a:bodyPr/>
          <a:lstStyle/>
          <a:p>
            <a:fld id="{BC907120-CD3B-4650-9C67-A22903B85A6A}" type="slidenum">
              <a:rPr lang="en-US" smtClean="0"/>
              <a:t>104</a:t>
            </a:fld>
            <a:endParaRPr lang="en-US"/>
          </a:p>
        </p:txBody>
      </p:sp>
    </p:spTree>
    <p:extLst>
      <p:ext uri="{BB962C8B-B14F-4D97-AF65-F5344CB8AC3E}">
        <p14:creationId xmlns:p14="http://schemas.microsoft.com/office/powerpoint/2010/main" val="1288560972"/>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D5551-254A-4F85-A02E-BC15C1F69D62}"/>
              </a:ext>
            </a:extLst>
          </p:cNvPr>
          <p:cNvSpPr>
            <a:spLocks noGrp="1"/>
          </p:cNvSpPr>
          <p:nvPr>
            <p:ph type="title"/>
          </p:nvPr>
        </p:nvSpPr>
        <p:spPr/>
        <p:txBody>
          <a:bodyPr/>
          <a:lstStyle/>
          <a:p>
            <a:r>
              <a:rPr lang="en-US" dirty="0"/>
              <a:t>Well-known marks vs dilution protection</a:t>
            </a:r>
          </a:p>
        </p:txBody>
      </p:sp>
      <p:sp>
        <p:nvSpPr>
          <p:cNvPr id="3" name="Content Placeholder 2">
            <a:extLst>
              <a:ext uri="{FF2B5EF4-FFF2-40B4-BE49-F238E27FC236}">
                <a16:creationId xmlns:a16="http://schemas.microsoft.com/office/drawing/2014/main" id="{6B0F57BB-4AFB-43CA-9DB5-4985F053FB73}"/>
              </a:ext>
            </a:extLst>
          </p:cNvPr>
          <p:cNvSpPr>
            <a:spLocks noGrp="1"/>
          </p:cNvSpPr>
          <p:nvPr>
            <p:ph idx="1"/>
          </p:nvPr>
        </p:nvSpPr>
        <p:spPr/>
        <p:txBody>
          <a:bodyPr/>
          <a:lstStyle/>
          <a:p>
            <a:r>
              <a:rPr lang="en-US" dirty="0"/>
              <a:t>Often confused</a:t>
            </a:r>
          </a:p>
          <a:p>
            <a:r>
              <a:rPr lang="en-US" dirty="0"/>
              <a:t>But many differences:</a:t>
            </a:r>
          </a:p>
          <a:p>
            <a:pPr marL="800100" lvl="1" indent="-342900">
              <a:buFont typeface="+mj-lt"/>
              <a:buAutoNum type="arabicPeriod"/>
            </a:pPr>
            <a:r>
              <a:rPr lang="en-US" dirty="0"/>
              <a:t>Well-known and “famous” are not necessarily synonymous (</a:t>
            </a:r>
            <a:r>
              <a:rPr lang="en-US" dirty="0" err="1"/>
              <a:t>cf</a:t>
            </a:r>
            <a:r>
              <a:rPr lang="en-US" dirty="0"/>
              <a:t> rationale in </a:t>
            </a:r>
            <a:r>
              <a:rPr lang="en-US" u="sng" dirty="0" err="1"/>
              <a:t>Joburgers</a:t>
            </a:r>
            <a:r>
              <a:rPr lang="en-US" dirty="0"/>
              <a:t> case)</a:t>
            </a:r>
          </a:p>
          <a:p>
            <a:pPr marL="800100" lvl="1" indent="-342900">
              <a:buFont typeface="+mj-lt"/>
              <a:buAutoNum type="arabicPeriod"/>
            </a:pPr>
            <a:r>
              <a:rPr lang="en-US" dirty="0"/>
              <a:t>For dilution, you (probably) must have rights in nation</a:t>
            </a:r>
          </a:p>
          <a:p>
            <a:pPr marL="800100" lvl="1" indent="-342900">
              <a:buFont typeface="+mj-lt"/>
              <a:buAutoNum type="arabicPeriod"/>
            </a:pPr>
            <a:r>
              <a:rPr lang="en-US" dirty="0"/>
              <a:t>For well-known marks, the marks need to be identical or nearly so</a:t>
            </a:r>
          </a:p>
          <a:p>
            <a:pPr marL="800100" lvl="1" indent="-342900">
              <a:buFont typeface="+mj-lt"/>
              <a:buAutoNum type="arabicPeriod"/>
            </a:pPr>
            <a:r>
              <a:rPr lang="en-US" dirty="0"/>
              <a:t>For dilution, need not show confusion. Under TRIPS, need only provide well-known marks protection if there is confusion</a:t>
            </a:r>
          </a:p>
        </p:txBody>
      </p:sp>
      <p:sp>
        <p:nvSpPr>
          <p:cNvPr id="4" name="Footer Placeholder 3">
            <a:extLst>
              <a:ext uri="{FF2B5EF4-FFF2-40B4-BE49-F238E27FC236}">
                <a16:creationId xmlns:a16="http://schemas.microsoft.com/office/drawing/2014/main" id="{DBAFD544-4F65-4840-957F-D3202A74C075}"/>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6E230ACA-FFC6-48F7-9F60-5378926B12E9}"/>
              </a:ext>
            </a:extLst>
          </p:cNvPr>
          <p:cNvSpPr>
            <a:spLocks noGrp="1"/>
          </p:cNvSpPr>
          <p:nvPr>
            <p:ph type="sldNum" sz="quarter" idx="12"/>
          </p:nvPr>
        </p:nvSpPr>
        <p:spPr/>
        <p:txBody>
          <a:bodyPr/>
          <a:lstStyle/>
          <a:p>
            <a:fld id="{BC907120-CD3B-4650-9C67-A22903B85A6A}" type="slidenum">
              <a:rPr lang="en-US" smtClean="0"/>
              <a:t>105</a:t>
            </a:fld>
            <a:endParaRPr lang="en-US"/>
          </a:p>
        </p:txBody>
      </p:sp>
    </p:spTree>
    <p:extLst>
      <p:ext uri="{BB962C8B-B14F-4D97-AF65-F5344CB8AC3E}">
        <p14:creationId xmlns:p14="http://schemas.microsoft.com/office/powerpoint/2010/main" val="1150311841"/>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273F55B-8692-8430-E62B-AFCAAB630407}"/>
              </a:ext>
            </a:extLst>
          </p:cNvPr>
          <p:cNvSpPr>
            <a:spLocks noGrp="1"/>
          </p:cNvSpPr>
          <p:nvPr>
            <p:ph type="title"/>
          </p:nvPr>
        </p:nvSpPr>
        <p:spPr/>
        <p:txBody>
          <a:bodyPr/>
          <a:lstStyle/>
          <a:p>
            <a:r>
              <a:rPr lang="en-US" dirty="0"/>
              <a:t>8. Geographical considerations</a:t>
            </a:r>
          </a:p>
        </p:txBody>
      </p:sp>
      <p:sp>
        <p:nvSpPr>
          <p:cNvPr id="7" name="Text Placeholder 6">
            <a:extLst>
              <a:ext uri="{FF2B5EF4-FFF2-40B4-BE49-F238E27FC236}">
                <a16:creationId xmlns:a16="http://schemas.microsoft.com/office/drawing/2014/main" id="{713266DE-60A5-E9F1-C73E-7EAEAB54AA5A}"/>
              </a:ext>
            </a:extLst>
          </p:cNvPr>
          <p:cNvSpPr>
            <a:spLocks noGrp="1"/>
          </p:cNvSpPr>
          <p:nvPr>
            <p:ph type="body" idx="1"/>
          </p:nvPr>
        </p:nvSpPr>
        <p:spPr/>
        <p:txBody>
          <a:bodyPr/>
          <a:lstStyle/>
          <a:p>
            <a:endParaRPr lang="en-US"/>
          </a:p>
        </p:txBody>
      </p:sp>
      <p:sp>
        <p:nvSpPr>
          <p:cNvPr id="4" name="Footer Placeholder 3">
            <a:extLst>
              <a:ext uri="{FF2B5EF4-FFF2-40B4-BE49-F238E27FC236}">
                <a16:creationId xmlns:a16="http://schemas.microsoft.com/office/drawing/2014/main" id="{00528DA7-49B1-6F3A-7D40-8FB1A94F4101}"/>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FE192C43-7358-0102-2382-B60C3AC96001}"/>
              </a:ext>
            </a:extLst>
          </p:cNvPr>
          <p:cNvSpPr>
            <a:spLocks noGrp="1"/>
          </p:cNvSpPr>
          <p:nvPr>
            <p:ph type="sldNum" sz="quarter" idx="12"/>
          </p:nvPr>
        </p:nvSpPr>
        <p:spPr/>
        <p:txBody>
          <a:bodyPr/>
          <a:lstStyle/>
          <a:p>
            <a:fld id="{800015AF-CBB2-B54C-9E98-3D993F4637B7}" type="slidenum">
              <a:rPr lang="en-US" smtClean="0"/>
              <a:t>106</a:t>
            </a:fld>
            <a:endParaRPr lang="en-US"/>
          </a:p>
        </p:txBody>
      </p:sp>
    </p:spTree>
    <p:extLst>
      <p:ext uri="{BB962C8B-B14F-4D97-AF65-F5344CB8AC3E}">
        <p14:creationId xmlns:p14="http://schemas.microsoft.com/office/powerpoint/2010/main" val="1698924038"/>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BC0BA-1B3F-9343-B453-0680FA74F5CD}"/>
              </a:ext>
            </a:extLst>
          </p:cNvPr>
          <p:cNvSpPr>
            <a:spLocks noGrp="1"/>
          </p:cNvSpPr>
          <p:nvPr>
            <p:ph type="title"/>
          </p:nvPr>
        </p:nvSpPr>
        <p:spPr/>
        <p:txBody>
          <a:bodyPr/>
          <a:lstStyle/>
          <a:p>
            <a:r>
              <a:rPr lang="en-US" dirty="0"/>
              <a:t>The importance of geography</a:t>
            </a:r>
          </a:p>
        </p:txBody>
      </p:sp>
      <p:sp>
        <p:nvSpPr>
          <p:cNvPr id="3" name="Content Placeholder 2">
            <a:extLst>
              <a:ext uri="{FF2B5EF4-FFF2-40B4-BE49-F238E27FC236}">
                <a16:creationId xmlns:a16="http://schemas.microsoft.com/office/drawing/2014/main" id="{8746AFEC-F326-E749-999A-A5810F78C2B8}"/>
              </a:ext>
            </a:extLst>
          </p:cNvPr>
          <p:cNvSpPr>
            <a:spLocks noGrp="1"/>
          </p:cNvSpPr>
          <p:nvPr>
            <p:ph idx="1"/>
          </p:nvPr>
        </p:nvSpPr>
        <p:spPr/>
        <p:txBody>
          <a:bodyPr>
            <a:normAutofit fontScale="92500" lnSpcReduction="10000"/>
          </a:bodyPr>
          <a:lstStyle/>
          <a:p>
            <a:r>
              <a:rPr lang="en-US" dirty="0"/>
              <a:t>Knowing where a product comes from can be as important as knowing who made it</a:t>
            </a:r>
          </a:p>
          <a:p>
            <a:pPr lvl="1"/>
            <a:r>
              <a:rPr lang="en-US" dirty="0"/>
              <a:t>Local advantages</a:t>
            </a:r>
          </a:p>
          <a:p>
            <a:pPr lvl="1"/>
            <a:r>
              <a:rPr lang="en-US" dirty="0"/>
              <a:t>Pride of place (may not always be “rational”, but it counts as a preference)</a:t>
            </a:r>
          </a:p>
          <a:p>
            <a:r>
              <a:rPr lang="en-US" dirty="0"/>
              <a:t>No small wonder, then, that companies often use geographic terms</a:t>
            </a:r>
          </a:p>
          <a:p>
            <a:r>
              <a:rPr lang="en-US" dirty="0"/>
              <a:t>Two separate and (somewhat) discrete issues:</a:t>
            </a:r>
          </a:p>
          <a:p>
            <a:pPr>
              <a:buFont typeface="+mj-lt"/>
              <a:buAutoNum type="arabicPeriod"/>
            </a:pPr>
            <a:r>
              <a:rPr lang="en-US" dirty="0"/>
              <a:t>Geographic trademarks—one firm owns</a:t>
            </a:r>
          </a:p>
          <a:p>
            <a:pPr>
              <a:buFont typeface="+mj-lt"/>
              <a:buAutoNum type="arabicPeriod"/>
            </a:pPr>
            <a:r>
              <a:rPr lang="en-US" dirty="0"/>
              <a:t>Indications of place of origin—anyone from that area can use</a:t>
            </a:r>
          </a:p>
        </p:txBody>
      </p:sp>
      <p:sp>
        <p:nvSpPr>
          <p:cNvPr id="4" name="Footer Placeholder 3">
            <a:extLst>
              <a:ext uri="{FF2B5EF4-FFF2-40B4-BE49-F238E27FC236}">
                <a16:creationId xmlns:a16="http://schemas.microsoft.com/office/drawing/2014/main" id="{1368A0C6-9113-624F-B495-BA76F4BC23D2}"/>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46E00D78-15C6-AD40-AFF4-6284CAB065B6}"/>
              </a:ext>
            </a:extLst>
          </p:cNvPr>
          <p:cNvSpPr>
            <a:spLocks noGrp="1"/>
          </p:cNvSpPr>
          <p:nvPr>
            <p:ph type="sldNum" sz="quarter" idx="12"/>
          </p:nvPr>
        </p:nvSpPr>
        <p:spPr/>
        <p:txBody>
          <a:bodyPr/>
          <a:lstStyle/>
          <a:p>
            <a:fld id="{FD44DA99-C585-FF42-908B-AC0D69764433}" type="slidenum">
              <a:rPr lang="en-US" smtClean="0"/>
              <a:t>107</a:t>
            </a:fld>
            <a:endParaRPr lang="en-US"/>
          </a:p>
        </p:txBody>
      </p:sp>
    </p:spTree>
    <p:extLst>
      <p:ext uri="{BB962C8B-B14F-4D97-AF65-F5344CB8AC3E}">
        <p14:creationId xmlns:p14="http://schemas.microsoft.com/office/powerpoint/2010/main" val="170986668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D7F1DF5-C762-9D47-ADF0-50874556D768}"/>
              </a:ext>
            </a:extLst>
          </p:cNvPr>
          <p:cNvSpPr>
            <a:spLocks noGrp="1"/>
          </p:cNvSpPr>
          <p:nvPr>
            <p:ph type="title"/>
          </p:nvPr>
        </p:nvSpPr>
        <p:spPr/>
        <p:txBody>
          <a:bodyPr/>
          <a:lstStyle/>
          <a:p>
            <a:r>
              <a:rPr lang="en-US" dirty="0"/>
              <a:t>a. Geographic trademarks</a:t>
            </a:r>
          </a:p>
        </p:txBody>
      </p:sp>
      <p:sp>
        <p:nvSpPr>
          <p:cNvPr id="7" name="Text Placeholder 6">
            <a:extLst>
              <a:ext uri="{FF2B5EF4-FFF2-40B4-BE49-F238E27FC236}">
                <a16:creationId xmlns:a16="http://schemas.microsoft.com/office/drawing/2014/main" id="{5E959A34-1DE5-E64A-AE3C-F7A3F34831C3}"/>
              </a:ext>
            </a:extLst>
          </p:cNvPr>
          <p:cNvSpPr>
            <a:spLocks noGrp="1"/>
          </p:cNvSpPr>
          <p:nvPr>
            <p:ph type="body" idx="1"/>
          </p:nvPr>
        </p:nvSpPr>
        <p:spPr/>
        <p:txBody>
          <a:bodyPr/>
          <a:lstStyle/>
          <a:p>
            <a:endParaRPr lang="en-US"/>
          </a:p>
        </p:txBody>
      </p:sp>
      <p:sp>
        <p:nvSpPr>
          <p:cNvPr id="4" name="Footer Placeholder 3">
            <a:extLst>
              <a:ext uri="{FF2B5EF4-FFF2-40B4-BE49-F238E27FC236}">
                <a16:creationId xmlns:a16="http://schemas.microsoft.com/office/drawing/2014/main" id="{9BCBA0C8-A82F-4E44-BAAA-52C6B638E241}"/>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7AEA8795-8331-5B46-B395-C328A2469661}"/>
              </a:ext>
            </a:extLst>
          </p:cNvPr>
          <p:cNvSpPr>
            <a:spLocks noGrp="1"/>
          </p:cNvSpPr>
          <p:nvPr>
            <p:ph type="sldNum" sz="quarter" idx="12"/>
          </p:nvPr>
        </p:nvSpPr>
        <p:spPr/>
        <p:txBody>
          <a:bodyPr/>
          <a:lstStyle/>
          <a:p>
            <a:fld id="{FD44DA99-C585-FF42-908B-AC0D69764433}" type="slidenum">
              <a:rPr lang="en-US" smtClean="0"/>
              <a:t>108</a:t>
            </a:fld>
            <a:endParaRPr lang="en-US"/>
          </a:p>
        </p:txBody>
      </p:sp>
    </p:spTree>
    <p:extLst>
      <p:ext uri="{BB962C8B-B14F-4D97-AF65-F5344CB8AC3E}">
        <p14:creationId xmlns:p14="http://schemas.microsoft.com/office/powerpoint/2010/main" val="33170022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D940F-5D5A-534A-A74D-3026FC0C993B}"/>
              </a:ext>
            </a:extLst>
          </p:cNvPr>
          <p:cNvSpPr>
            <a:spLocks noGrp="1"/>
          </p:cNvSpPr>
          <p:nvPr>
            <p:ph type="title"/>
          </p:nvPr>
        </p:nvSpPr>
        <p:spPr/>
        <p:txBody>
          <a:bodyPr/>
          <a:lstStyle/>
          <a:p>
            <a:r>
              <a:rPr lang="en-US" dirty="0"/>
              <a:t>Special rules</a:t>
            </a:r>
          </a:p>
        </p:txBody>
      </p:sp>
      <p:sp>
        <p:nvSpPr>
          <p:cNvPr id="3" name="Content Placeholder 2">
            <a:extLst>
              <a:ext uri="{FF2B5EF4-FFF2-40B4-BE49-F238E27FC236}">
                <a16:creationId xmlns:a16="http://schemas.microsoft.com/office/drawing/2014/main" id="{439A9662-74AF-DB46-B78B-B487A946BDED}"/>
              </a:ext>
            </a:extLst>
          </p:cNvPr>
          <p:cNvSpPr>
            <a:spLocks noGrp="1"/>
          </p:cNvSpPr>
          <p:nvPr>
            <p:ph idx="1"/>
          </p:nvPr>
        </p:nvSpPr>
        <p:spPr/>
        <p:txBody>
          <a:bodyPr>
            <a:normAutofit lnSpcReduction="10000"/>
          </a:bodyPr>
          <a:lstStyle/>
          <a:p>
            <a:r>
              <a:rPr lang="en-US" dirty="0"/>
              <a:t>First, something is not geographic unless buyers would view it as an indication of place</a:t>
            </a:r>
          </a:p>
          <a:p>
            <a:pPr lvl="1"/>
            <a:r>
              <a:rPr lang="en-US" dirty="0"/>
              <a:t>Not all place names are treated as geographic: WHAT CHEER; CASABLANCA</a:t>
            </a:r>
          </a:p>
          <a:p>
            <a:pPr lvl="1"/>
            <a:r>
              <a:rPr lang="en-US" dirty="0"/>
              <a:t>Nicknames can be treated as geographic: BIG APPLE</a:t>
            </a:r>
          </a:p>
          <a:p>
            <a:pPr lvl="1"/>
            <a:r>
              <a:rPr lang="en-US" dirty="0"/>
              <a:t>Note that geography not limited to political divisions: MEDITERRANEAN</a:t>
            </a:r>
          </a:p>
          <a:p>
            <a:r>
              <a:rPr lang="en-US" dirty="0"/>
              <a:t>Second, if a term is considered geographic, the key questions are (a) whether it is accurate, and (b) if not, will it affect buyers’ decisions</a:t>
            </a:r>
          </a:p>
        </p:txBody>
      </p:sp>
      <p:sp>
        <p:nvSpPr>
          <p:cNvPr id="4" name="Footer Placeholder 3">
            <a:extLst>
              <a:ext uri="{FF2B5EF4-FFF2-40B4-BE49-F238E27FC236}">
                <a16:creationId xmlns:a16="http://schemas.microsoft.com/office/drawing/2014/main" id="{B5C5BCCA-3EC3-6748-BC40-69CE8002E331}"/>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390A44C9-FBC9-AA42-8EB1-07628611CB81}"/>
              </a:ext>
            </a:extLst>
          </p:cNvPr>
          <p:cNvSpPr>
            <a:spLocks noGrp="1"/>
          </p:cNvSpPr>
          <p:nvPr>
            <p:ph type="sldNum" sz="quarter" idx="12"/>
          </p:nvPr>
        </p:nvSpPr>
        <p:spPr/>
        <p:txBody>
          <a:bodyPr/>
          <a:lstStyle/>
          <a:p>
            <a:fld id="{FD44DA99-C585-FF42-908B-AC0D69764433}" type="slidenum">
              <a:rPr lang="en-US" smtClean="0"/>
              <a:t>109</a:t>
            </a:fld>
            <a:endParaRPr lang="en-US"/>
          </a:p>
        </p:txBody>
      </p:sp>
    </p:spTree>
    <p:extLst>
      <p:ext uri="{BB962C8B-B14F-4D97-AF65-F5344CB8AC3E}">
        <p14:creationId xmlns:p14="http://schemas.microsoft.com/office/powerpoint/2010/main" val="37230793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CE0F9-C012-CD05-5930-AE712B063987}"/>
              </a:ext>
            </a:extLst>
          </p:cNvPr>
          <p:cNvSpPr>
            <a:spLocks noGrp="1"/>
          </p:cNvSpPr>
          <p:nvPr>
            <p:ph type="title"/>
          </p:nvPr>
        </p:nvSpPr>
        <p:spPr/>
        <p:txBody>
          <a:bodyPr/>
          <a:lstStyle/>
          <a:p>
            <a:r>
              <a:rPr lang="en-US" dirty="0"/>
              <a:t>Similar features</a:t>
            </a:r>
          </a:p>
        </p:txBody>
      </p:sp>
      <p:sp>
        <p:nvSpPr>
          <p:cNvPr id="3" name="Content Placeholder 2">
            <a:extLst>
              <a:ext uri="{FF2B5EF4-FFF2-40B4-BE49-F238E27FC236}">
                <a16:creationId xmlns:a16="http://schemas.microsoft.com/office/drawing/2014/main" id="{8166F43B-0351-8C9F-3187-1E3276E588C5}"/>
              </a:ext>
            </a:extLst>
          </p:cNvPr>
          <p:cNvSpPr>
            <a:spLocks noGrp="1"/>
          </p:cNvSpPr>
          <p:nvPr>
            <p:ph idx="1"/>
          </p:nvPr>
        </p:nvSpPr>
        <p:spPr/>
        <p:txBody>
          <a:bodyPr>
            <a:normAutofit fontScale="70000" lnSpcReduction="20000"/>
          </a:bodyPr>
          <a:lstStyle/>
          <a:p>
            <a:r>
              <a:rPr lang="en-US" dirty="0"/>
              <a:t>As in copyright, the method of recreating rights in nations Y and Z is governed by treaty</a:t>
            </a:r>
          </a:p>
          <a:p>
            <a:pPr lvl="1"/>
            <a:r>
              <a:rPr lang="en-US" dirty="0"/>
              <a:t>But whereas in copyright there are only 3 main treaties, in industrial property there are many</a:t>
            </a:r>
          </a:p>
          <a:p>
            <a:pPr lvl="1"/>
            <a:r>
              <a:rPr lang="en-US" dirty="0"/>
              <a:t>Also, two types of treaties in industrial property:</a:t>
            </a:r>
          </a:p>
          <a:p>
            <a:pPr lvl="2"/>
            <a:r>
              <a:rPr lang="en-US" dirty="0"/>
              <a:t>Main treaties</a:t>
            </a:r>
          </a:p>
          <a:p>
            <a:pPr lvl="2"/>
            <a:r>
              <a:rPr lang="en-US" dirty="0"/>
              <a:t>“Helper” treaties (more on this in a moment)</a:t>
            </a:r>
          </a:p>
          <a:p>
            <a:r>
              <a:rPr lang="en-US" dirty="0"/>
              <a:t>Also as in copyright, one key feature of the treaties is </a:t>
            </a:r>
            <a:r>
              <a:rPr lang="en-US" b="1" i="1" dirty="0"/>
              <a:t>harmonization of national laws</a:t>
            </a:r>
          </a:p>
          <a:p>
            <a:pPr lvl="1"/>
            <a:r>
              <a:rPr lang="en-US" dirty="0"/>
              <a:t>Makes it easier for a right to “translate” to another nation</a:t>
            </a:r>
          </a:p>
          <a:p>
            <a:pPr lvl="1"/>
            <a:r>
              <a:rPr lang="en-US" dirty="0"/>
              <a:t>But:</a:t>
            </a:r>
          </a:p>
          <a:p>
            <a:pPr lvl="2"/>
            <a:r>
              <a:rPr lang="en-US" dirty="0"/>
              <a:t>Different levels of harmonization for different industrial property rights</a:t>
            </a:r>
          </a:p>
          <a:p>
            <a:pPr lvl="2"/>
            <a:r>
              <a:rPr lang="en-US" dirty="0"/>
              <a:t>Overall, much less harmonization than in copyright law</a:t>
            </a:r>
          </a:p>
        </p:txBody>
      </p:sp>
      <p:sp>
        <p:nvSpPr>
          <p:cNvPr id="4" name="Footer Placeholder 3">
            <a:extLst>
              <a:ext uri="{FF2B5EF4-FFF2-40B4-BE49-F238E27FC236}">
                <a16:creationId xmlns:a16="http://schemas.microsoft.com/office/drawing/2014/main" id="{21948D9B-B94D-2AB2-A270-FFAF287403F0}"/>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C5DCB753-01C3-840B-B5BC-7BE8FC10D38A}"/>
              </a:ext>
            </a:extLst>
          </p:cNvPr>
          <p:cNvSpPr>
            <a:spLocks noGrp="1"/>
          </p:cNvSpPr>
          <p:nvPr>
            <p:ph type="sldNum" sz="quarter" idx="12"/>
          </p:nvPr>
        </p:nvSpPr>
        <p:spPr/>
        <p:txBody>
          <a:bodyPr/>
          <a:lstStyle/>
          <a:p>
            <a:fld id="{800015AF-CBB2-B54C-9E98-3D993F4637B7}" type="slidenum">
              <a:rPr lang="en-US" smtClean="0"/>
              <a:t>11</a:t>
            </a:fld>
            <a:endParaRPr lang="en-US"/>
          </a:p>
        </p:txBody>
      </p:sp>
    </p:spTree>
    <p:extLst>
      <p:ext uri="{BB962C8B-B14F-4D97-AF65-F5344CB8AC3E}">
        <p14:creationId xmlns:p14="http://schemas.microsoft.com/office/powerpoint/2010/main" val="1807440363"/>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1438E-553C-9E45-9E78-B2CDFB0F4315}"/>
              </a:ext>
            </a:extLst>
          </p:cNvPr>
          <p:cNvSpPr>
            <a:spLocks noGrp="1"/>
          </p:cNvSpPr>
          <p:nvPr>
            <p:ph type="title"/>
          </p:nvPr>
        </p:nvSpPr>
        <p:spPr/>
        <p:txBody>
          <a:bodyPr/>
          <a:lstStyle/>
          <a:p>
            <a:r>
              <a:rPr lang="en-US" u="sng" dirty="0"/>
              <a:t>Accurate</a:t>
            </a:r>
            <a:r>
              <a:rPr lang="en-US" dirty="0"/>
              <a:t> geographic terms</a:t>
            </a:r>
          </a:p>
        </p:txBody>
      </p:sp>
      <p:sp>
        <p:nvSpPr>
          <p:cNvPr id="3" name="Content Placeholder 2">
            <a:extLst>
              <a:ext uri="{FF2B5EF4-FFF2-40B4-BE49-F238E27FC236}">
                <a16:creationId xmlns:a16="http://schemas.microsoft.com/office/drawing/2014/main" id="{25C45FEC-83AC-8E4F-B96D-6A1E6C3FB822}"/>
              </a:ext>
            </a:extLst>
          </p:cNvPr>
          <p:cNvSpPr>
            <a:spLocks noGrp="1"/>
          </p:cNvSpPr>
          <p:nvPr>
            <p:ph idx="1"/>
          </p:nvPr>
        </p:nvSpPr>
        <p:spPr/>
        <p:txBody>
          <a:bodyPr>
            <a:normAutofit lnSpcReduction="10000"/>
          </a:bodyPr>
          <a:lstStyle/>
          <a:p>
            <a:r>
              <a:rPr lang="en-US" dirty="0"/>
              <a:t>Cannot be registered or protected absent secondary meaning (like descriptive marks, surnames, etc.)</a:t>
            </a:r>
          </a:p>
          <a:p>
            <a:pPr lvl="1"/>
            <a:r>
              <a:rPr lang="en-US" dirty="0"/>
              <a:t>Exception: certification marks … can be registered and protected even if no secondary meaning (more on this momentarily)</a:t>
            </a:r>
          </a:p>
          <a:p>
            <a:r>
              <a:rPr lang="en-US" dirty="0"/>
              <a:t>Even if one party owns the term as a mark, others may make </a:t>
            </a:r>
            <a:r>
              <a:rPr lang="en-US" u="sng" dirty="0"/>
              <a:t>fair use</a:t>
            </a:r>
          </a:p>
          <a:p>
            <a:pPr lvl="1"/>
            <a:r>
              <a:rPr lang="en-US" dirty="0"/>
              <a:t>E.g., LOUISVILLE SLUGGER—other companies can make bats in Louisville and tell buyers where the bats are made</a:t>
            </a:r>
          </a:p>
          <a:p>
            <a:pPr lvl="2"/>
            <a:r>
              <a:rPr lang="en-US" dirty="0"/>
              <a:t>Owning the mark does not give you a monopoly on the good or service in the geographic area</a:t>
            </a:r>
          </a:p>
        </p:txBody>
      </p:sp>
      <p:sp>
        <p:nvSpPr>
          <p:cNvPr id="4" name="Footer Placeholder 3">
            <a:extLst>
              <a:ext uri="{FF2B5EF4-FFF2-40B4-BE49-F238E27FC236}">
                <a16:creationId xmlns:a16="http://schemas.microsoft.com/office/drawing/2014/main" id="{F3B38C39-C141-DD46-A039-68E1348624AE}"/>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FEBB6808-1153-8742-9168-0F28F02E2FC5}"/>
              </a:ext>
            </a:extLst>
          </p:cNvPr>
          <p:cNvSpPr>
            <a:spLocks noGrp="1"/>
          </p:cNvSpPr>
          <p:nvPr>
            <p:ph type="sldNum" sz="quarter" idx="12"/>
          </p:nvPr>
        </p:nvSpPr>
        <p:spPr/>
        <p:txBody>
          <a:bodyPr/>
          <a:lstStyle/>
          <a:p>
            <a:fld id="{FD44DA99-C585-FF42-908B-AC0D69764433}" type="slidenum">
              <a:rPr lang="en-US" smtClean="0"/>
              <a:t>110</a:t>
            </a:fld>
            <a:endParaRPr lang="en-US"/>
          </a:p>
        </p:txBody>
      </p:sp>
    </p:spTree>
    <p:extLst>
      <p:ext uri="{BB962C8B-B14F-4D97-AF65-F5344CB8AC3E}">
        <p14:creationId xmlns:p14="http://schemas.microsoft.com/office/powerpoint/2010/main" val="423981438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2EBBF-FF01-6F4A-9EA7-E02761698118}"/>
              </a:ext>
            </a:extLst>
          </p:cNvPr>
          <p:cNvSpPr>
            <a:spLocks noGrp="1"/>
          </p:cNvSpPr>
          <p:nvPr>
            <p:ph type="title"/>
          </p:nvPr>
        </p:nvSpPr>
        <p:spPr/>
        <p:txBody>
          <a:bodyPr/>
          <a:lstStyle/>
          <a:p>
            <a:r>
              <a:rPr lang="en-US" u="sng" dirty="0"/>
              <a:t>Inaccurate</a:t>
            </a:r>
            <a:r>
              <a:rPr lang="en-US" dirty="0"/>
              <a:t> geographic terms</a:t>
            </a:r>
          </a:p>
        </p:txBody>
      </p:sp>
      <p:sp>
        <p:nvSpPr>
          <p:cNvPr id="3" name="Content Placeholder 2">
            <a:extLst>
              <a:ext uri="{FF2B5EF4-FFF2-40B4-BE49-F238E27FC236}">
                <a16:creationId xmlns:a16="http://schemas.microsoft.com/office/drawing/2014/main" id="{93F97158-2F28-4C45-B930-3411707232E1}"/>
              </a:ext>
            </a:extLst>
          </p:cNvPr>
          <p:cNvSpPr>
            <a:spLocks noGrp="1"/>
          </p:cNvSpPr>
          <p:nvPr>
            <p:ph idx="1"/>
          </p:nvPr>
        </p:nvSpPr>
        <p:spPr/>
        <p:txBody>
          <a:bodyPr>
            <a:normAutofit fontScale="92500" lnSpcReduction="10000"/>
          </a:bodyPr>
          <a:lstStyle/>
          <a:p>
            <a:r>
              <a:rPr lang="en-US" dirty="0"/>
              <a:t>Cannot be registered or protected at all—</a:t>
            </a:r>
            <a:r>
              <a:rPr lang="en-US" i="1" dirty="0"/>
              <a:t>even with secondary meaning</a:t>
            </a:r>
            <a:r>
              <a:rPr lang="en-US" dirty="0"/>
              <a:t>!</a:t>
            </a:r>
          </a:p>
          <a:p>
            <a:pPr lvl="1"/>
            <a:r>
              <a:rPr lang="en-US" dirty="0"/>
              <a:t>That is a somewhat unique rule. Differs from other misdescriptive terms; rule is more like that which applies to generic marks</a:t>
            </a:r>
          </a:p>
          <a:p>
            <a:r>
              <a:rPr lang="en-US" dirty="0"/>
              <a:t>However, some courts (≈ half) do not apply this rule unless the false representation as to source would affect buyers’ decision (either positively or negatively)</a:t>
            </a:r>
          </a:p>
          <a:p>
            <a:pPr lvl="1"/>
            <a:r>
              <a:rPr lang="en-US" dirty="0" err="1"/>
              <a:t>Eg</a:t>
            </a:r>
            <a:r>
              <a:rPr lang="en-US" dirty="0"/>
              <a:t>: ALBANIAN chocolate; actually made in Montenegro</a:t>
            </a:r>
          </a:p>
          <a:p>
            <a:pPr lvl="1"/>
            <a:r>
              <a:rPr lang="en-US" dirty="0"/>
              <a:t>Note that under this approach, a mark that misdescribes place of origin, but does not affect the typical buyer’s decision, can be protected even without secondary meaning</a:t>
            </a:r>
          </a:p>
        </p:txBody>
      </p:sp>
      <p:sp>
        <p:nvSpPr>
          <p:cNvPr id="4" name="Footer Placeholder 3">
            <a:extLst>
              <a:ext uri="{FF2B5EF4-FFF2-40B4-BE49-F238E27FC236}">
                <a16:creationId xmlns:a16="http://schemas.microsoft.com/office/drawing/2014/main" id="{73551658-E39C-904C-9D50-1968EBA92E9A}"/>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BCF3E2A9-0639-1B45-B81F-E233322596FF}"/>
              </a:ext>
            </a:extLst>
          </p:cNvPr>
          <p:cNvSpPr>
            <a:spLocks noGrp="1"/>
          </p:cNvSpPr>
          <p:nvPr>
            <p:ph type="sldNum" sz="quarter" idx="12"/>
          </p:nvPr>
        </p:nvSpPr>
        <p:spPr/>
        <p:txBody>
          <a:bodyPr/>
          <a:lstStyle/>
          <a:p>
            <a:fld id="{FD44DA99-C585-FF42-908B-AC0D69764433}" type="slidenum">
              <a:rPr lang="en-US" smtClean="0"/>
              <a:t>111</a:t>
            </a:fld>
            <a:endParaRPr lang="en-US"/>
          </a:p>
        </p:txBody>
      </p:sp>
    </p:spTree>
    <p:extLst>
      <p:ext uri="{BB962C8B-B14F-4D97-AF65-F5344CB8AC3E}">
        <p14:creationId xmlns:p14="http://schemas.microsoft.com/office/powerpoint/2010/main" val="371171398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242589E-13D4-924E-993C-02AA6FE8B577}"/>
              </a:ext>
            </a:extLst>
          </p:cNvPr>
          <p:cNvSpPr>
            <a:spLocks noGrp="1"/>
          </p:cNvSpPr>
          <p:nvPr>
            <p:ph type="title"/>
          </p:nvPr>
        </p:nvSpPr>
        <p:spPr/>
        <p:txBody>
          <a:bodyPr/>
          <a:lstStyle/>
          <a:p>
            <a:r>
              <a:rPr lang="en-US" dirty="0"/>
              <a:t>b. Geographic indications and denominations of origin</a:t>
            </a:r>
          </a:p>
        </p:txBody>
      </p:sp>
      <p:sp>
        <p:nvSpPr>
          <p:cNvPr id="7" name="Text Placeholder 6">
            <a:extLst>
              <a:ext uri="{FF2B5EF4-FFF2-40B4-BE49-F238E27FC236}">
                <a16:creationId xmlns:a16="http://schemas.microsoft.com/office/drawing/2014/main" id="{B748B7B0-2520-BD4E-8F76-78C8D70C385D}"/>
              </a:ext>
            </a:extLst>
          </p:cNvPr>
          <p:cNvSpPr>
            <a:spLocks noGrp="1"/>
          </p:cNvSpPr>
          <p:nvPr>
            <p:ph type="body" idx="1"/>
          </p:nvPr>
        </p:nvSpPr>
        <p:spPr/>
        <p:txBody>
          <a:bodyPr/>
          <a:lstStyle/>
          <a:p>
            <a:endParaRPr lang="en-US"/>
          </a:p>
        </p:txBody>
      </p:sp>
      <p:sp>
        <p:nvSpPr>
          <p:cNvPr id="4" name="Footer Placeholder 3">
            <a:extLst>
              <a:ext uri="{FF2B5EF4-FFF2-40B4-BE49-F238E27FC236}">
                <a16:creationId xmlns:a16="http://schemas.microsoft.com/office/drawing/2014/main" id="{25B46C82-A2AC-624F-BFF6-18431DBB362A}"/>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50C4818C-C2F7-804D-A66D-266E22632682}"/>
              </a:ext>
            </a:extLst>
          </p:cNvPr>
          <p:cNvSpPr>
            <a:spLocks noGrp="1"/>
          </p:cNvSpPr>
          <p:nvPr>
            <p:ph type="sldNum" sz="quarter" idx="12"/>
          </p:nvPr>
        </p:nvSpPr>
        <p:spPr/>
        <p:txBody>
          <a:bodyPr/>
          <a:lstStyle/>
          <a:p>
            <a:fld id="{FD44DA99-C585-FF42-908B-AC0D69764433}" type="slidenum">
              <a:rPr lang="en-US" smtClean="0"/>
              <a:t>112</a:t>
            </a:fld>
            <a:endParaRPr lang="en-US"/>
          </a:p>
        </p:txBody>
      </p:sp>
    </p:spTree>
    <p:extLst>
      <p:ext uri="{BB962C8B-B14F-4D97-AF65-F5344CB8AC3E}">
        <p14:creationId xmlns:p14="http://schemas.microsoft.com/office/powerpoint/2010/main" val="1717630320"/>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CCAE2-9169-9043-BA5C-DC8D3DB9A6FF}"/>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21713176-D835-A442-B5EC-90A25AA8903A}"/>
              </a:ext>
            </a:extLst>
          </p:cNvPr>
          <p:cNvSpPr>
            <a:spLocks noGrp="1"/>
          </p:cNvSpPr>
          <p:nvPr>
            <p:ph idx="1"/>
          </p:nvPr>
        </p:nvSpPr>
        <p:spPr/>
        <p:txBody>
          <a:bodyPr/>
          <a:lstStyle/>
          <a:p>
            <a:r>
              <a:rPr lang="en-US" dirty="0"/>
              <a:t>Now talking about “shared” ownership</a:t>
            </a:r>
          </a:p>
          <a:p>
            <a:pPr lvl="1"/>
            <a:r>
              <a:rPr lang="en-US" dirty="0"/>
              <a:t>Anyone in the region can use the term</a:t>
            </a:r>
          </a:p>
          <a:p>
            <a:pPr lvl="1"/>
            <a:r>
              <a:rPr lang="en-US" dirty="0"/>
              <a:t>Only issue is whether those outside the region can use it</a:t>
            </a:r>
          </a:p>
          <a:p>
            <a:r>
              <a:rPr lang="en-US" dirty="0"/>
              <a:t>Related topic—the extent to which certain products must only come from certain areas</a:t>
            </a:r>
          </a:p>
          <a:p>
            <a:pPr lvl="1"/>
            <a:r>
              <a:rPr lang="en-US" dirty="0"/>
              <a:t>CHAMPAGNE</a:t>
            </a:r>
          </a:p>
          <a:p>
            <a:pPr lvl="1"/>
            <a:r>
              <a:rPr lang="en-US" dirty="0"/>
              <a:t>SHIRAZ (Syrah)</a:t>
            </a:r>
          </a:p>
          <a:p>
            <a:pPr lvl="1"/>
            <a:r>
              <a:rPr lang="en-US" dirty="0"/>
              <a:t>FETA (need not be a place name)</a:t>
            </a:r>
          </a:p>
        </p:txBody>
      </p:sp>
      <p:sp>
        <p:nvSpPr>
          <p:cNvPr id="4" name="Footer Placeholder 3">
            <a:extLst>
              <a:ext uri="{FF2B5EF4-FFF2-40B4-BE49-F238E27FC236}">
                <a16:creationId xmlns:a16="http://schemas.microsoft.com/office/drawing/2014/main" id="{BBE0F40D-BF00-A34C-B470-7636A6C68E22}"/>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853FA21F-31F8-D742-A3E4-A305335DE3FE}"/>
              </a:ext>
            </a:extLst>
          </p:cNvPr>
          <p:cNvSpPr>
            <a:spLocks noGrp="1"/>
          </p:cNvSpPr>
          <p:nvPr>
            <p:ph type="sldNum" sz="quarter" idx="12"/>
          </p:nvPr>
        </p:nvSpPr>
        <p:spPr/>
        <p:txBody>
          <a:bodyPr/>
          <a:lstStyle/>
          <a:p>
            <a:fld id="{FD44DA99-C585-FF42-908B-AC0D69764433}" type="slidenum">
              <a:rPr lang="en-US" smtClean="0"/>
              <a:t>113</a:t>
            </a:fld>
            <a:endParaRPr lang="en-US"/>
          </a:p>
        </p:txBody>
      </p:sp>
    </p:spTree>
    <p:extLst>
      <p:ext uri="{BB962C8B-B14F-4D97-AF65-F5344CB8AC3E}">
        <p14:creationId xmlns:p14="http://schemas.microsoft.com/office/powerpoint/2010/main" val="2544863763"/>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32E4E-B0CB-F849-90F3-23340415753E}"/>
              </a:ext>
            </a:extLst>
          </p:cNvPr>
          <p:cNvSpPr>
            <a:spLocks noGrp="1"/>
          </p:cNvSpPr>
          <p:nvPr>
            <p:ph type="title"/>
          </p:nvPr>
        </p:nvSpPr>
        <p:spPr/>
        <p:txBody>
          <a:bodyPr/>
          <a:lstStyle/>
          <a:p>
            <a:r>
              <a:rPr lang="en-US" dirty="0"/>
              <a:t>E.U. Regulation</a:t>
            </a:r>
          </a:p>
        </p:txBody>
      </p:sp>
      <p:sp>
        <p:nvSpPr>
          <p:cNvPr id="3" name="Content Placeholder 2">
            <a:extLst>
              <a:ext uri="{FF2B5EF4-FFF2-40B4-BE49-F238E27FC236}">
                <a16:creationId xmlns:a16="http://schemas.microsoft.com/office/drawing/2014/main" id="{04DC4F27-DA3B-DC4D-BE84-54F8C8B673BB}"/>
              </a:ext>
            </a:extLst>
          </p:cNvPr>
          <p:cNvSpPr>
            <a:spLocks noGrp="1"/>
          </p:cNvSpPr>
          <p:nvPr>
            <p:ph idx="1"/>
          </p:nvPr>
        </p:nvSpPr>
        <p:spPr/>
        <p:txBody>
          <a:bodyPr>
            <a:normAutofit fontScale="70000" lnSpcReduction="20000"/>
          </a:bodyPr>
          <a:lstStyle/>
          <a:p>
            <a:r>
              <a:rPr lang="en-US" dirty="0"/>
              <a:t>The strongest mode of protection</a:t>
            </a:r>
          </a:p>
          <a:p>
            <a:pPr lvl="1"/>
            <a:r>
              <a:rPr lang="en-US" dirty="0"/>
              <a:t>Only applies in EU</a:t>
            </a:r>
          </a:p>
          <a:p>
            <a:pPr lvl="1"/>
            <a:r>
              <a:rPr lang="en-US" dirty="0"/>
              <a:t>But EU imposes trade sanctions on nations that do not respect</a:t>
            </a:r>
          </a:p>
          <a:p>
            <a:pPr lvl="2"/>
            <a:r>
              <a:rPr lang="en-US" dirty="0"/>
              <a:t>Violation of WTO Agreement?</a:t>
            </a:r>
          </a:p>
          <a:p>
            <a:r>
              <a:rPr lang="en-US" dirty="0"/>
              <a:t>Creates a registry, with review prior to listing</a:t>
            </a:r>
          </a:p>
          <a:p>
            <a:r>
              <a:rPr lang="en-US" dirty="0"/>
              <a:t>Two tiers of protection</a:t>
            </a:r>
          </a:p>
          <a:p>
            <a:pPr lvl="1"/>
            <a:r>
              <a:rPr lang="en-US" dirty="0"/>
              <a:t>Geographic indications</a:t>
            </a:r>
          </a:p>
          <a:p>
            <a:pPr lvl="1"/>
            <a:r>
              <a:rPr lang="en-US" dirty="0"/>
              <a:t>Denominations of origin</a:t>
            </a:r>
          </a:p>
          <a:p>
            <a:pPr lvl="1"/>
            <a:r>
              <a:rPr lang="en-US" dirty="0"/>
              <a:t>Difference is mainly whether place of origin is essential to quality, or merely affects</a:t>
            </a:r>
          </a:p>
          <a:p>
            <a:r>
              <a:rPr lang="en-US" dirty="0"/>
              <a:t>Feta cheese case indicates another key difference—in order to be a generic term, it must be generic everywhere in the EU! If not generic anywhere, then can be treated as a GI</a:t>
            </a:r>
          </a:p>
        </p:txBody>
      </p:sp>
      <p:sp>
        <p:nvSpPr>
          <p:cNvPr id="4" name="Footer Placeholder 3">
            <a:extLst>
              <a:ext uri="{FF2B5EF4-FFF2-40B4-BE49-F238E27FC236}">
                <a16:creationId xmlns:a16="http://schemas.microsoft.com/office/drawing/2014/main" id="{4F4AC7FD-B31F-3F47-BB70-F79387A92F08}"/>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0FC1559B-F187-5044-AE1D-0EC6C0C23AD0}"/>
              </a:ext>
            </a:extLst>
          </p:cNvPr>
          <p:cNvSpPr>
            <a:spLocks noGrp="1"/>
          </p:cNvSpPr>
          <p:nvPr>
            <p:ph type="sldNum" sz="quarter" idx="12"/>
          </p:nvPr>
        </p:nvSpPr>
        <p:spPr/>
        <p:txBody>
          <a:bodyPr/>
          <a:lstStyle/>
          <a:p>
            <a:fld id="{FD44DA99-C585-FF42-908B-AC0D69764433}" type="slidenum">
              <a:rPr lang="en-US" smtClean="0"/>
              <a:t>114</a:t>
            </a:fld>
            <a:endParaRPr lang="en-US"/>
          </a:p>
        </p:txBody>
      </p:sp>
    </p:spTree>
    <p:extLst>
      <p:ext uri="{BB962C8B-B14F-4D97-AF65-F5344CB8AC3E}">
        <p14:creationId xmlns:p14="http://schemas.microsoft.com/office/powerpoint/2010/main" val="997413966"/>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249E5-C2C4-6945-95C2-ECA4DBD839ED}"/>
              </a:ext>
            </a:extLst>
          </p:cNvPr>
          <p:cNvSpPr>
            <a:spLocks noGrp="1"/>
          </p:cNvSpPr>
          <p:nvPr>
            <p:ph type="title"/>
          </p:nvPr>
        </p:nvSpPr>
        <p:spPr/>
        <p:txBody>
          <a:bodyPr/>
          <a:lstStyle/>
          <a:p>
            <a:r>
              <a:rPr lang="en-US" dirty="0"/>
              <a:t>Approach in other nations</a:t>
            </a:r>
          </a:p>
        </p:txBody>
      </p:sp>
      <p:sp>
        <p:nvSpPr>
          <p:cNvPr id="3" name="Content Placeholder 2">
            <a:extLst>
              <a:ext uri="{FF2B5EF4-FFF2-40B4-BE49-F238E27FC236}">
                <a16:creationId xmlns:a16="http://schemas.microsoft.com/office/drawing/2014/main" id="{9D0240AA-31C8-FA49-88EA-BADEE9A4321A}"/>
              </a:ext>
            </a:extLst>
          </p:cNvPr>
          <p:cNvSpPr>
            <a:spLocks noGrp="1"/>
          </p:cNvSpPr>
          <p:nvPr>
            <p:ph idx="1"/>
          </p:nvPr>
        </p:nvSpPr>
        <p:spPr/>
        <p:txBody>
          <a:bodyPr>
            <a:normAutofit fontScale="77500" lnSpcReduction="20000"/>
          </a:bodyPr>
          <a:lstStyle/>
          <a:p>
            <a:r>
              <a:rPr lang="en-US" dirty="0"/>
              <a:t>There are regulations in certain areas (wine and spirits), but no general regime of GI protection</a:t>
            </a:r>
          </a:p>
          <a:p>
            <a:r>
              <a:rPr lang="en-US" dirty="0"/>
              <a:t>However, a way to protect under trademark law</a:t>
            </a:r>
          </a:p>
          <a:p>
            <a:pPr lvl="1"/>
            <a:r>
              <a:rPr lang="en-US" dirty="0"/>
              <a:t>Certification and collective marks</a:t>
            </a:r>
          </a:p>
          <a:p>
            <a:pPr lvl="1"/>
            <a:r>
              <a:rPr lang="en-US" dirty="0"/>
              <a:t>Certification marks deal with standards set by owner</a:t>
            </a:r>
          </a:p>
          <a:p>
            <a:pPr lvl="2"/>
            <a:r>
              <a:rPr lang="en-US" dirty="0"/>
              <a:t>These can include geographic origin (but need not; e.g., UL LISTED)</a:t>
            </a:r>
          </a:p>
          <a:p>
            <a:pPr lvl="2"/>
            <a:r>
              <a:rPr lang="en-US" dirty="0"/>
              <a:t>WASHINGTON apples, VIDALIA onions</a:t>
            </a:r>
          </a:p>
          <a:p>
            <a:r>
              <a:rPr lang="en-US" dirty="0"/>
              <a:t>Also—bilateral trade agreements usually contain requirements</a:t>
            </a:r>
          </a:p>
          <a:p>
            <a:r>
              <a:rPr lang="en-US" dirty="0"/>
              <a:t>Note that if a party </a:t>
            </a:r>
            <a:r>
              <a:rPr lang="en-US" u="sng" dirty="0"/>
              <a:t>lies</a:t>
            </a:r>
            <a:r>
              <a:rPr lang="en-US" dirty="0"/>
              <a:t> about geographic origin, then can be sued for false advertising or ordered to stop by the FTC </a:t>
            </a:r>
          </a:p>
          <a:p>
            <a:r>
              <a:rPr lang="en-US" dirty="0"/>
              <a:t>Debate as to whether this hodgepodge is as effective as the regime in Europe</a:t>
            </a:r>
          </a:p>
        </p:txBody>
      </p:sp>
      <p:sp>
        <p:nvSpPr>
          <p:cNvPr id="4" name="Footer Placeholder 3">
            <a:extLst>
              <a:ext uri="{FF2B5EF4-FFF2-40B4-BE49-F238E27FC236}">
                <a16:creationId xmlns:a16="http://schemas.microsoft.com/office/drawing/2014/main" id="{34087DFB-7AA9-2E45-8DEC-6C8BBF402F2F}"/>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5BF42D0B-F911-D44C-8810-5DC210E495B4}"/>
              </a:ext>
            </a:extLst>
          </p:cNvPr>
          <p:cNvSpPr>
            <a:spLocks noGrp="1"/>
          </p:cNvSpPr>
          <p:nvPr>
            <p:ph type="sldNum" sz="quarter" idx="12"/>
          </p:nvPr>
        </p:nvSpPr>
        <p:spPr/>
        <p:txBody>
          <a:bodyPr/>
          <a:lstStyle/>
          <a:p>
            <a:fld id="{FD44DA99-C585-FF42-908B-AC0D69764433}" type="slidenum">
              <a:rPr lang="en-US" smtClean="0"/>
              <a:t>115</a:t>
            </a:fld>
            <a:endParaRPr lang="en-US"/>
          </a:p>
        </p:txBody>
      </p:sp>
    </p:spTree>
    <p:extLst>
      <p:ext uri="{BB962C8B-B14F-4D97-AF65-F5344CB8AC3E}">
        <p14:creationId xmlns:p14="http://schemas.microsoft.com/office/powerpoint/2010/main" val="3274699509"/>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FFE8A-AB3C-CE4E-973B-FC387CEB937F}"/>
              </a:ext>
            </a:extLst>
          </p:cNvPr>
          <p:cNvSpPr>
            <a:spLocks noGrp="1"/>
          </p:cNvSpPr>
          <p:nvPr>
            <p:ph type="title"/>
          </p:nvPr>
        </p:nvSpPr>
        <p:spPr/>
        <p:txBody>
          <a:bodyPr/>
          <a:lstStyle/>
          <a:p>
            <a:r>
              <a:rPr lang="en-US" dirty="0"/>
              <a:t>TRIPS arts. 22-24</a:t>
            </a:r>
          </a:p>
        </p:txBody>
      </p:sp>
      <p:sp>
        <p:nvSpPr>
          <p:cNvPr id="3" name="Content Placeholder 2">
            <a:extLst>
              <a:ext uri="{FF2B5EF4-FFF2-40B4-BE49-F238E27FC236}">
                <a16:creationId xmlns:a16="http://schemas.microsoft.com/office/drawing/2014/main" id="{B2FD934E-878B-DE4A-8271-9A607ACF075C}"/>
              </a:ext>
            </a:extLst>
          </p:cNvPr>
          <p:cNvSpPr>
            <a:spLocks noGrp="1"/>
          </p:cNvSpPr>
          <p:nvPr>
            <p:ph idx="1"/>
          </p:nvPr>
        </p:nvSpPr>
        <p:spPr/>
        <p:txBody>
          <a:bodyPr/>
          <a:lstStyle/>
          <a:p>
            <a:r>
              <a:rPr lang="en-US" dirty="0"/>
              <a:t>General protection: article 22</a:t>
            </a:r>
          </a:p>
          <a:p>
            <a:r>
              <a:rPr lang="en-US" dirty="0"/>
              <a:t>Stronger protection for wines and spirits: article 23</a:t>
            </a:r>
          </a:p>
          <a:p>
            <a:pPr lvl="1"/>
            <a:r>
              <a:rPr lang="en-US" dirty="0"/>
              <a:t>Prevents even comparative use (champagne-style wine)</a:t>
            </a:r>
          </a:p>
          <a:p>
            <a:r>
              <a:rPr lang="en-US" dirty="0"/>
              <a:t>Note that under both, if the name happens to be the generic term in the Member State, then it is not protected in that State</a:t>
            </a:r>
          </a:p>
          <a:p>
            <a:pPr lvl="1"/>
            <a:r>
              <a:rPr lang="en-US" dirty="0"/>
              <a:t>CHAMPAGNE may well be generic in many nations (has been held to be so in Canada)</a:t>
            </a:r>
          </a:p>
          <a:p>
            <a:r>
              <a:rPr lang="en-US" dirty="0"/>
              <a:t>Article 24—sets procedural and negotiation rules</a:t>
            </a:r>
          </a:p>
        </p:txBody>
      </p:sp>
      <p:sp>
        <p:nvSpPr>
          <p:cNvPr id="4" name="Footer Placeholder 3">
            <a:extLst>
              <a:ext uri="{FF2B5EF4-FFF2-40B4-BE49-F238E27FC236}">
                <a16:creationId xmlns:a16="http://schemas.microsoft.com/office/drawing/2014/main" id="{F3C9032A-21D5-CB4F-A44E-3F210321D667}"/>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0F32E1BC-3387-6042-BDD6-6C35E5C61658}"/>
              </a:ext>
            </a:extLst>
          </p:cNvPr>
          <p:cNvSpPr>
            <a:spLocks noGrp="1"/>
          </p:cNvSpPr>
          <p:nvPr>
            <p:ph type="sldNum" sz="quarter" idx="12"/>
          </p:nvPr>
        </p:nvSpPr>
        <p:spPr/>
        <p:txBody>
          <a:bodyPr/>
          <a:lstStyle/>
          <a:p>
            <a:fld id="{FD44DA99-C585-FF42-908B-AC0D69764433}" type="slidenum">
              <a:rPr lang="en-US" smtClean="0"/>
              <a:t>116</a:t>
            </a:fld>
            <a:endParaRPr lang="en-US"/>
          </a:p>
        </p:txBody>
      </p:sp>
    </p:spTree>
    <p:extLst>
      <p:ext uri="{BB962C8B-B14F-4D97-AF65-F5344CB8AC3E}">
        <p14:creationId xmlns:p14="http://schemas.microsoft.com/office/powerpoint/2010/main" val="1922482363"/>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7" name="Picture 36">
            <a:extLst>
              <a:ext uri="{FF2B5EF4-FFF2-40B4-BE49-F238E27FC236}">
                <a16:creationId xmlns:a16="http://schemas.microsoft.com/office/drawing/2014/main" id="{3DBBA26C-89C3-411F-9753-606A413F89A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39" name="Picture 38">
            <a:extLst>
              <a:ext uri="{FF2B5EF4-FFF2-40B4-BE49-F238E27FC236}">
                <a16:creationId xmlns:a16="http://schemas.microsoft.com/office/drawing/2014/main" id="{EEAD2215-6311-4D1C-B6B5-F57CB6BFCBC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41" name="Rectangle 40">
            <a:extLst>
              <a:ext uri="{FF2B5EF4-FFF2-40B4-BE49-F238E27FC236}">
                <a16:creationId xmlns:a16="http://schemas.microsoft.com/office/drawing/2014/main" id="{7BA5DE79-30D1-4A10-8DB9-0A6E523A97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3" name="Rectangle 42">
            <a:extLst>
              <a:ext uri="{FF2B5EF4-FFF2-40B4-BE49-F238E27FC236}">
                <a16:creationId xmlns:a16="http://schemas.microsoft.com/office/drawing/2014/main" id="{9ABD0D63-D23F-4AE7-8270-4185EF9C1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5" name="Rectangle 44">
            <a:extLst>
              <a:ext uri="{FF2B5EF4-FFF2-40B4-BE49-F238E27FC236}">
                <a16:creationId xmlns:a16="http://schemas.microsoft.com/office/drawing/2014/main" id="{72168E9E-94E9-4BE3-B88C-C8A4681177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7" name="Rectangle 46">
            <a:extLst>
              <a:ext uri="{FF2B5EF4-FFF2-40B4-BE49-F238E27FC236}">
                <a16:creationId xmlns:a16="http://schemas.microsoft.com/office/drawing/2014/main" id="{12107AC1-AA0D-4097-B03D-FD3C632AB8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9" name="TextBox 48">
            <a:extLst>
              <a:ext uri="{FF2B5EF4-FFF2-40B4-BE49-F238E27FC236}">
                <a16:creationId xmlns:a16="http://schemas.microsoft.com/office/drawing/2014/main" id="{7C8D231A-EC46-4736-B00F-76D307082204}"/>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91282" y="3262852"/>
            <a:ext cx="415636" cy="461665"/>
          </a:xfrm>
          <a:prstGeom prst="rect">
            <a:avLst/>
          </a:prstGeom>
          <a:noFill/>
        </p:spPr>
        <p:txBody>
          <a:bodyPr wrap="square" rtlCol="0">
            <a:spAutoFit/>
          </a:bodyPr>
          <a:lstStyle/>
          <a:p>
            <a:pPr algn="r">
              <a:spcAft>
                <a:spcPts val="600"/>
              </a:spcAft>
            </a:pP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pic>
        <p:nvPicPr>
          <p:cNvPr id="51" name="Picture 50">
            <a:extLst>
              <a:ext uri="{FF2B5EF4-FFF2-40B4-BE49-F238E27FC236}">
                <a16:creationId xmlns:a16="http://schemas.microsoft.com/office/drawing/2014/main" id="{0214283E-D7B4-49E9-932E-D7F2A2847F1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useBgFill="1">
        <p:nvSpPr>
          <p:cNvPr id="53" name="Rectangle 52">
            <a:extLst>
              <a:ext uri="{FF2B5EF4-FFF2-40B4-BE49-F238E27FC236}">
                <a16:creationId xmlns:a16="http://schemas.microsoft.com/office/drawing/2014/main" id="{92806DFD-E192-42CC-B190-3C4C95B8F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9867"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9D0CA553-340F-6E1D-C394-91799443856D}"/>
              </a:ext>
            </a:extLst>
          </p:cNvPr>
          <p:cNvSpPr>
            <a:spLocks noGrp="1"/>
          </p:cNvSpPr>
          <p:nvPr>
            <p:ph type="title"/>
          </p:nvPr>
        </p:nvSpPr>
        <p:spPr>
          <a:xfrm>
            <a:off x="4980380" y="1158523"/>
            <a:ext cx="5518066" cy="4540955"/>
          </a:xfrm>
        </p:spPr>
        <p:txBody>
          <a:bodyPr vert="horz" lIns="91440" tIns="45720" rIns="91440" bIns="45720" rtlCol="0" anchor="ctr">
            <a:normAutofit/>
          </a:bodyPr>
          <a:lstStyle/>
          <a:p>
            <a:pPr algn="l"/>
            <a:r>
              <a:rPr lang="en-US" sz="5400" dirty="0"/>
              <a:t>D. Product design</a:t>
            </a:r>
          </a:p>
        </p:txBody>
      </p:sp>
      <p:sp>
        <p:nvSpPr>
          <p:cNvPr id="5" name="Text Placeholder 4">
            <a:extLst>
              <a:ext uri="{FF2B5EF4-FFF2-40B4-BE49-F238E27FC236}">
                <a16:creationId xmlns:a16="http://schemas.microsoft.com/office/drawing/2014/main" id="{653F3C48-132E-5C6A-710B-2F274CDF77E3}"/>
              </a:ext>
            </a:extLst>
          </p:cNvPr>
          <p:cNvSpPr>
            <a:spLocks noGrp="1"/>
          </p:cNvSpPr>
          <p:nvPr>
            <p:ph type="body" idx="1"/>
          </p:nvPr>
        </p:nvSpPr>
        <p:spPr>
          <a:xfrm>
            <a:off x="1456817" y="1158522"/>
            <a:ext cx="2893416" cy="4540956"/>
          </a:xfrm>
        </p:spPr>
        <p:txBody>
          <a:bodyPr vert="horz" lIns="91440" tIns="0" rIns="91440" bIns="45720" rtlCol="0" anchor="ctr">
            <a:normAutofit/>
          </a:bodyPr>
          <a:lstStyle/>
          <a:p>
            <a:pPr marL="457200" indent="-457200" algn="l">
              <a:buFont typeface="+mj-lt"/>
              <a:buAutoNum type="arabicPeriod"/>
            </a:pPr>
            <a:r>
              <a:rPr lang="en-US" sz="2400" dirty="0"/>
              <a:t>Overview</a:t>
            </a:r>
          </a:p>
          <a:p>
            <a:pPr marL="457200" indent="-457200" algn="l">
              <a:buFont typeface="+mj-lt"/>
              <a:buAutoNum type="arabicPeriod"/>
            </a:pPr>
            <a:r>
              <a:rPr lang="en-US" sz="2400" dirty="0"/>
              <a:t>Differences in national laws</a:t>
            </a:r>
          </a:p>
          <a:p>
            <a:pPr marL="457200" indent="-457200" algn="l">
              <a:buFont typeface="+mj-lt"/>
              <a:buAutoNum type="arabicPeriod"/>
            </a:pPr>
            <a:r>
              <a:rPr lang="en-US" sz="2400" dirty="0"/>
              <a:t>The treaty regime</a:t>
            </a:r>
          </a:p>
          <a:p>
            <a:pPr marL="914400" lvl="1" indent="-457200">
              <a:buFont typeface="+mj-lt"/>
              <a:buAutoNum type="alphaLcPeriod"/>
            </a:pPr>
            <a:r>
              <a:rPr lang="en-US" sz="2400" dirty="0"/>
              <a:t>Paris/TRIPS</a:t>
            </a:r>
          </a:p>
          <a:p>
            <a:pPr marL="914400" lvl="1" indent="-457200">
              <a:buFont typeface="+mj-lt"/>
              <a:buAutoNum type="alphaLcPeriod"/>
            </a:pPr>
            <a:r>
              <a:rPr lang="en-US" sz="2400" dirty="0"/>
              <a:t>Hague</a:t>
            </a:r>
          </a:p>
        </p:txBody>
      </p:sp>
      <p:sp>
        <p:nvSpPr>
          <p:cNvPr id="55" name="Rectangle 54">
            <a:extLst>
              <a:ext uri="{FF2B5EF4-FFF2-40B4-BE49-F238E27FC236}">
                <a16:creationId xmlns:a16="http://schemas.microsoft.com/office/drawing/2014/main" id="{BB17FFD2-DBC7-4ABB-B2A0-7E18EC1B80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Slide Number Placeholder 2">
            <a:extLst>
              <a:ext uri="{FF2B5EF4-FFF2-40B4-BE49-F238E27FC236}">
                <a16:creationId xmlns:a16="http://schemas.microsoft.com/office/drawing/2014/main" id="{039AE1B5-EA44-BF65-AF8D-33EE883AD865}"/>
              </a:ext>
            </a:extLst>
          </p:cNvPr>
          <p:cNvSpPr>
            <a:spLocks noGrp="1"/>
          </p:cNvSpPr>
          <p:nvPr>
            <p:ph type="sldNum" sz="quarter" idx="12"/>
          </p:nvPr>
        </p:nvSpPr>
        <p:spPr>
          <a:xfrm>
            <a:off x="158407" y="164592"/>
            <a:ext cx="636727" cy="322851"/>
          </a:xfrm>
        </p:spPr>
        <p:txBody>
          <a:bodyPr vert="horz" lIns="91440" tIns="45720" rIns="45720" bIns="45720" rtlCol="0" anchor="ctr">
            <a:normAutofit/>
          </a:bodyPr>
          <a:lstStyle/>
          <a:p>
            <a:pPr>
              <a:lnSpc>
                <a:spcPct val="90000"/>
              </a:lnSpc>
              <a:spcAft>
                <a:spcPts val="600"/>
              </a:spcAft>
            </a:pPr>
            <a:fld id="{800015AF-CBB2-B54C-9E98-3D993F4637B7}" type="slidenum">
              <a:rPr lang="en-US" sz="1500" kern="1200">
                <a:solidFill>
                  <a:schemeClr val="bg1"/>
                </a:solidFill>
                <a:latin typeface="+mn-lt"/>
                <a:ea typeface="+mn-ea"/>
                <a:cs typeface="+mn-cs"/>
              </a:rPr>
              <a:pPr>
                <a:lnSpc>
                  <a:spcPct val="90000"/>
                </a:lnSpc>
                <a:spcAft>
                  <a:spcPts val="600"/>
                </a:spcAft>
              </a:pPr>
              <a:t>117</a:t>
            </a:fld>
            <a:endParaRPr lang="en-US" sz="1500" kern="1200">
              <a:solidFill>
                <a:schemeClr val="bg1"/>
              </a:solidFill>
              <a:latin typeface="+mn-lt"/>
              <a:ea typeface="+mn-ea"/>
              <a:cs typeface="+mn-cs"/>
            </a:endParaRPr>
          </a:p>
        </p:txBody>
      </p:sp>
      <p:sp>
        <p:nvSpPr>
          <p:cNvPr id="57" name="Right Triangle 56">
            <a:extLst>
              <a:ext uri="{FF2B5EF4-FFF2-40B4-BE49-F238E27FC236}">
                <a16:creationId xmlns:a16="http://schemas.microsoft.com/office/drawing/2014/main" id="{4491D590-6687-4C75-9718-D437780CB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88733" y="2774517"/>
            <a:ext cx="353147" cy="353147"/>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9B36BC03-2AA5-1AB8-2565-5D5A03A234E4}"/>
              </a:ext>
            </a:extLst>
          </p:cNvPr>
          <p:cNvSpPr>
            <a:spLocks noGrp="1"/>
          </p:cNvSpPr>
          <p:nvPr>
            <p:ph type="ftr" sz="quarter" idx="11"/>
          </p:nvPr>
        </p:nvSpPr>
        <p:spPr>
          <a:xfrm rot="5400000">
            <a:off x="-2237130" y="3661144"/>
            <a:ext cx="5885352" cy="179176"/>
          </a:xfrm>
        </p:spPr>
        <p:txBody>
          <a:bodyPr vert="horz" lIns="91440" tIns="45720" rIns="91440" bIns="18288" rtlCol="0" anchor="b">
            <a:normAutofit/>
          </a:bodyPr>
          <a:lstStyle/>
          <a:p>
            <a:pPr>
              <a:lnSpc>
                <a:spcPct val="90000"/>
              </a:lnSpc>
              <a:spcAft>
                <a:spcPts val="600"/>
              </a:spcAft>
            </a:pPr>
            <a:r>
              <a:rPr lang="en-US">
                <a:solidFill>
                  <a:schemeClr val="bg1"/>
                </a:solidFill>
              </a:rPr>
              <a:t>International IP Law/Ljubljana 2025</a:t>
            </a:r>
          </a:p>
        </p:txBody>
      </p:sp>
    </p:spTree>
    <p:extLst>
      <p:ext uri="{BB962C8B-B14F-4D97-AF65-F5344CB8AC3E}">
        <p14:creationId xmlns:p14="http://schemas.microsoft.com/office/powerpoint/2010/main" val="1562977051"/>
      </p:ext>
    </p:extLst>
  </p:cSld>
  <p:clrMapOvr>
    <a:overrideClrMapping bg1="lt1" tx1="dk1" bg2="lt2" tx2="dk2" accent1="accent1" accent2="accent2" accent3="accent3" accent4="accent4" accent5="accent5" accent6="accent6" hlink="hlink" folHlink="folHlink"/>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7B70F-659F-4670-A1A0-CC2BDEBC9950}"/>
              </a:ext>
            </a:extLst>
          </p:cNvPr>
          <p:cNvSpPr>
            <a:spLocks noGrp="1"/>
          </p:cNvSpPr>
          <p:nvPr>
            <p:ph type="title"/>
          </p:nvPr>
        </p:nvSpPr>
        <p:spPr/>
        <p:txBody>
          <a:bodyPr/>
          <a:lstStyle/>
          <a:p>
            <a:r>
              <a:rPr lang="en-US" dirty="0"/>
              <a:t>1. Industrial designs: an overview</a:t>
            </a:r>
          </a:p>
        </p:txBody>
      </p:sp>
      <p:sp>
        <p:nvSpPr>
          <p:cNvPr id="3" name="Content Placeholder 2">
            <a:extLst>
              <a:ext uri="{FF2B5EF4-FFF2-40B4-BE49-F238E27FC236}">
                <a16:creationId xmlns:a16="http://schemas.microsoft.com/office/drawing/2014/main" id="{0249F947-424A-4462-983B-29E46D35B7CC}"/>
              </a:ext>
            </a:extLst>
          </p:cNvPr>
          <p:cNvSpPr>
            <a:spLocks noGrp="1"/>
          </p:cNvSpPr>
          <p:nvPr>
            <p:ph idx="1"/>
          </p:nvPr>
        </p:nvSpPr>
        <p:spPr/>
        <p:txBody>
          <a:bodyPr>
            <a:normAutofit/>
          </a:bodyPr>
          <a:lstStyle/>
          <a:p>
            <a:r>
              <a:rPr lang="en-US" dirty="0"/>
              <a:t>Focus: protecting the design of a useful product</a:t>
            </a:r>
          </a:p>
          <a:p>
            <a:pPr lvl="1"/>
            <a:r>
              <a:rPr lang="en-US" dirty="0"/>
              <a:t>Product would have value without the aesthetic design</a:t>
            </a:r>
          </a:p>
          <a:p>
            <a:pPr lvl="1"/>
            <a:r>
              <a:rPr lang="en-US" dirty="0"/>
              <a:t>But people will often pay more for an appealing design (furniture)</a:t>
            </a:r>
          </a:p>
          <a:p>
            <a:pPr lvl="1"/>
            <a:r>
              <a:rPr lang="en-US" dirty="0"/>
              <a:t>Usually limited to visual designs (but not always)</a:t>
            </a:r>
          </a:p>
          <a:p>
            <a:pPr lvl="1"/>
            <a:r>
              <a:rPr lang="en-US" dirty="0"/>
              <a:t>Some nations also protect features of services (rare)</a:t>
            </a:r>
          </a:p>
          <a:p>
            <a:pPr lvl="1"/>
            <a:endParaRPr lang="en-US" dirty="0"/>
          </a:p>
        </p:txBody>
      </p:sp>
      <p:sp>
        <p:nvSpPr>
          <p:cNvPr id="4" name="Footer Placeholder 3">
            <a:extLst>
              <a:ext uri="{FF2B5EF4-FFF2-40B4-BE49-F238E27FC236}">
                <a16:creationId xmlns:a16="http://schemas.microsoft.com/office/drawing/2014/main" id="{62C87218-0504-4905-8577-8C18A906C077}"/>
              </a:ext>
            </a:extLst>
          </p:cNvPr>
          <p:cNvSpPr>
            <a:spLocks noGrp="1"/>
          </p:cNvSpPr>
          <p:nvPr>
            <p:ph type="ftr" sz="quarter" idx="11"/>
          </p:nvPr>
        </p:nvSpPr>
        <p:spPr/>
        <p:txBody>
          <a:bodyPr/>
          <a:lstStyle/>
          <a:p>
            <a:r>
              <a:rPr lang="en-US"/>
              <a:t>International IP Law/Ljubljana 2025</a:t>
            </a:r>
            <a:endParaRPr lang="en-US" dirty="0"/>
          </a:p>
        </p:txBody>
      </p:sp>
      <p:sp>
        <p:nvSpPr>
          <p:cNvPr id="5" name="Slide Number Placeholder 4">
            <a:extLst>
              <a:ext uri="{FF2B5EF4-FFF2-40B4-BE49-F238E27FC236}">
                <a16:creationId xmlns:a16="http://schemas.microsoft.com/office/drawing/2014/main" id="{FDB5DF94-A7CF-4D24-84A8-A332F5073ED0}"/>
              </a:ext>
            </a:extLst>
          </p:cNvPr>
          <p:cNvSpPr>
            <a:spLocks noGrp="1"/>
          </p:cNvSpPr>
          <p:nvPr>
            <p:ph type="sldNum" sz="quarter" idx="12"/>
          </p:nvPr>
        </p:nvSpPr>
        <p:spPr/>
        <p:txBody>
          <a:bodyPr/>
          <a:lstStyle/>
          <a:p>
            <a:fld id="{CF6A66B7-DDF1-41BE-91EF-C3839181A0C2}" type="slidenum">
              <a:rPr lang="en-US" smtClean="0"/>
              <a:t>118</a:t>
            </a:fld>
            <a:endParaRPr lang="en-US"/>
          </a:p>
        </p:txBody>
      </p:sp>
    </p:spTree>
    <p:extLst>
      <p:ext uri="{BB962C8B-B14F-4D97-AF65-F5344CB8AC3E}">
        <p14:creationId xmlns:p14="http://schemas.microsoft.com/office/powerpoint/2010/main" val="2834147413"/>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EFCE3-772C-75C7-3F5E-B009836E9207}"/>
              </a:ext>
            </a:extLst>
          </p:cNvPr>
          <p:cNvSpPr>
            <a:spLocks noGrp="1"/>
          </p:cNvSpPr>
          <p:nvPr>
            <p:ph type="title"/>
          </p:nvPr>
        </p:nvSpPr>
        <p:spPr/>
        <p:txBody>
          <a:bodyPr/>
          <a:lstStyle/>
          <a:p>
            <a:r>
              <a:rPr lang="en-US" dirty="0"/>
              <a:t>Overview (</a:t>
            </a:r>
            <a:r>
              <a:rPr lang="en-US" dirty="0" err="1"/>
              <a:t>con’t</a:t>
            </a:r>
            <a:r>
              <a:rPr lang="en-US" dirty="0"/>
              <a:t>)</a:t>
            </a:r>
          </a:p>
        </p:txBody>
      </p:sp>
      <p:sp>
        <p:nvSpPr>
          <p:cNvPr id="3" name="Content Placeholder 2">
            <a:extLst>
              <a:ext uri="{FF2B5EF4-FFF2-40B4-BE49-F238E27FC236}">
                <a16:creationId xmlns:a16="http://schemas.microsoft.com/office/drawing/2014/main" id="{EAC83D3C-AAD6-CD57-25D7-E8C82EC48709}"/>
              </a:ext>
            </a:extLst>
          </p:cNvPr>
          <p:cNvSpPr>
            <a:spLocks noGrp="1"/>
          </p:cNvSpPr>
          <p:nvPr>
            <p:ph idx="1"/>
          </p:nvPr>
        </p:nvSpPr>
        <p:spPr/>
        <p:txBody>
          <a:bodyPr/>
          <a:lstStyle/>
          <a:p>
            <a:pPr marL="457200" lvl="1" indent="0">
              <a:buNone/>
            </a:pPr>
            <a:r>
              <a:rPr lang="en-US" sz="2000" dirty="0"/>
              <a:t>Conceptually, may help to think of 3 categories</a:t>
            </a:r>
          </a:p>
          <a:p>
            <a:pPr lvl="2">
              <a:buFont typeface="+mj-lt"/>
              <a:buAutoNum type="arabicPeriod"/>
            </a:pPr>
            <a:r>
              <a:rPr lang="en-US" dirty="0"/>
              <a:t>Product shape</a:t>
            </a:r>
          </a:p>
          <a:p>
            <a:pPr lvl="2">
              <a:buFont typeface="+mj-lt"/>
              <a:buAutoNum type="arabicPeriod"/>
            </a:pPr>
            <a:r>
              <a:rPr lang="en-US" dirty="0"/>
              <a:t>“Add on” features (fins on cars)</a:t>
            </a:r>
          </a:p>
          <a:p>
            <a:pPr lvl="2">
              <a:buFont typeface="+mj-lt"/>
              <a:buAutoNum type="arabicPeriod"/>
            </a:pPr>
            <a:r>
              <a:rPr lang="en-US" dirty="0"/>
              <a:t>Surface ornamentation/fabrics</a:t>
            </a:r>
          </a:p>
          <a:p>
            <a:pPr>
              <a:buFont typeface="Wingdings" pitchFamily="2" charset="2"/>
              <a:buChar char="Ø"/>
            </a:pPr>
            <a:r>
              <a:rPr lang="en-US" dirty="0"/>
              <a:t>Most of the difficult issues arise in connection with #1 (product shape)</a:t>
            </a:r>
          </a:p>
        </p:txBody>
      </p:sp>
      <p:sp>
        <p:nvSpPr>
          <p:cNvPr id="4" name="Footer Placeholder 3">
            <a:extLst>
              <a:ext uri="{FF2B5EF4-FFF2-40B4-BE49-F238E27FC236}">
                <a16:creationId xmlns:a16="http://schemas.microsoft.com/office/drawing/2014/main" id="{8044D6A5-337D-8EB5-6BE8-4195114C2FE5}"/>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D2185F8D-618D-904A-6B0E-218A8609F9AB}"/>
              </a:ext>
            </a:extLst>
          </p:cNvPr>
          <p:cNvSpPr>
            <a:spLocks noGrp="1"/>
          </p:cNvSpPr>
          <p:nvPr>
            <p:ph type="sldNum" sz="quarter" idx="12"/>
          </p:nvPr>
        </p:nvSpPr>
        <p:spPr/>
        <p:txBody>
          <a:bodyPr/>
          <a:lstStyle/>
          <a:p>
            <a:fld id="{800015AF-CBB2-B54C-9E98-3D993F4637B7}" type="slidenum">
              <a:rPr lang="en-US" smtClean="0"/>
              <a:t>119</a:t>
            </a:fld>
            <a:endParaRPr lang="en-US"/>
          </a:p>
        </p:txBody>
      </p:sp>
    </p:spTree>
    <p:extLst>
      <p:ext uri="{BB962C8B-B14F-4D97-AF65-F5344CB8AC3E}">
        <p14:creationId xmlns:p14="http://schemas.microsoft.com/office/powerpoint/2010/main" val="1298945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FB6E6-355B-F4F9-3A2D-4CEC2D7C1983}"/>
              </a:ext>
            </a:extLst>
          </p:cNvPr>
          <p:cNvSpPr>
            <a:spLocks noGrp="1"/>
          </p:cNvSpPr>
          <p:nvPr>
            <p:ph type="title"/>
          </p:nvPr>
        </p:nvSpPr>
        <p:spPr/>
        <p:txBody>
          <a:bodyPr/>
          <a:lstStyle/>
          <a:p>
            <a:r>
              <a:rPr lang="en-US" dirty="0"/>
              <a:t>Antidiscrimination</a:t>
            </a:r>
          </a:p>
        </p:txBody>
      </p:sp>
      <p:sp>
        <p:nvSpPr>
          <p:cNvPr id="3" name="Content Placeholder 2">
            <a:extLst>
              <a:ext uri="{FF2B5EF4-FFF2-40B4-BE49-F238E27FC236}">
                <a16:creationId xmlns:a16="http://schemas.microsoft.com/office/drawing/2014/main" id="{D86A0B5F-1FE4-D314-D955-67A2011987A4}"/>
              </a:ext>
            </a:extLst>
          </p:cNvPr>
          <p:cNvSpPr>
            <a:spLocks noGrp="1"/>
          </p:cNvSpPr>
          <p:nvPr>
            <p:ph idx="1"/>
          </p:nvPr>
        </p:nvSpPr>
        <p:spPr/>
        <p:txBody>
          <a:bodyPr>
            <a:normAutofit fontScale="85000" lnSpcReduction="10000"/>
          </a:bodyPr>
          <a:lstStyle/>
          <a:p>
            <a:pPr marL="0" indent="0">
              <a:buNone/>
            </a:pPr>
            <a:r>
              <a:rPr lang="en-US" dirty="0"/>
              <a:t>Another key feature: nation X cannot discriminate when applying its laws</a:t>
            </a:r>
          </a:p>
          <a:p>
            <a:pPr marL="914400" lvl="1" indent="-457200">
              <a:buFont typeface="+mj-lt"/>
              <a:buAutoNum type="arabicPeriod"/>
            </a:pPr>
            <a:r>
              <a:rPr lang="en-US" i="1" dirty="0"/>
              <a:t>Discrimination based on nationality:</a:t>
            </a:r>
            <a:r>
              <a:rPr lang="en-US" dirty="0"/>
              <a:t> this is almost always forbidden (unless the person is a national of a nation that is not party to the treaties)</a:t>
            </a:r>
          </a:p>
          <a:p>
            <a:pPr marL="914400" lvl="1" indent="-457200">
              <a:buFont typeface="+mj-lt"/>
              <a:buAutoNum type="arabicPeriod"/>
            </a:pPr>
            <a:r>
              <a:rPr lang="en-US" i="1" dirty="0"/>
              <a:t>Discrimination based on place of origin of the innovation</a:t>
            </a:r>
            <a:r>
              <a:rPr lang="en-US" dirty="0"/>
              <a:t>: usually forbidden (again assuming all involved nations are treaty members), but there are some exceptions</a:t>
            </a:r>
          </a:p>
          <a:p>
            <a:pPr marL="1377950" lvl="2" indent="-457200">
              <a:buFont typeface="Arial" panose="020B0604020202020204" pitchFamily="34" charset="0"/>
              <a:buChar char="•"/>
            </a:pPr>
            <a:r>
              <a:rPr lang="en-US" dirty="0"/>
              <a:t>Unlike copyright, cannot treat domestic innovation less favorably than foreign</a:t>
            </a:r>
          </a:p>
          <a:p>
            <a:pPr marL="914400" lvl="1" indent="-457200">
              <a:buFont typeface="+mj-lt"/>
              <a:buAutoNum type="arabicPeriod"/>
            </a:pPr>
            <a:r>
              <a:rPr lang="en-US" i="1" dirty="0"/>
              <a:t>Most-favored nation</a:t>
            </a:r>
            <a:r>
              <a:rPr lang="en-US" dirty="0"/>
              <a:t>: if nation X gives some benefit to industrial property from nation Y, it must also extend that benefit to industrial property from all other nations who are party to the treaty</a:t>
            </a:r>
          </a:p>
        </p:txBody>
      </p:sp>
      <p:sp>
        <p:nvSpPr>
          <p:cNvPr id="4" name="Footer Placeholder 3">
            <a:extLst>
              <a:ext uri="{FF2B5EF4-FFF2-40B4-BE49-F238E27FC236}">
                <a16:creationId xmlns:a16="http://schemas.microsoft.com/office/drawing/2014/main" id="{C64DBEA2-7778-8AD2-364E-DCF492EE906D}"/>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E145527A-600F-48E2-7468-00CF338101CB}"/>
              </a:ext>
            </a:extLst>
          </p:cNvPr>
          <p:cNvSpPr>
            <a:spLocks noGrp="1"/>
          </p:cNvSpPr>
          <p:nvPr>
            <p:ph type="sldNum" sz="quarter" idx="12"/>
          </p:nvPr>
        </p:nvSpPr>
        <p:spPr/>
        <p:txBody>
          <a:bodyPr/>
          <a:lstStyle/>
          <a:p>
            <a:fld id="{800015AF-CBB2-B54C-9E98-3D993F4637B7}" type="slidenum">
              <a:rPr lang="en-US" smtClean="0"/>
              <a:t>12</a:t>
            </a:fld>
            <a:endParaRPr lang="en-US"/>
          </a:p>
        </p:txBody>
      </p:sp>
    </p:spTree>
    <p:extLst>
      <p:ext uri="{BB962C8B-B14F-4D97-AF65-F5344CB8AC3E}">
        <p14:creationId xmlns:p14="http://schemas.microsoft.com/office/powerpoint/2010/main" val="2563391336"/>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B86A3-10FB-2DCC-0C56-46F02A57672E}"/>
              </a:ext>
            </a:extLst>
          </p:cNvPr>
          <p:cNvSpPr>
            <a:spLocks noGrp="1"/>
          </p:cNvSpPr>
          <p:nvPr>
            <p:ph type="title"/>
          </p:nvPr>
        </p:nvSpPr>
        <p:spPr/>
        <p:txBody>
          <a:bodyPr>
            <a:normAutofit/>
          </a:bodyPr>
          <a:lstStyle/>
          <a:p>
            <a:r>
              <a:rPr lang="en-US" sz="2800" dirty="0"/>
              <a:t>Policy issues arising in product design law</a:t>
            </a:r>
          </a:p>
        </p:txBody>
      </p:sp>
      <p:sp>
        <p:nvSpPr>
          <p:cNvPr id="3" name="Content Placeholder 2">
            <a:extLst>
              <a:ext uri="{FF2B5EF4-FFF2-40B4-BE49-F238E27FC236}">
                <a16:creationId xmlns:a16="http://schemas.microsoft.com/office/drawing/2014/main" id="{BA4848EB-3FC8-FDA6-B5B4-CB458AC56AD2}"/>
              </a:ext>
            </a:extLst>
          </p:cNvPr>
          <p:cNvSpPr>
            <a:spLocks noGrp="1"/>
          </p:cNvSpPr>
          <p:nvPr>
            <p:ph idx="1"/>
          </p:nvPr>
        </p:nvSpPr>
        <p:spPr/>
        <p:txBody>
          <a:bodyPr/>
          <a:lstStyle/>
          <a:p>
            <a:pPr marL="457200" indent="-457200">
              <a:buFont typeface="+mj-lt"/>
              <a:buAutoNum type="arabicPeriod"/>
            </a:pPr>
            <a:r>
              <a:rPr lang="en-US" dirty="0"/>
              <a:t>Overlap between design and copyright</a:t>
            </a:r>
          </a:p>
          <a:p>
            <a:pPr marL="908050" lvl="1" indent="-457200"/>
            <a:r>
              <a:rPr lang="en-US" dirty="0"/>
              <a:t>And remember that copyright is free and lasts for a very long time</a:t>
            </a:r>
          </a:p>
          <a:p>
            <a:pPr marL="457200" indent="-457200">
              <a:buFont typeface="+mj-lt"/>
              <a:buAutoNum type="arabicPeriod"/>
            </a:pPr>
            <a:r>
              <a:rPr lang="en-US" dirty="0"/>
              <a:t>Overlap between design and utility patent</a:t>
            </a:r>
          </a:p>
          <a:p>
            <a:pPr marL="908050" lvl="1" indent="-457200">
              <a:buFont typeface="Arial" panose="020B0604020202020204" pitchFamily="34" charset="0"/>
              <a:buChar char="•"/>
            </a:pPr>
            <a:r>
              <a:rPr lang="en-US" dirty="0"/>
              <a:t>If design protection is too broad—protecting the utilitarian features of the product—it would interfere with the carefully-thought-out patent system</a:t>
            </a:r>
          </a:p>
          <a:p>
            <a:pPr marL="1371600" lvl="2" indent="-457200">
              <a:buFont typeface="Arial" panose="020B0604020202020204" pitchFamily="34" charset="0"/>
              <a:buChar char="•"/>
            </a:pPr>
            <a:r>
              <a:rPr lang="en-US" dirty="0"/>
              <a:t>Patents are difficult to obtain</a:t>
            </a:r>
          </a:p>
        </p:txBody>
      </p:sp>
      <p:sp>
        <p:nvSpPr>
          <p:cNvPr id="4" name="Footer Placeholder 3">
            <a:extLst>
              <a:ext uri="{FF2B5EF4-FFF2-40B4-BE49-F238E27FC236}">
                <a16:creationId xmlns:a16="http://schemas.microsoft.com/office/drawing/2014/main" id="{121BCF4B-18D4-F314-1D57-56352DEF36B9}"/>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4D72513B-6E18-B03C-FA4A-8DF7E6C8E504}"/>
              </a:ext>
            </a:extLst>
          </p:cNvPr>
          <p:cNvSpPr>
            <a:spLocks noGrp="1"/>
          </p:cNvSpPr>
          <p:nvPr>
            <p:ph type="sldNum" sz="quarter" idx="12"/>
          </p:nvPr>
        </p:nvSpPr>
        <p:spPr/>
        <p:txBody>
          <a:bodyPr/>
          <a:lstStyle/>
          <a:p>
            <a:fld id="{800015AF-CBB2-B54C-9E98-3D993F4637B7}" type="slidenum">
              <a:rPr lang="en-US" smtClean="0"/>
              <a:t>120</a:t>
            </a:fld>
            <a:endParaRPr lang="en-US"/>
          </a:p>
        </p:txBody>
      </p:sp>
    </p:spTree>
    <p:extLst>
      <p:ext uri="{BB962C8B-B14F-4D97-AF65-F5344CB8AC3E}">
        <p14:creationId xmlns:p14="http://schemas.microsoft.com/office/powerpoint/2010/main" val="2113697508"/>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2A553-0381-172E-E0F0-D4DA782296FF}"/>
              </a:ext>
            </a:extLst>
          </p:cNvPr>
          <p:cNvSpPr>
            <a:spLocks noGrp="1"/>
          </p:cNvSpPr>
          <p:nvPr>
            <p:ph type="title"/>
          </p:nvPr>
        </p:nvSpPr>
        <p:spPr/>
        <p:txBody>
          <a:bodyPr/>
          <a:lstStyle/>
          <a:p>
            <a:r>
              <a:rPr lang="en-US" dirty="0"/>
              <a:t>2. Historical differences in national laws</a:t>
            </a:r>
          </a:p>
        </p:txBody>
      </p:sp>
      <p:sp>
        <p:nvSpPr>
          <p:cNvPr id="3" name="Content Placeholder 2">
            <a:extLst>
              <a:ext uri="{FF2B5EF4-FFF2-40B4-BE49-F238E27FC236}">
                <a16:creationId xmlns:a16="http://schemas.microsoft.com/office/drawing/2014/main" id="{1EB0F60B-C5E3-1895-5D46-F83176EE4ADB}"/>
              </a:ext>
            </a:extLst>
          </p:cNvPr>
          <p:cNvSpPr>
            <a:spLocks noGrp="1"/>
          </p:cNvSpPr>
          <p:nvPr>
            <p:ph idx="1"/>
          </p:nvPr>
        </p:nvSpPr>
        <p:spPr/>
        <p:txBody>
          <a:bodyPr/>
          <a:lstStyle/>
          <a:p>
            <a:pPr>
              <a:buFont typeface="Arial" panose="020B0604020202020204" pitchFamily="34" charset="0"/>
              <a:buChar char="•"/>
            </a:pPr>
            <a:r>
              <a:rPr lang="en-US" dirty="0"/>
              <a:t>Mode of protection</a:t>
            </a:r>
          </a:p>
          <a:p>
            <a:pPr lvl="1">
              <a:buFont typeface="Arial" panose="020B0604020202020204" pitchFamily="34" charset="0"/>
              <a:buChar char="•"/>
            </a:pPr>
            <a:r>
              <a:rPr lang="en-US" dirty="0"/>
              <a:t>Some nations did not protect at all</a:t>
            </a:r>
          </a:p>
          <a:p>
            <a:pPr lvl="1">
              <a:buFont typeface="Arial" panose="020B0604020202020204" pitchFamily="34" charset="0"/>
              <a:buChar char="•"/>
            </a:pPr>
            <a:r>
              <a:rPr lang="en-US" dirty="0"/>
              <a:t>Others had a specific statute</a:t>
            </a:r>
          </a:p>
          <a:p>
            <a:pPr lvl="1">
              <a:buFont typeface="Arial" panose="020B0604020202020204" pitchFamily="34" charset="0"/>
              <a:buChar char="•"/>
            </a:pPr>
            <a:r>
              <a:rPr lang="en-US" dirty="0"/>
              <a:t>Requirement of registration?</a:t>
            </a:r>
          </a:p>
          <a:p>
            <a:pPr>
              <a:buFont typeface="Arial" panose="020B0604020202020204" pitchFamily="34" charset="0"/>
              <a:buChar char="•"/>
            </a:pPr>
            <a:r>
              <a:rPr lang="en-US" dirty="0"/>
              <a:t>What can be protected? (Limited to visual?)</a:t>
            </a:r>
          </a:p>
          <a:p>
            <a:pPr>
              <a:buFont typeface="Arial" panose="020B0604020202020204" pitchFamily="34" charset="0"/>
              <a:buChar char="•"/>
            </a:pPr>
            <a:r>
              <a:rPr lang="en-US" dirty="0"/>
              <a:t>“Functional” aspects of designs</a:t>
            </a:r>
          </a:p>
        </p:txBody>
      </p:sp>
      <p:sp>
        <p:nvSpPr>
          <p:cNvPr id="4" name="Footer Placeholder 3">
            <a:extLst>
              <a:ext uri="{FF2B5EF4-FFF2-40B4-BE49-F238E27FC236}">
                <a16:creationId xmlns:a16="http://schemas.microsoft.com/office/drawing/2014/main" id="{1097C961-3B84-E98C-B802-F7F4BDAE72AB}"/>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748ECDD3-134E-C010-C7E0-7BB8C948294D}"/>
              </a:ext>
            </a:extLst>
          </p:cNvPr>
          <p:cNvSpPr>
            <a:spLocks noGrp="1"/>
          </p:cNvSpPr>
          <p:nvPr>
            <p:ph type="sldNum" sz="quarter" idx="12"/>
          </p:nvPr>
        </p:nvSpPr>
        <p:spPr/>
        <p:txBody>
          <a:bodyPr/>
          <a:lstStyle/>
          <a:p>
            <a:fld id="{800015AF-CBB2-B54C-9E98-3D993F4637B7}" type="slidenum">
              <a:rPr lang="en-US" smtClean="0"/>
              <a:t>121</a:t>
            </a:fld>
            <a:endParaRPr lang="en-US"/>
          </a:p>
        </p:txBody>
      </p:sp>
    </p:spTree>
    <p:extLst>
      <p:ext uri="{BB962C8B-B14F-4D97-AF65-F5344CB8AC3E}">
        <p14:creationId xmlns:p14="http://schemas.microsoft.com/office/powerpoint/2010/main" val="232675432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1630D-0281-46E9-B9F2-6EEAA6A1B0A3}"/>
              </a:ext>
            </a:extLst>
          </p:cNvPr>
          <p:cNvSpPr>
            <a:spLocks noGrp="1"/>
          </p:cNvSpPr>
          <p:nvPr>
            <p:ph type="title"/>
          </p:nvPr>
        </p:nvSpPr>
        <p:spPr/>
        <p:txBody>
          <a:bodyPr/>
          <a:lstStyle/>
          <a:p>
            <a:r>
              <a:rPr lang="en-US" dirty="0"/>
              <a:t>Typical approach worldwide</a:t>
            </a:r>
          </a:p>
        </p:txBody>
      </p:sp>
      <p:sp>
        <p:nvSpPr>
          <p:cNvPr id="3" name="Content Placeholder 2">
            <a:extLst>
              <a:ext uri="{FF2B5EF4-FFF2-40B4-BE49-F238E27FC236}">
                <a16:creationId xmlns:a16="http://schemas.microsoft.com/office/drawing/2014/main" id="{C3B11AE1-AAB1-4674-9AE7-4B0749EDB4AA}"/>
              </a:ext>
            </a:extLst>
          </p:cNvPr>
          <p:cNvSpPr>
            <a:spLocks noGrp="1"/>
          </p:cNvSpPr>
          <p:nvPr>
            <p:ph idx="1"/>
          </p:nvPr>
        </p:nvSpPr>
        <p:spPr/>
        <p:txBody>
          <a:bodyPr>
            <a:normAutofit fontScale="92500" lnSpcReduction="20000"/>
          </a:bodyPr>
          <a:lstStyle/>
          <a:p>
            <a:r>
              <a:rPr lang="en-US" dirty="0"/>
              <a:t>Most nations have a separate design (or industrial design) law</a:t>
            </a:r>
          </a:p>
          <a:p>
            <a:pPr lvl="1"/>
            <a:r>
              <a:rPr lang="en-US" dirty="0"/>
              <a:t>Usually looks more like copyright</a:t>
            </a:r>
          </a:p>
          <a:p>
            <a:pPr lvl="2"/>
            <a:r>
              <a:rPr lang="en-US" dirty="0"/>
              <a:t>Low level of originality (although often higher than copyright; some element of novelty for this sort of product)</a:t>
            </a:r>
          </a:p>
          <a:p>
            <a:pPr lvl="2"/>
            <a:r>
              <a:rPr lang="en-US" dirty="0"/>
              <a:t>May limit protection to situations where defendant copies</a:t>
            </a:r>
          </a:p>
          <a:p>
            <a:pPr lvl="1"/>
            <a:r>
              <a:rPr lang="en-US" dirty="0"/>
              <a:t>Differences from copyright:</a:t>
            </a:r>
          </a:p>
          <a:p>
            <a:pPr lvl="2"/>
            <a:r>
              <a:rPr lang="en-US" dirty="0"/>
              <a:t>Only applies to the design of a useful object (not a statue)</a:t>
            </a:r>
          </a:p>
          <a:p>
            <a:pPr lvl="2"/>
            <a:r>
              <a:rPr lang="en-US" dirty="0"/>
              <a:t>Much shorter term of protection</a:t>
            </a:r>
          </a:p>
          <a:p>
            <a:pPr lvl="2"/>
            <a:r>
              <a:rPr lang="en-US" dirty="0"/>
              <a:t>Requirement of registration</a:t>
            </a:r>
          </a:p>
          <a:p>
            <a:pPr lvl="3"/>
            <a:r>
              <a:rPr lang="en-US" dirty="0"/>
              <a:t>But some nations (such as UK) also have a system that protects without registration</a:t>
            </a:r>
          </a:p>
        </p:txBody>
      </p:sp>
      <p:sp>
        <p:nvSpPr>
          <p:cNvPr id="4" name="Footer Placeholder 3">
            <a:extLst>
              <a:ext uri="{FF2B5EF4-FFF2-40B4-BE49-F238E27FC236}">
                <a16:creationId xmlns:a16="http://schemas.microsoft.com/office/drawing/2014/main" id="{EC10E81F-AA3D-46D9-9694-E2828D430108}"/>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5772E5D5-3494-4798-95AC-12145A90BA30}"/>
              </a:ext>
            </a:extLst>
          </p:cNvPr>
          <p:cNvSpPr>
            <a:spLocks noGrp="1"/>
          </p:cNvSpPr>
          <p:nvPr>
            <p:ph type="sldNum" sz="quarter" idx="12"/>
          </p:nvPr>
        </p:nvSpPr>
        <p:spPr/>
        <p:txBody>
          <a:bodyPr/>
          <a:lstStyle/>
          <a:p>
            <a:fld id="{CF6A66B7-DDF1-41BE-91EF-C3839181A0C2}" type="slidenum">
              <a:rPr lang="en-US" smtClean="0"/>
              <a:t>122</a:t>
            </a:fld>
            <a:endParaRPr lang="en-US"/>
          </a:p>
        </p:txBody>
      </p:sp>
    </p:spTree>
    <p:extLst>
      <p:ext uri="{BB962C8B-B14F-4D97-AF65-F5344CB8AC3E}">
        <p14:creationId xmlns:p14="http://schemas.microsoft.com/office/powerpoint/2010/main" val="3800373659"/>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EE905-FE29-405C-A761-739DC3CAEA8C}"/>
              </a:ext>
            </a:extLst>
          </p:cNvPr>
          <p:cNvSpPr>
            <a:spLocks noGrp="1"/>
          </p:cNvSpPr>
          <p:nvPr>
            <p:ph type="title"/>
          </p:nvPr>
        </p:nvSpPr>
        <p:spPr/>
        <p:txBody>
          <a:bodyPr/>
          <a:lstStyle/>
          <a:p>
            <a:r>
              <a:rPr lang="en-US" dirty="0"/>
              <a:t>Variation: “utility model” protection</a:t>
            </a:r>
          </a:p>
        </p:txBody>
      </p:sp>
      <p:sp>
        <p:nvSpPr>
          <p:cNvPr id="3" name="Content Placeholder 2">
            <a:extLst>
              <a:ext uri="{FF2B5EF4-FFF2-40B4-BE49-F238E27FC236}">
                <a16:creationId xmlns:a16="http://schemas.microsoft.com/office/drawing/2014/main" id="{993587D2-E922-452D-BA2E-9651D15653B4}"/>
              </a:ext>
            </a:extLst>
          </p:cNvPr>
          <p:cNvSpPr>
            <a:spLocks noGrp="1"/>
          </p:cNvSpPr>
          <p:nvPr>
            <p:ph idx="1"/>
          </p:nvPr>
        </p:nvSpPr>
        <p:spPr/>
        <p:txBody>
          <a:bodyPr>
            <a:normAutofit fontScale="85000" lnSpcReduction="10000"/>
          </a:bodyPr>
          <a:lstStyle/>
          <a:p>
            <a:r>
              <a:rPr lang="en-US" dirty="0"/>
              <a:t>Means different things in different nations</a:t>
            </a:r>
          </a:p>
          <a:p>
            <a:r>
              <a:rPr lang="en-US" dirty="0"/>
              <a:t>Three different views—only one of which really applies to designs:</a:t>
            </a:r>
          </a:p>
          <a:p>
            <a:pPr marL="800100" lvl="1" indent="-342900">
              <a:buFont typeface="+mj-lt"/>
              <a:buAutoNum type="arabicPeriod"/>
            </a:pPr>
            <a:r>
              <a:rPr lang="en-US" dirty="0"/>
              <a:t>No-examination patent (but still has high bar to protection)</a:t>
            </a:r>
          </a:p>
          <a:p>
            <a:pPr marL="800100" lvl="1" indent="-342900">
              <a:buFont typeface="+mj-lt"/>
              <a:buAutoNum type="arabicPeriod"/>
            </a:pPr>
            <a:r>
              <a:rPr lang="en-US" dirty="0"/>
              <a:t>Petty patent (“innovation patent”)—much lower levels of inventiveness required</a:t>
            </a:r>
          </a:p>
          <a:p>
            <a:pPr marL="800100" lvl="1" indent="-342900">
              <a:buFont typeface="+mj-lt"/>
              <a:buAutoNum type="arabicPeriod"/>
            </a:pPr>
            <a:r>
              <a:rPr lang="en-US" dirty="0"/>
              <a:t>3-dimensional patent—protect only shape or surface features</a:t>
            </a:r>
          </a:p>
          <a:p>
            <a:pPr marL="1200150" lvl="2" indent="-342900"/>
            <a:r>
              <a:rPr lang="en-US" dirty="0"/>
              <a:t>This one can serve as a form of industrial design protection. The others protect function or composition, not appearance</a:t>
            </a:r>
          </a:p>
          <a:p>
            <a:pPr marL="400050"/>
            <a:r>
              <a:rPr lang="en-US" dirty="0"/>
              <a:t>Note that in some cases, a nation with both a design protection statute and a 3D patent will allow a party to use either (or in a very few nations, both)</a:t>
            </a:r>
          </a:p>
        </p:txBody>
      </p:sp>
      <p:sp>
        <p:nvSpPr>
          <p:cNvPr id="4" name="Footer Placeholder 3">
            <a:extLst>
              <a:ext uri="{FF2B5EF4-FFF2-40B4-BE49-F238E27FC236}">
                <a16:creationId xmlns:a16="http://schemas.microsoft.com/office/drawing/2014/main" id="{758D83BA-0E4B-4EA2-9E3B-5BB413702C22}"/>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9D5A1FC2-AEDF-4EDD-9372-29751FBB7F49}"/>
              </a:ext>
            </a:extLst>
          </p:cNvPr>
          <p:cNvSpPr>
            <a:spLocks noGrp="1"/>
          </p:cNvSpPr>
          <p:nvPr>
            <p:ph type="sldNum" sz="quarter" idx="12"/>
          </p:nvPr>
        </p:nvSpPr>
        <p:spPr/>
        <p:txBody>
          <a:bodyPr/>
          <a:lstStyle/>
          <a:p>
            <a:fld id="{CF6A66B7-DDF1-41BE-91EF-C3839181A0C2}" type="slidenum">
              <a:rPr lang="en-US" smtClean="0"/>
              <a:t>123</a:t>
            </a:fld>
            <a:endParaRPr lang="en-US"/>
          </a:p>
        </p:txBody>
      </p:sp>
    </p:spTree>
    <p:extLst>
      <p:ext uri="{BB962C8B-B14F-4D97-AF65-F5344CB8AC3E}">
        <p14:creationId xmlns:p14="http://schemas.microsoft.com/office/powerpoint/2010/main" val="2754964130"/>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25E94-9AFA-4BB4-8289-32776BE7993C}"/>
              </a:ext>
            </a:extLst>
          </p:cNvPr>
          <p:cNvSpPr>
            <a:spLocks noGrp="1"/>
          </p:cNvSpPr>
          <p:nvPr>
            <p:ph type="title"/>
          </p:nvPr>
        </p:nvSpPr>
        <p:spPr/>
        <p:txBody>
          <a:bodyPr/>
          <a:lstStyle/>
          <a:p>
            <a:r>
              <a:rPr lang="en-US" dirty="0"/>
              <a:t>The US as an outlier</a:t>
            </a:r>
          </a:p>
        </p:txBody>
      </p:sp>
      <p:sp>
        <p:nvSpPr>
          <p:cNvPr id="3" name="Content Placeholder 2">
            <a:extLst>
              <a:ext uri="{FF2B5EF4-FFF2-40B4-BE49-F238E27FC236}">
                <a16:creationId xmlns:a16="http://schemas.microsoft.com/office/drawing/2014/main" id="{96CAD237-8A7B-43B5-A20C-BBB0D836AB4E}"/>
              </a:ext>
            </a:extLst>
          </p:cNvPr>
          <p:cNvSpPr>
            <a:spLocks noGrp="1"/>
          </p:cNvSpPr>
          <p:nvPr>
            <p:ph idx="1"/>
          </p:nvPr>
        </p:nvSpPr>
        <p:spPr/>
        <p:txBody>
          <a:bodyPr>
            <a:normAutofit fontScale="92500" lnSpcReduction="20000"/>
          </a:bodyPr>
          <a:lstStyle/>
          <a:p>
            <a:pPr marL="0" indent="0">
              <a:buNone/>
            </a:pPr>
            <a:r>
              <a:rPr lang="en-US" dirty="0"/>
              <a:t>Many differences from other nations:</a:t>
            </a:r>
          </a:p>
          <a:p>
            <a:pPr>
              <a:buFont typeface="+mj-lt"/>
              <a:buAutoNum type="arabicPeriod"/>
            </a:pPr>
            <a:r>
              <a:rPr lang="en-US" dirty="0"/>
              <a:t>No </a:t>
            </a:r>
            <a:r>
              <a:rPr lang="en-US" i="1" dirty="0"/>
              <a:t>sui generis</a:t>
            </a:r>
            <a:r>
              <a:rPr lang="en-US" dirty="0"/>
              <a:t> design law (but c.f. the boat hull provisions in copyright, which could eventually become such a law)</a:t>
            </a:r>
          </a:p>
          <a:p>
            <a:pPr>
              <a:buFont typeface="+mj-lt"/>
              <a:buAutoNum type="arabicPeriod"/>
            </a:pPr>
            <a:r>
              <a:rPr lang="en-US" dirty="0"/>
              <a:t>Can choose any—</a:t>
            </a:r>
            <a:r>
              <a:rPr lang="en-US" b="1" i="1" dirty="0"/>
              <a:t>or all</a:t>
            </a:r>
            <a:r>
              <a:rPr lang="en-US" dirty="0"/>
              <a:t>—of the three forms of protection (subject to limits):</a:t>
            </a:r>
          </a:p>
          <a:p>
            <a:pPr marL="800100" lvl="1" indent="-342900">
              <a:buFont typeface="+mj-lt"/>
              <a:buAutoNum type="alphaLcPeriod"/>
            </a:pPr>
            <a:r>
              <a:rPr lang="en-US" dirty="0"/>
              <a:t>Design patent (protects ornamental features)</a:t>
            </a:r>
          </a:p>
          <a:p>
            <a:pPr marL="800100" lvl="1" indent="-342900">
              <a:buFont typeface="+mj-lt"/>
              <a:buAutoNum type="alphaLcPeriod"/>
            </a:pPr>
            <a:r>
              <a:rPr lang="en-US" dirty="0"/>
              <a:t>Copyright</a:t>
            </a:r>
          </a:p>
          <a:p>
            <a:pPr marL="800100" lvl="1" indent="-342900">
              <a:buFont typeface="+mj-lt"/>
              <a:buAutoNum type="alphaLcPeriod"/>
            </a:pPr>
            <a:r>
              <a:rPr lang="en-US" dirty="0"/>
              <a:t>Trademark</a:t>
            </a:r>
          </a:p>
          <a:p>
            <a:pPr marL="400050">
              <a:buFont typeface="+mj-lt"/>
              <a:buAutoNum type="arabicPeriod"/>
            </a:pPr>
            <a:r>
              <a:rPr lang="en-US" dirty="0"/>
              <a:t>Under TM, protection not limited to “visual” features. Can also protect things like scent or sound.</a:t>
            </a:r>
          </a:p>
        </p:txBody>
      </p:sp>
      <p:sp>
        <p:nvSpPr>
          <p:cNvPr id="4" name="Footer Placeholder 3">
            <a:extLst>
              <a:ext uri="{FF2B5EF4-FFF2-40B4-BE49-F238E27FC236}">
                <a16:creationId xmlns:a16="http://schemas.microsoft.com/office/drawing/2014/main" id="{DBC6F8D2-DBF1-4E27-B01A-D3588CFB46F3}"/>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B7B90C69-8B25-4CFD-AD22-B6AE1A512636}"/>
              </a:ext>
            </a:extLst>
          </p:cNvPr>
          <p:cNvSpPr>
            <a:spLocks noGrp="1"/>
          </p:cNvSpPr>
          <p:nvPr>
            <p:ph type="sldNum" sz="quarter" idx="12"/>
          </p:nvPr>
        </p:nvSpPr>
        <p:spPr/>
        <p:txBody>
          <a:bodyPr/>
          <a:lstStyle/>
          <a:p>
            <a:fld id="{CF6A66B7-DDF1-41BE-91EF-C3839181A0C2}" type="slidenum">
              <a:rPr lang="en-US" smtClean="0"/>
              <a:t>124</a:t>
            </a:fld>
            <a:endParaRPr lang="en-US"/>
          </a:p>
        </p:txBody>
      </p:sp>
    </p:spTree>
    <p:extLst>
      <p:ext uri="{BB962C8B-B14F-4D97-AF65-F5344CB8AC3E}">
        <p14:creationId xmlns:p14="http://schemas.microsoft.com/office/powerpoint/2010/main" val="3623435195"/>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22C4E-7CF4-4DDE-AD8D-F3CADA3C026F}"/>
              </a:ext>
            </a:extLst>
          </p:cNvPr>
          <p:cNvSpPr>
            <a:spLocks noGrp="1"/>
          </p:cNvSpPr>
          <p:nvPr>
            <p:ph type="title"/>
          </p:nvPr>
        </p:nvSpPr>
        <p:spPr/>
        <p:txBody>
          <a:bodyPr/>
          <a:lstStyle/>
          <a:p>
            <a:r>
              <a:rPr lang="en-US" dirty="0"/>
              <a:t>Design patents</a:t>
            </a:r>
          </a:p>
        </p:txBody>
      </p:sp>
      <p:sp>
        <p:nvSpPr>
          <p:cNvPr id="3" name="Content Placeholder 2">
            <a:extLst>
              <a:ext uri="{FF2B5EF4-FFF2-40B4-BE49-F238E27FC236}">
                <a16:creationId xmlns:a16="http://schemas.microsoft.com/office/drawing/2014/main" id="{C5C886DC-2DB6-4920-9BDF-22A1B446D6B7}"/>
              </a:ext>
            </a:extLst>
          </p:cNvPr>
          <p:cNvSpPr>
            <a:spLocks noGrp="1"/>
          </p:cNvSpPr>
          <p:nvPr>
            <p:ph idx="1"/>
          </p:nvPr>
        </p:nvSpPr>
        <p:spPr/>
        <p:txBody>
          <a:bodyPr>
            <a:normAutofit fontScale="85000" lnSpcReduction="20000"/>
          </a:bodyPr>
          <a:lstStyle/>
          <a:p>
            <a:r>
              <a:rPr lang="en-US" dirty="0"/>
              <a:t>Must protect only visual features</a:t>
            </a:r>
          </a:p>
          <a:p>
            <a:r>
              <a:rPr lang="en-US" dirty="0"/>
              <a:t>A 15-year term (compare to 20 for utility patents) … but measured from the date of the grant (compare to date of application for utility)</a:t>
            </a:r>
          </a:p>
          <a:p>
            <a:r>
              <a:rPr lang="en-US" dirty="0"/>
              <a:t>Other rules governing utility patents—novelty, non-obviousness—also apply here (but sometimes they are measured from a different perspective)</a:t>
            </a:r>
          </a:p>
          <a:p>
            <a:r>
              <a:rPr lang="en-US" dirty="0"/>
              <a:t>Also a requirement of “originality”—not quite clear how that differs from novelty</a:t>
            </a:r>
          </a:p>
          <a:p>
            <a:r>
              <a:rPr lang="en-US" dirty="0"/>
              <a:t>Finally, the design cannot be functional—if the best or cheapest way to design the product, no design patent</a:t>
            </a:r>
          </a:p>
          <a:p>
            <a:r>
              <a:rPr lang="en-US" dirty="0"/>
              <a:t>Much, much cheaper to obtain than a typical utility patent. Widely used in certain industries, such as furniture.</a:t>
            </a:r>
          </a:p>
        </p:txBody>
      </p:sp>
      <p:sp>
        <p:nvSpPr>
          <p:cNvPr id="4" name="Footer Placeholder 3">
            <a:extLst>
              <a:ext uri="{FF2B5EF4-FFF2-40B4-BE49-F238E27FC236}">
                <a16:creationId xmlns:a16="http://schemas.microsoft.com/office/drawing/2014/main" id="{25507609-EC8F-4EDB-AA2C-0B23171027BB}"/>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98EA7340-EAAB-4356-8A9E-12EBF500B46C}"/>
              </a:ext>
            </a:extLst>
          </p:cNvPr>
          <p:cNvSpPr>
            <a:spLocks noGrp="1"/>
          </p:cNvSpPr>
          <p:nvPr>
            <p:ph type="sldNum" sz="quarter" idx="12"/>
          </p:nvPr>
        </p:nvSpPr>
        <p:spPr/>
        <p:txBody>
          <a:bodyPr/>
          <a:lstStyle/>
          <a:p>
            <a:fld id="{CF6A66B7-DDF1-41BE-91EF-C3839181A0C2}" type="slidenum">
              <a:rPr lang="en-US" smtClean="0"/>
              <a:t>125</a:t>
            </a:fld>
            <a:endParaRPr lang="en-US"/>
          </a:p>
        </p:txBody>
      </p:sp>
    </p:spTree>
    <p:extLst>
      <p:ext uri="{BB962C8B-B14F-4D97-AF65-F5344CB8AC3E}">
        <p14:creationId xmlns:p14="http://schemas.microsoft.com/office/powerpoint/2010/main" val="879161555"/>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51680-05C7-4ECD-85A5-1FE2E1FBC4DF}"/>
              </a:ext>
            </a:extLst>
          </p:cNvPr>
          <p:cNvSpPr>
            <a:spLocks noGrp="1"/>
          </p:cNvSpPr>
          <p:nvPr>
            <p:ph type="title"/>
          </p:nvPr>
        </p:nvSpPr>
        <p:spPr/>
        <p:txBody>
          <a:bodyPr/>
          <a:lstStyle/>
          <a:p>
            <a:r>
              <a:rPr lang="en-US" dirty="0"/>
              <a:t>Protecting design under copyright</a:t>
            </a:r>
          </a:p>
        </p:txBody>
      </p:sp>
      <p:sp>
        <p:nvSpPr>
          <p:cNvPr id="3" name="Content Placeholder 2">
            <a:extLst>
              <a:ext uri="{FF2B5EF4-FFF2-40B4-BE49-F238E27FC236}">
                <a16:creationId xmlns:a16="http://schemas.microsoft.com/office/drawing/2014/main" id="{A65737A4-2C16-4FC0-A2FD-4D5BF314E931}"/>
              </a:ext>
            </a:extLst>
          </p:cNvPr>
          <p:cNvSpPr>
            <a:spLocks noGrp="1"/>
          </p:cNvSpPr>
          <p:nvPr>
            <p:ph idx="1"/>
          </p:nvPr>
        </p:nvSpPr>
        <p:spPr/>
        <p:txBody>
          <a:bodyPr>
            <a:normAutofit fontScale="77500" lnSpcReduction="20000"/>
          </a:bodyPr>
          <a:lstStyle/>
          <a:p>
            <a:r>
              <a:rPr lang="en-US" dirty="0"/>
              <a:t>From a copyright perspective, not that big a difference between a statue and a standing coat hangar</a:t>
            </a:r>
          </a:p>
          <a:p>
            <a:pPr lvl="1"/>
            <a:r>
              <a:rPr lang="en-US" dirty="0"/>
              <a:t>Copyright is available even for objects that are useful</a:t>
            </a:r>
          </a:p>
          <a:p>
            <a:r>
              <a:rPr lang="en-US" dirty="0"/>
              <a:t>But if copyright was freely available, no one would use design patent</a:t>
            </a:r>
          </a:p>
          <a:p>
            <a:pPr lvl="1"/>
            <a:r>
              <a:rPr lang="en-US" dirty="0"/>
              <a:t>Free to obtain</a:t>
            </a:r>
          </a:p>
          <a:p>
            <a:pPr lvl="1"/>
            <a:r>
              <a:rPr lang="en-US" dirty="0"/>
              <a:t>Term much longer</a:t>
            </a:r>
          </a:p>
          <a:p>
            <a:r>
              <a:rPr lang="en-US" dirty="0"/>
              <a:t>So Congress added a limitation—the design must be “separable” from the underlying product in order for copyright to be available</a:t>
            </a:r>
          </a:p>
          <a:p>
            <a:r>
              <a:rPr lang="en-US" dirty="0"/>
              <a:t>A confusing concept</a:t>
            </a:r>
          </a:p>
          <a:p>
            <a:pPr lvl="1"/>
            <a:r>
              <a:rPr lang="en-US" dirty="0"/>
              <a:t>Physical separability—easy</a:t>
            </a:r>
          </a:p>
          <a:p>
            <a:pPr lvl="1"/>
            <a:r>
              <a:rPr lang="en-US" dirty="0"/>
              <a:t>Conceptual separability? Multiple tests.</a:t>
            </a:r>
          </a:p>
        </p:txBody>
      </p:sp>
      <p:sp>
        <p:nvSpPr>
          <p:cNvPr id="4" name="Footer Placeholder 3">
            <a:extLst>
              <a:ext uri="{FF2B5EF4-FFF2-40B4-BE49-F238E27FC236}">
                <a16:creationId xmlns:a16="http://schemas.microsoft.com/office/drawing/2014/main" id="{3822FCFC-E3A6-4EF9-8939-7D030FC942D7}"/>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3A225BBA-9F72-4E5C-969E-86D9ECA481FB}"/>
              </a:ext>
            </a:extLst>
          </p:cNvPr>
          <p:cNvSpPr>
            <a:spLocks noGrp="1"/>
          </p:cNvSpPr>
          <p:nvPr>
            <p:ph type="sldNum" sz="quarter" idx="12"/>
          </p:nvPr>
        </p:nvSpPr>
        <p:spPr/>
        <p:txBody>
          <a:bodyPr/>
          <a:lstStyle/>
          <a:p>
            <a:fld id="{CF6A66B7-DDF1-41BE-91EF-C3839181A0C2}" type="slidenum">
              <a:rPr lang="en-US" smtClean="0"/>
              <a:t>126</a:t>
            </a:fld>
            <a:endParaRPr lang="en-US"/>
          </a:p>
        </p:txBody>
      </p:sp>
    </p:spTree>
    <p:extLst>
      <p:ext uri="{BB962C8B-B14F-4D97-AF65-F5344CB8AC3E}">
        <p14:creationId xmlns:p14="http://schemas.microsoft.com/office/powerpoint/2010/main" val="522184292"/>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4675A-84D6-470F-ABC9-2C2C84BB987B}"/>
              </a:ext>
            </a:extLst>
          </p:cNvPr>
          <p:cNvSpPr>
            <a:spLocks noGrp="1"/>
          </p:cNvSpPr>
          <p:nvPr>
            <p:ph type="title"/>
          </p:nvPr>
        </p:nvSpPr>
        <p:spPr/>
        <p:txBody>
          <a:bodyPr/>
          <a:lstStyle/>
          <a:p>
            <a:r>
              <a:rPr lang="en-US" dirty="0"/>
              <a:t>Protecting design under trademark	</a:t>
            </a:r>
          </a:p>
        </p:txBody>
      </p:sp>
      <p:sp>
        <p:nvSpPr>
          <p:cNvPr id="3" name="Content Placeholder 2">
            <a:extLst>
              <a:ext uri="{FF2B5EF4-FFF2-40B4-BE49-F238E27FC236}">
                <a16:creationId xmlns:a16="http://schemas.microsoft.com/office/drawing/2014/main" id="{5E5380AF-0A8F-4541-AC9E-C4E87305C248}"/>
              </a:ext>
            </a:extLst>
          </p:cNvPr>
          <p:cNvSpPr>
            <a:spLocks noGrp="1"/>
          </p:cNvSpPr>
          <p:nvPr>
            <p:ph idx="1"/>
          </p:nvPr>
        </p:nvSpPr>
        <p:spPr/>
        <p:txBody>
          <a:bodyPr>
            <a:normAutofit fontScale="85000" lnSpcReduction="10000"/>
          </a:bodyPr>
          <a:lstStyle/>
          <a:p>
            <a:r>
              <a:rPr lang="en-US" dirty="0"/>
              <a:t>Product design can serve as an indication of source (VW Beetle)</a:t>
            </a:r>
          </a:p>
          <a:p>
            <a:r>
              <a:rPr lang="en-US" dirty="0"/>
              <a:t>Supreme Court has added limits on use of TM</a:t>
            </a:r>
          </a:p>
          <a:p>
            <a:pPr marL="857250" lvl="1" indent="-400050">
              <a:buFont typeface="+mj-lt"/>
              <a:buAutoNum type="romanLcPeriod"/>
            </a:pPr>
            <a:r>
              <a:rPr lang="en-US" dirty="0"/>
              <a:t>The design must have secondary meaning (for product itself, not packaging)</a:t>
            </a:r>
          </a:p>
          <a:p>
            <a:pPr marL="857250" lvl="1" indent="-400050">
              <a:buFont typeface="+mj-lt"/>
              <a:buAutoNum type="romanLcPeriod"/>
            </a:pPr>
            <a:r>
              <a:rPr lang="en-US" dirty="0"/>
              <a:t>The design cannot be functional</a:t>
            </a:r>
          </a:p>
          <a:p>
            <a:pPr marL="1257300" lvl="2" indent="-400050"/>
            <a:r>
              <a:rPr lang="en-US" dirty="0"/>
              <a:t>Functionality is not the same as either utility (in utility patents) or functionality (in design patents)!</a:t>
            </a:r>
          </a:p>
          <a:p>
            <a:pPr marL="1257300" lvl="2" indent="-400050"/>
            <a:r>
              <a:rPr lang="en-US" dirty="0"/>
              <a:t>Test: is the design either (a) the best or cheapest (the design patent test), or (b) “essential to the use or purpose of the item” (even if not the best)</a:t>
            </a:r>
          </a:p>
          <a:p>
            <a:pPr marL="1257300" lvl="2" indent="-400050"/>
            <a:r>
              <a:rPr lang="en-US" dirty="0"/>
              <a:t>Don’t worry about the latter—courts can’t figure it out</a:t>
            </a:r>
          </a:p>
          <a:p>
            <a:pPr marL="457200" indent="-400050"/>
            <a:r>
              <a:rPr lang="en-US" dirty="0"/>
              <a:t>Note that unlike design patents, trademark protection can also cover things like scent and sound (non-visual features)</a:t>
            </a:r>
          </a:p>
        </p:txBody>
      </p:sp>
      <p:sp>
        <p:nvSpPr>
          <p:cNvPr id="4" name="Footer Placeholder 3">
            <a:extLst>
              <a:ext uri="{FF2B5EF4-FFF2-40B4-BE49-F238E27FC236}">
                <a16:creationId xmlns:a16="http://schemas.microsoft.com/office/drawing/2014/main" id="{5A95C07F-5689-432B-B59A-071A4D3A376B}"/>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DDCDB690-87D0-4601-A067-1218497ED19F}"/>
              </a:ext>
            </a:extLst>
          </p:cNvPr>
          <p:cNvSpPr>
            <a:spLocks noGrp="1"/>
          </p:cNvSpPr>
          <p:nvPr>
            <p:ph type="sldNum" sz="quarter" idx="12"/>
          </p:nvPr>
        </p:nvSpPr>
        <p:spPr/>
        <p:txBody>
          <a:bodyPr/>
          <a:lstStyle/>
          <a:p>
            <a:fld id="{CF6A66B7-DDF1-41BE-91EF-C3839181A0C2}" type="slidenum">
              <a:rPr lang="en-US" smtClean="0"/>
              <a:t>127</a:t>
            </a:fld>
            <a:endParaRPr lang="en-US"/>
          </a:p>
        </p:txBody>
      </p:sp>
    </p:spTree>
    <p:extLst>
      <p:ext uri="{BB962C8B-B14F-4D97-AF65-F5344CB8AC3E}">
        <p14:creationId xmlns:p14="http://schemas.microsoft.com/office/powerpoint/2010/main" val="3820816083"/>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9756E66-7038-4134-A935-965B26FB43F2}"/>
              </a:ext>
            </a:extLst>
          </p:cNvPr>
          <p:cNvSpPr>
            <a:spLocks noGrp="1"/>
          </p:cNvSpPr>
          <p:nvPr>
            <p:ph type="title"/>
          </p:nvPr>
        </p:nvSpPr>
        <p:spPr/>
        <p:txBody>
          <a:bodyPr/>
          <a:lstStyle/>
          <a:p>
            <a:r>
              <a:rPr lang="en-US" dirty="0"/>
              <a:t>3. Designs under the treaties</a:t>
            </a:r>
          </a:p>
        </p:txBody>
      </p:sp>
      <p:sp>
        <p:nvSpPr>
          <p:cNvPr id="7" name="Text Placeholder 6">
            <a:extLst>
              <a:ext uri="{FF2B5EF4-FFF2-40B4-BE49-F238E27FC236}">
                <a16:creationId xmlns:a16="http://schemas.microsoft.com/office/drawing/2014/main" id="{F6EA10ED-5804-4F64-941A-93D468D01E1E}"/>
              </a:ext>
            </a:extLst>
          </p:cNvPr>
          <p:cNvSpPr>
            <a:spLocks noGrp="1"/>
          </p:cNvSpPr>
          <p:nvPr>
            <p:ph type="body" idx="1"/>
          </p:nvPr>
        </p:nvSpPr>
        <p:spPr/>
        <p:txBody>
          <a:bodyPr/>
          <a:lstStyle/>
          <a:p>
            <a:endParaRPr lang="en-US"/>
          </a:p>
        </p:txBody>
      </p:sp>
      <p:sp>
        <p:nvSpPr>
          <p:cNvPr id="4" name="Footer Placeholder 3">
            <a:extLst>
              <a:ext uri="{FF2B5EF4-FFF2-40B4-BE49-F238E27FC236}">
                <a16:creationId xmlns:a16="http://schemas.microsoft.com/office/drawing/2014/main" id="{D85E3C36-7AC2-46F4-B119-4C40AB942B47}"/>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ABC99685-9FD2-49A7-90C0-639C13F59B42}"/>
              </a:ext>
            </a:extLst>
          </p:cNvPr>
          <p:cNvSpPr>
            <a:spLocks noGrp="1"/>
          </p:cNvSpPr>
          <p:nvPr>
            <p:ph type="sldNum" sz="quarter" idx="12"/>
          </p:nvPr>
        </p:nvSpPr>
        <p:spPr/>
        <p:txBody>
          <a:bodyPr/>
          <a:lstStyle/>
          <a:p>
            <a:fld id="{CF6A66B7-DDF1-41BE-91EF-C3839181A0C2}" type="slidenum">
              <a:rPr lang="en-US" smtClean="0"/>
              <a:t>128</a:t>
            </a:fld>
            <a:endParaRPr lang="en-US"/>
          </a:p>
        </p:txBody>
      </p:sp>
    </p:spTree>
    <p:extLst>
      <p:ext uri="{BB962C8B-B14F-4D97-AF65-F5344CB8AC3E}">
        <p14:creationId xmlns:p14="http://schemas.microsoft.com/office/powerpoint/2010/main" val="3783298368"/>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04FFB-D8FA-4813-BD19-87A6D78D0439}"/>
              </a:ext>
            </a:extLst>
          </p:cNvPr>
          <p:cNvSpPr>
            <a:spLocks noGrp="1"/>
          </p:cNvSpPr>
          <p:nvPr>
            <p:ph type="title"/>
          </p:nvPr>
        </p:nvSpPr>
        <p:spPr/>
        <p:txBody>
          <a:bodyPr/>
          <a:lstStyle/>
          <a:p>
            <a:r>
              <a:rPr lang="en-US" dirty="0"/>
              <a:t>Treaty provisions: Paris</a:t>
            </a:r>
          </a:p>
        </p:txBody>
      </p:sp>
      <p:sp>
        <p:nvSpPr>
          <p:cNvPr id="3" name="Content Placeholder 2">
            <a:extLst>
              <a:ext uri="{FF2B5EF4-FFF2-40B4-BE49-F238E27FC236}">
                <a16:creationId xmlns:a16="http://schemas.microsoft.com/office/drawing/2014/main" id="{26BC6BCD-C4BE-480E-AF32-9D965E983089}"/>
              </a:ext>
            </a:extLst>
          </p:cNvPr>
          <p:cNvSpPr>
            <a:spLocks noGrp="1"/>
          </p:cNvSpPr>
          <p:nvPr>
            <p:ph idx="1"/>
          </p:nvPr>
        </p:nvSpPr>
        <p:spPr/>
        <p:txBody>
          <a:bodyPr>
            <a:normAutofit fontScale="85000" lnSpcReduction="20000"/>
          </a:bodyPr>
          <a:lstStyle/>
          <a:p>
            <a:r>
              <a:rPr lang="en-US" dirty="0"/>
              <a:t>Paris and TRIPS both set substantive standards</a:t>
            </a:r>
          </a:p>
          <a:p>
            <a:r>
              <a:rPr lang="en-US" dirty="0"/>
              <a:t>And the Hague Agreement serves as a helper treaty for multiple registrations</a:t>
            </a:r>
          </a:p>
          <a:p>
            <a:r>
              <a:rPr lang="en-US" dirty="0"/>
              <a:t>Paris:</a:t>
            </a:r>
          </a:p>
          <a:p>
            <a:pPr lvl="1"/>
            <a:r>
              <a:rPr lang="en-US" dirty="0"/>
              <a:t>Says nations must protect designs—but never says how</a:t>
            </a:r>
          </a:p>
          <a:p>
            <a:pPr lvl="2"/>
            <a:r>
              <a:rPr lang="en-US" dirty="0"/>
              <a:t>And note that no requirement of a registration system</a:t>
            </a:r>
          </a:p>
          <a:p>
            <a:pPr lvl="1"/>
            <a:r>
              <a:rPr lang="en-US" dirty="0"/>
              <a:t>Establishes a 6-month priority (same as TM)</a:t>
            </a:r>
          </a:p>
          <a:p>
            <a:pPr lvl="2"/>
            <a:r>
              <a:rPr lang="en-US" dirty="0"/>
              <a:t>But note this applies only if nations have a registration system</a:t>
            </a:r>
          </a:p>
          <a:p>
            <a:pPr lvl="1"/>
            <a:r>
              <a:rPr lang="en-US" dirty="0"/>
              <a:t>Also has a few additional limitations</a:t>
            </a:r>
          </a:p>
          <a:p>
            <a:pPr lvl="2"/>
            <a:r>
              <a:rPr lang="en-US" dirty="0"/>
              <a:t>Most important—no forfeiture for non-working (unlike for other IP rights)</a:t>
            </a:r>
          </a:p>
          <a:p>
            <a:pPr marL="1257300" lvl="2" indent="-342900">
              <a:buFont typeface="+mj-lt"/>
              <a:buAutoNum type="arabicPeriod"/>
            </a:pPr>
            <a:endParaRPr lang="en-US" dirty="0"/>
          </a:p>
        </p:txBody>
      </p:sp>
      <p:sp>
        <p:nvSpPr>
          <p:cNvPr id="4" name="Footer Placeholder 3">
            <a:extLst>
              <a:ext uri="{FF2B5EF4-FFF2-40B4-BE49-F238E27FC236}">
                <a16:creationId xmlns:a16="http://schemas.microsoft.com/office/drawing/2014/main" id="{BDA6F4EE-D50D-40E6-92F9-B057F56E1B3E}"/>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056AD786-2C5D-44A7-8B79-7F712DF0B671}"/>
              </a:ext>
            </a:extLst>
          </p:cNvPr>
          <p:cNvSpPr>
            <a:spLocks noGrp="1"/>
          </p:cNvSpPr>
          <p:nvPr>
            <p:ph type="sldNum" sz="quarter" idx="12"/>
          </p:nvPr>
        </p:nvSpPr>
        <p:spPr/>
        <p:txBody>
          <a:bodyPr/>
          <a:lstStyle/>
          <a:p>
            <a:fld id="{CF6A66B7-DDF1-41BE-91EF-C3839181A0C2}" type="slidenum">
              <a:rPr lang="en-US" smtClean="0"/>
              <a:t>129</a:t>
            </a:fld>
            <a:endParaRPr lang="en-US"/>
          </a:p>
        </p:txBody>
      </p:sp>
    </p:spTree>
    <p:extLst>
      <p:ext uri="{BB962C8B-B14F-4D97-AF65-F5344CB8AC3E}">
        <p14:creationId xmlns:p14="http://schemas.microsoft.com/office/powerpoint/2010/main" val="18142802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68FA5-F5CD-C18C-AB86-F6A1EFD40C6B}"/>
              </a:ext>
            </a:extLst>
          </p:cNvPr>
          <p:cNvSpPr>
            <a:spLocks noGrp="1"/>
          </p:cNvSpPr>
          <p:nvPr>
            <p:ph type="title"/>
          </p:nvPr>
        </p:nvSpPr>
        <p:spPr/>
        <p:txBody>
          <a:bodyPr/>
          <a:lstStyle/>
          <a:p>
            <a:r>
              <a:rPr lang="en-US" dirty="0"/>
              <a:t>So why do you care?</a:t>
            </a:r>
          </a:p>
        </p:txBody>
      </p:sp>
      <p:sp>
        <p:nvSpPr>
          <p:cNvPr id="3" name="Content Placeholder 2">
            <a:extLst>
              <a:ext uri="{FF2B5EF4-FFF2-40B4-BE49-F238E27FC236}">
                <a16:creationId xmlns:a16="http://schemas.microsoft.com/office/drawing/2014/main" id="{74D0389D-8FCB-FFD0-F1BA-8C521BB78A6A}"/>
              </a:ext>
            </a:extLst>
          </p:cNvPr>
          <p:cNvSpPr>
            <a:spLocks noGrp="1"/>
          </p:cNvSpPr>
          <p:nvPr>
            <p:ph idx="1"/>
          </p:nvPr>
        </p:nvSpPr>
        <p:spPr/>
        <p:txBody>
          <a:bodyPr/>
          <a:lstStyle/>
          <a:p>
            <a:r>
              <a:rPr lang="en-US" dirty="0"/>
              <a:t>After all, if every nation has different sets of rules, why bother studying the international system?</a:t>
            </a:r>
          </a:p>
          <a:p>
            <a:r>
              <a:rPr lang="en-US" dirty="0"/>
              <a:t>Key: knowing what the treaties say allows you to predict what the laws of another nation will provide</a:t>
            </a:r>
          </a:p>
          <a:p>
            <a:pPr lvl="1"/>
            <a:r>
              <a:rPr lang="en-US" dirty="0"/>
              <a:t>That in turn allows you to structure a situation so that you will be able to acquire rights in other nations</a:t>
            </a:r>
          </a:p>
        </p:txBody>
      </p:sp>
      <p:sp>
        <p:nvSpPr>
          <p:cNvPr id="4" name="Footer Placeholder 3">
            <a:extLst>
              <a:ext uri="{FF2B5EF4-FFF2-40B4-BE49-F238E27FC236}">
                <a16:creationId xmlns:a16="http://schemas.microsoft.com/office/drawing/2014/main" id="{67C8B381-60EC-384E-1C18-6AC584B8AFDF}"/>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2C609A2C-C750-21C0-3D1D-66D069A3A5F6}"/>
              </a:ext>
            </a:extLst>
          </p:cNvPr>
          <p:cNvSpPr>
            <a:spLocks noGrp="1"/>
          </p:cNvSpPr>
          <p:nvPr>
            <p:ph type="sldNum" sz="quarter" idx="12"/>
          </p:nvPr>
        </p:nvSpPr>
        <p:spPr/>
        <p:txBody>
          <a:bodyPr/>
          <a:lstStyle/>
          <a:p>
            <a:fld id="{800015AF-CBB2-B54C-9E98-3D993F4637B7}" type="slidenum">
              <a:rPr lang="en-US" smtClean="0"/>
              <a:t>13</a:t>
            </a:fld>
            <a:endParaRPr lang="en-US"/>
          </a:p>
        </p:txBody>
      </p:sp>
    </p:spTree>
    <p:extLst>
      <p:ext uri="{BB962C8B-B14F-4D97-AF65-F5344CB8AC3E}">
        <p14:creationId xmlns:p14="http://schemas.microsoft.com/office/powerpoint/2010/main" val="587801729"/>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0A5C6-AE02-4163-A6E8-EED831E3A531}"/>
              </a:ext>
            </a:extLst>
          </p:cNvPr>
          <p:cNvSpPr>
            <a:spLocks noGrp="1"/>
          </p:cNvSpPr>
          <p:nvPr>
            <p:ph type="title"/>
          </p:nvPr>
        </p:nvSpPr>
        <p:spPr/>
        <p:txBody>
          <a:bodyPr/>
          <a:lstStyle/>
          <a:p>
            <a:r>
              <a:rPr lang="en-US" dirty="0"/>
              <a:t>Treaty provisions: TRIPS</a:t>
            </a:r>
          </a:p>
        </p:txBody>
      </p:sp>
      <p:sp>
        <p:nvSpPr>
          <p:cNvPr id="3" name="Content Placeholder 2">
            <a:extLst>
              <a:ext uri="{FF2B5EF4-FFF2-40B4-BE49-F238E27FC236}">
                <a16:creationId xmlns:a16="http://schemas.microsoft.com/office/drawing/2014/main" id="{F69F3A7A-EACE-4D28-8B46-5B5F348F6F35}"/>
              </a:ext>
            </a:extLst>
          </p:cNvPr>
          <p:cNvSpPr>
            <a:spLocks noGrp="1"/>
          </p:cNvSpPr>
          <p:nvPr>
            <p:ph idx="1"/>
          </p:nvPr>
        </p:nvSpPr>
        <p:spPr/>
        <p:txBody>
          <a:bodyPr>
            <a:normAutofit fontScale="85000" lnSpcReduction="20000"/>
          </a:bodyPr>
          <a:lstStyle/>
          <a:p>
            <a:r>
              <a:rPr lang="en-US" dirty="0"/>
              <a:t>TRIPS—relatively few minimum standards</a:t>
            </a:r>
          </a:p>
          <a:p>
            <a:pPr lvl="1"/>
            <a:r>
              <a:rPr lang="en-US" dirty="0"/>
              <a:t>Establishes a 10-year minimum term</a:t>
            </a:r>
          </a:p>
          <a:p>
            <a:pPr lvl="2"/>
            <a:r>
              <a:rPr lang="en-US" dirty="0"/>
              <a:t>Note that many utility model statutes are shorter—that’s ok if the nation also has a sui generis design statute</a:t>
            </a:r>
          </a:p>
          <a:p>
            <a:pPr lvl="1"/>
            <a:r>
              <a:rPr lang="en-US" dirty="0"/>
              <a:t>Laws can (but do not have to) require that design be “independently created” and/or “new or original”</a:t>
            </a:r>
          </a:p>
          <a:p>
            <a:pPr lvl="2"/>
            <a:r>
              <a:rPr lang="en-US" dirty="0"/>
              <a:t>“New” vs. “original” (unclear if latter means the © standard, or that the design must be new for this type of product)</a:t>
            </a:r>
          </a:p>
          <a:p>
            <a:pPr lvl="1"/>
            <a:r>
              <a:rPr lang="en-US" dirty="0"/>
              <a:t>Nations may (but do not have to) limit design protection for designs that are “functional”</a:t>
            </a:r>
          </a:p>
          <a:p>
            <a:pPr lvl="2"/>
            <a:r>
              <a:rPr lang="en-US" dirty="0"/>
              <a:t>Functional: dictated by the intended use … not merely because utilitarian</a:t>
            </a:r>
          </a:p>
          <a:p>
            <a:pPr lvl="1"/>
            <a:r>
              <a:rPr lang="en-US" dirty="0"/>
              <a:t>Imposes a 3-step test for limitations and exceptions…similar to patent, but with some slight differences</a:t>
            </a:r>
          </a:p>
        </p:txBody>
      </p:sp>
      <p:sp>
        <p:nvSpPr>
          <p:cNvPr id="4" name="Footer Placeholder 3">
            <a:extLst>
              <a:ext uri="{FF2B5EF4-FFF2-40B4-BE49-F238E27FC236}">
                <a16:creationId xmlns:a16="http://schemas.microsoft.com/office/drawing/2014/main" id="{24C9DC1C-ACD4-4257-8D57-72A1039221CD}"/>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5AE538A9-5027-4C93-90E9-7D3FD8A90FAC}"/>
              </a:ext>
            </a:extLst>
          </p:cNvPr>
          <p:cNvSpPr>
            <a:spLocks noGrp="1"/>
          </p:cNvSpPr>
          <p:nvPr>
            <p:ph type="sldNum" sz="quarter" idx="12"/>
          </p:nvPr>
        </p:nvSpPr>
        <p:spPr/>
        <p:txBody>
          <a:bodyPr/>
          <a:lstStyle/>
          <a:p>
            <a:fld id="{CF6A66B7-DDF1-41BE-91EF-C3839181A0C2}" type="slidenum">
              <a:rPr lang="en-US" smtClean="0"/>
              <a:t>130</a:t>
            </a:fld>
            <a:endParaRPr lang="en-US"/>
          </a:p>
        </p:txBody>
      </p:sp>
    </p:spTree>
    <p:extLst>
      <p:ext uri="{BB962C8B-B14F-4D97-AF65-F5344CB8AC3E}">
        <p14:creationId xmlns:p14="http://schemas.microsoft.com/office/powerpoint/2010/main" val="3367703220"/>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EBECE-A5EA-98CE-0328-146AA37FD688}"/>
              </a:ext>
            </a:extLst>
          </p:cNvPr>
          <p:cNvSpPr>
            <a:spLocks noGrp="1"/>
          </p:cNvSpPr>
          <p:nvPr>
            <p:ph type="title"/>
          </p:nvPr>
        </p:nvSpPr>
        <p:spPr/>
        <p:txBody>
          <a:bodyPr/>
          <a:lstStyle/>
          <a:p>
            <a:r>
              <a:rPr lang="en-US" dirty="0"/>
              <a:t>Treaty provisions: Hague</a:t>
            </a:r>
          </a:p>
        </p:txBody>
      </p:sp>
      <p:sp>
        <p:nvSpPr>
          <p:cNvPr id="3" name="Content Placeholder 2">
            <a:extLst>
              <a:ext uri="{FF2B5EF4-FFF2-40B4-BE49-F238E27FC236}">
                <a16:creationId xmlns:a16="http://schemas.microsoft.com/office/drawing/2014/main" id="{43FA37E4-07FC-5C34-999A-38996F450C0B}"/>
              </a:ext>
            </a:extLst>
          </p:cNvPr>
          <p:cNvSpPr>
            <a:spLocks noGrp="1"/>
          </p:cNvSpPr>
          <p:nvPr>
            <p:ph idx="1"/>
          </p:nvPr>
        </p:nvSpPr>
        <p:spPr/>
        <p:txBody>
          <a:bodyPr/>
          <a:lstStyle/>
          <a:p>
            <a:r>
              <a:rPr lang="en-US" dirty="0"/>
              <a:t>Hague (registration treaty)</a:t>
            </a:r>
          </a:p>
          <a:p>
            <a:pPr lvl="1"/>
            <a:r>
              <a:rPr lang="en-US" dirty="0"/>
              <a:t>Works much like the PCT—a single application, but national prosecutions according to local law</a:t>
            </a:r>
          </a:p>
        </p:txBody>
      </p:sp>
      <p:sp>
        <p:nvSpPr>
          <p:cNvPr id="4" name="Footer Placeholder 3">
            <a:extLst>
              <a:ext uri="{FF2B5EF4-FFF2-40B4-BE49-F238E27FC236}">
                <a16:creationId xmlns:a16="http://schemas.microsoft.com/office/drawing/2014/main" id="{72EFCF8C-397A-A36D-3D0E-8B04BBC1093D}"/>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268587DE-0C59-5A12-B1D3-60925D12B364}"/>
              </a:ext>
            </a:extLst>
          </p:cNvPr>
          <p:cNvSpPr>
            <a:spLocks noGrp="1"/>
          </p:cNvSpPr>
          <p:nvPr>
            <p:ph type="sldNum" sz="quarter" idx="12"/>
          </p:nvPr>
        </p:nvSpPr>
        <p:spPr/>
        <p:txBody>
          <a:bodyPr/>
          <a:lstStyle/>
          <a:p>
            <a:fld id="{800015AF-CBB2-B54C-9E98-3D993F4637B7}" type="slidenum">
              <a:rPr lang="en-US" smtClean="0"/>
              <a:t>131</a:t>
            </a:fld>
            <a:endParaRPr lang="en-US"/>
          </a:p>
        </p:txBody>
      </p:sp>
    </p:spTree>
    <p:extLst>
      <p:ext uri="{BB962C8B-B14F-4D97-AF65-F5344CB8AC3E}">
        <p14:creationId xmlns:p14="http://schemas.microsoft.com/office/powerpoint/2010/main" val="2479286475"/>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7" name="Picture 36">
            <a:extLst>
              <a:ext uri="{FF2B5EF4-FFF2-40B4-BE49-F238E27FC236}">
                <a16:creationId xmlns:a16="http://schemas.microsoft.com/office/drawing/2014/main" id="{3DBBA26C-89C3-411F-9753-606A413F89A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39" name="Picture 38">
            <a:extLst>
              <a:ext uri="{FF2B5EF4-FFF2-40B4-BE49-F238E27FC236}">
                <a16:creationId xmlns:a16="http://schemas.microsoft.com/office/drawing/2014/main" id="{EEAD2215-6311-4D1C-B6B5-F57CB6BFCBC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41" name="Rectangle 40">
            <a:extLst>
              <a:ext uri="{FF2B5EF4-FFF2-40B4-BE49-F238E27FC236}">
                <a16:creationId xmlns:a16="http://schemas.microsoft.com/office/drawing/2014/main" id="{7BA5DE79-30D1-4A10-8DB9-0A6E523A97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3" name="Rectangle 42">
            <a:extLst>
              <a:ext uri="{FF2B5EF4-FFF2-40B4-BE49-F238E27FC236}">
                <a16:creationId xmlns:a16="http://schemas.microsoft.com/office/drawing/2014/main" id="{9ABD0D63-D23F-4AE7-8270-4185EF9C1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5" name="Rectangle 44">
            <a:extLst>
              <a:ext uri="{FF2B5EF4-FFF2-40B4-BE49-F238E27FC236}">
                <a16:creationId xmlns:a16="http://schemas.microsoft.com/office/drawing/2014/main" id="{72168E9E-94E9-4BE3-B88C-C8A4681177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7" name="Rectangle 46">
            <a:extLst>
              <a:ext uri="{FF2B5EF4-FFF2-40B4-BE49-F238E27FC236}">
                <a16:creationId xmlns:a16="http://schemas.microsoft.com/office/drawing/2014/main" id="{12107AC1-AA0D-4097-B03D-FD3C632AB8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9" name="TextBox 48">
            <a:extLst>
              <a:ext uri="{FF2B5EF4-FFF2-40B4-BE49-F238E27FC236}">
                <a16:creationId xmlns:a16="http://schemas.microsoft.com/office/drawing/2014/main" id="{7C8D231A-EC46-4736-B00F-76D307082204}"/>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91282" y="3262852"/>
            <a:ext cx="415636" cy="461665"/>
          </a:xfrm>
          <a:prstGeom prst="rect">
            <a:avLst/>
          </a:prstGeom>
          <a:noFill/>
        </p:spPr>
        <p:txBody>
          <a:bodyPr wrap="square" rtlCol="0">
            <a:spAutoFit/>
          </a:bodyPr>
          <a:lstStyle/>
          <a:p>
            <a:pPr algn="r">
              <a:spcAft>
                <a:spcPts val="600"/>
              </a:spcAft>
            </a:pP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pic>
        <p:nvPicPr>
          <p:cNvPr id="51" name="Picture 50">
            <a:extLst>
              <a:ext uri="{FF2B5EF4-FFF2-40B4-BE49-F238E27FC236}">
                <a16:creationId xmlns:a16="http://schemas.microsoft.com/office/drawing/2014/main" id="{0214283E-D7B4-49E9-932E-D7F2A2847F1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useBgFill="1">
        <p:nvSpPr>
          <p:cNvPr id="53" name="Rectangle 52">
            <a:extLst>
              <a:ext uri="{FF2B5EF4-FFF2-40B4-BE49-F238E27FC236}">
                <a16:creationId xmlns:a16="http://schemas.microsoft.com/office/drawing/2014/main" id="{92806DFD-E192-42CC-B190-3C4C95B8F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9867"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34981D18-8AF1-694E-5525-5BAD4FAFFF26}"/>
              </a:ext>
            </a:extLst>
          </p:cNvPr>
          <p:cNvSpPr>
            <a:spLocks noGrp="1"/>
          </p:cNvSpPr>
          <p:nvPr>
            <p:ph type="title"/>
          </p:nvPr>
        </p:nvSpPr>
        <p:spPr>
          <a:xfrm>
            <a:off x="4980380" y="1158523"/>
            <a:ext cx="5518066" cy="4540955"/>
          </a:xfrm>
        </p:spPr>
        <p:txBody>
          <a:bodyPr vert="horz" lIns="91440" tIns="45720" rIns="91440" bIns="45720" rtlCol="0" anchor="ctr">
            <a:normAutofit/>
          </a:bodyPr>
          <a:lstStyle/>
          <a:p>
            <a:pPr algn="l"/>
            <a:r>
              <a:rPr lang="en-US" sz="5400"/>
              <a:t>E. Right of publicity</a:t>
            </a:r>
          </a:p>
        </p:txBody>
      </p:sp>
      <p:sp>
        <p:nvSpPr>
          <p:cNvPr id="5" name="Text Placeholder 4">
            <a:extLst>
              <a:ext uri="{FF2B5EF4-FFF2-40B4-BE49-F238E27FC236}">
                <a16:creationId xmlns:a16="http://schemas.microsoft.com/office/drawing/2014/main" id="{1E2B2E29-2F08-C693-7604-B1EBAD640555}"/>
              </a:ext>
            </a:extLst>
          </p:cNvPr>
          <p:cNvSpPr>
            <a:spLocks noGrp="1"/>
          </p:cNvSpPr>
          <p:nvPr>
            <p:ph type="body" idx="1"/>
          </p:nvPr>
        </p:nvSpPr>
        <p:spPr>
          <a:xfrm>
            <a:off x="1456817" y="1158522"/>
            <a:ext cx="2893416" cy="4540956"/>
          </a:xfrm>
        </p:spPr>
        <p:txBody>
          <a:bodyPr vert="horz" lIns="91440" tIns="0" rIns="91440" bIns="45720" rtlCol="0" anchor="ctr">
            <a:normAutofit/>
          </a:bodyPr>
          <a:lstStyle/>
          <a:p>
            <a:endParaRPr lang="en-US" sz="2400"/>
          </a:p>
        </p:txBody>
      </p:sp>
      <p:sp>
        <p:nvSpPr>
          <p:cNvPr id="55" name="Rectangle 54">
            <a:extLst>
              <a:ext uri="{FF2B5EF4-FFF2-40B4-BE49-F238E27FC236}">
                <a16:creationId xmlns:a16="http://schemas.microsoft.com/office/drawing/2014/main" id="{BB17FFD2-DBC7-4ABB-B2A0-7E18EC1B80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Slide Number Placeholder 2">
            <a:extLst>
              <a:ext uri="{FF2B5EF4-FFF2-40B4-BE49-F238E27FC236}">
                <a16:creationId xmlns:a16="http://schemas.microsoft.com/office/drawing/2014/main" id="{9138D6FF-7CBB-5551-742A-B36FBD3A95ED}"/>
              </a:ext>
            </a:extLst>
          </p:cNvPr>
          <p:cNvSpPr>
            <a:spLocks noGrp="1"/>
          </p:cNvSpPr>
          <p:nvPr>
            <p:ph type="sldNum" sz="quarter" idx="12"/>
          </p:nvPr>
        </p:nvSpPr>
        <p:spPr>
          <a:xfrm>
            <a:off x="158407" y="164592"/>
            <a:ext cx="636727" cy="322851"/>
          </a:xfrm>
        </p:spPr>
        <p:txBody>
          <a:bodyPr vert="horz" lIns="91440" tIns="45720" rIns="45720" bIns="45720" rtlCol="0" anchor="ctr">
            <a:normAutofit/>
          </a:bodyPr>
          <a:lstStyle/>
          <a:p>
            <a:pPr>
              <a:lnSpc>
                <a:spcPct val="90000"/>
              </a:lnSpc>
              <a:spcAft>
                <a:spcPts val="600"/>
              </a:spcAft>
            </a:pPr>
            <a:fld id="{800015AF-CBB2-B54C-9E98-3D993F4637B7}" type="slidenum">
              <a:rPr lang="en-US" sz="1500" kern="1200">
                <a:solidFill>
                  <a:schemeClr val="bg1"/>
                </a:solidFill>
                <a:latin typeface="+mn-lt"/>
                <a:ea typeface="+mn-ea"/>
                <a:cs typeface="+mn-cs"/>
              </a:rPr>
              <a:pPr>
                <a:lnSpc>
                  <a:spcPct val="90000"/>
                </a:lnSpc>
                <a:spcAft>
                  <a:spcPts val="600"/>
                </a:spcAft>
              </a:pPr>
              <a:t>132</a:t>
            </a:fld>
            <a:endParaRPr lang="en-US" sz="1500" kern="1200">
              <a:solidFill>
                <a:schemeClr val="bg1"/>
              </a:solidFill>
              <a:latin typeface="+mn-lt"/>
              <a:ea typeface="+mn-ea"/>
              <a:cs typeface="+mn-cs"/>
            </a:endParaRPr>
          </a:p>
        </p:txBody>
      </p:sp>
      <p:sp>
        <p:nvSpPr>
          <p:cNvPr id="57" name="Right Triangle 56">
            <a:extLst>
              <a:ext uri="{FF2B5EF4-FFF2-40B4-BE49-F238E27FC236}">
                <a16:creationId xmlns:a16="http://schemas.microsoft.com/office/drawing/2014/main" id="{4491D590-6687-4C75-9718-D437780CB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88733" y="2774517"/>
            <a:ext cx="353147" cy="353147"/>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20D631F2-46DD-A41A-9862-16D9694A8E2A}"/>
              </a:ext>
            </a:extLst>
          </p:cNvPr>
          <p:cNvSpPr>
            <a:spLocks noGrp="1"/>
          </p:cNvSpPr>
          <p:nvPr>
            <p:ph type="ftr" sz="quarter" idx="11"/>
          </p:nvPr>
        </p:nvSpPr>
        <p:spPr>
          <a:xfrm rot="5400000">
            <a:off x="-2237130" y="3661144"/>
            <a:ext cx="5885352" cy="179176"/>
          </a:xfrm>
        </p:spPr>
        <p:txBody>
          <a:bodyPr vert="horz" lIns="91440" tIns="45720" rIns="91440" bIns="18288" rtlCol="0" anchor="b">
            <a:normAutofit/>
          </a:bodyPr>
          <a:lstStyle/>
          <a:p>
            <a:pPr>
              <a:lnSpc>
                <a:spcPct val="90000"/>
              </a:lnSpc>
              <a:spcAft>
                <a:spcPts val="600"/>
              </a:spcAft>
            </a:pPr>
            <a:r>
              <a:rPr lang="en-US">
                <a:solidFill>
                  <a:schemeClr val="bg1"/>
                </a:solidFill>
              </a:rPr>
              <a:t>International IP Law/Ljubljana 2025</a:t>
            </a:r>
          </a:p>
        </p:txBody>
      </p:sp>
    </p:spTree>
    <p:extLst>
      <p:ext uri="{BB962C8B-B14F-4D97-AF65-F5344CB8AC3E}">
        <p14:creationId xmlns:p14="http://schemas.microsoft.com/office/powerpoint/2010/main" val="1048833971"/>
      </p:ext>
    </p:extLst>
  </p:cSld>
  <p:clrMapOvr>
    <a:overrideClrMapping bg1="lt1" tx1="dk1" bg2="lt2" tx2="dk2" accent1="accent1" accent2="accent2" accent3="accent3" accent4="accent4" accent5="accent5" accent6="accent6" hlink="hlink" folHlink="folHlink"/>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9681D-EA2A-496F-92AD-93CFD584DA62}"/>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F335B5C3-74B4-4DB2-A184-39D9D75AE393}"/>
              </a:ext>
            </a:extLst>
          </p:cNvPr>
          <p:cNvSpPr>
            <a:spLocks noGrp="1"/>
          </p:cNvSpPr>
          <p:nvPr>
            <p:ph idx="1"/>
          </p:nvPr>
        </p:nvSpPr>
        <p:spPr/>
        <p:txBody>
          <a:bodyPr>
            <a:normAutofit fontScale="92500"/>
          </a:bodyPr>
          <a:lstStyle/>
          <a:p>
            <a:r>
              <a:rPr lang="en-US" dirty="0"/>
              <a:t>Right evolved in the U.S.</a:t>
            </a:r>
          </a:p>
          <a:p>
            <a:pPr lvl="1"/>
            <a:r>
              <a:rPr lang="en-US" dirty="0"/>
              <a:t>Relatively young … although the right of privacy (from which publicity evolved) is over 100 years old, the right of publicity began in the 1950s</a:t>
            </a:r>
          </a:p>
          <a:p>
            <a:pPr lvl="1"/>
            <a:r>
              <a:rPr lang="en-US" dirty="0"/>
              <a:t>35 to 38 states have recognized (hard to tell, as some call it privacy)</a:t>
            </a:r>
          </a:p>
          <a:p>
            <a:pPr lvl="1"/>
            <a:r>
              <a:rPr lang="en-US" dirty="0"/>
              <a:t>Also a right under federal law—sec. 43 of Lanham Act</a:t>
            </a:r>
          </a:p>
          <a:p>
            <a:r>
              <a:rPr lang="en-US" dirty="0"/>
              <a:t>Privacy v. publicity</a:t>
            </a:r>
          </a:p>
          <a:p>
            <a:r>
              <a:rPr lang="en-US" dirty="0"/>
              <a:t>Many other nations also recognize a similar right (although doesn’t always apply as broadly, especially in cases of “look-alikes” and “sound-alikes”)</a:t>
            </a:r>
          </a:p>
        </p:txBody>
      </p:sp>
      <p:sp>
        <p:nvSpPr>
          <p:cNvPr id="4" name="Footer Placeholder 3">
            <a:extLst>
              <a:ext uri="{FF2B5EF4-FFF2-40B4-BE49-F238E27FC236}">
                <a16:creationId xmlns:a16="http://schemas.microsoft.com/office/drawing/2014/main" id="{55490AFE-0E78-47E5-927E-2D436D51F95A}"/>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1B9FA94F-CA95-45A5-87C2-28150A6B14EF}"/>
              </a:ext>
            </a:extLst>
          </p:cNvPr>
          <p:cNvSpPr>
            <a:spLocks noGrp="1"/>
          </p:cNvSpPr>
          <p:nvPr>
            <p:ph type="sldNum" sz="quarter" idx="12"/>
          </p:nvPr>
        </p:nvSpPr>
        <p:spPr/>
        <p:txBody>
          <a:bodyPr/>
          <a:lstStyle/>
          <a:p>
            <a:fld id="{CF6A66B7-DDF1-41BE-91EF-C3839181A0C2}" type="slidenum">
              <a:rPr lang="en-US" smtClean="0"/>
              <a:t>133</a:t>
            </a:fld>
            <a:endParaRPr lang="en-US"/>
          </a:p>
        </p:txBody>
      </p:sp>
    </p:spTree>
    <p:extLst>
      <p:ext uri="{BB962C8B-B14F-4D97-AF65-F5344CB8AC3E}">
        <p14:creationId xmlns:p14="http://schemas.microsoft.com/office/powerpoint/2010/main" val="850890593"/>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E6954-A570-AF64-249B-347A3FA710E6}"/>
              </a:ext>
            </a:extLst>
          </p:cNvPr>
          <p:cNvSpPr>
            <a:spLocks noGrp="1"/>
          </p:cNvSpPr>
          <p:nvPr>
            <p:ph type="title"/>
          </p:nvPr>
        </p:nvSpPr>
        <p:spPr/>
        <p:txBody>
          <a:bodyPr/>
          <a:lstStyle/>
          <a:p>
            <a:r>
              <a:rPr lang="en-US" dirty="0"/>
              <a:t>Differences in national laws</a:t>
            </a:r>
          </a:p>
        </p:txBody>
      </p:sp>
      <p:sp>
        <p:nvSpPr>
          <p:cNvPr id="3" name="Content Placeholder 2">
            <a:extLst>
              <a:ext uri="{FF2B5EF4-FFF2-40B4-BE49-F238E27FC236}">
                <a16:creationId xmlns:a16="http://schemas.microsoft.com/office/drawing/2014/main" id="{6CC27417-07B2-83E7-20F9-ECE8F55BA5F3}"/>
              </a:ext>
            </a:extLst>
          </p:cNvPr>
          <p:cNvSpPr>
            <a:spLocks noGrp="1"/>
          </p:cNvSpPr>
          <p:nvPr>
            <p:ph idx="1"/>
          </p:nvPr>
        </p:nvSpPr>
        <p:spPr/>
        <p:txBody>
          <a:bodyPr/>
          <a:lstStyle/>
          <a:p>
            <a:r>
              <a:rPr lang="en-US" dirty="0"/>
              <a:t>Many nations do not protect at all</a:t>
            </a:r>
          </a:p>
          <a:p>
            <a:r>
              <a:rPr lang="en-US" dirty="0"/>
              <a:t>Of the remainder, most treat as a form of the right of “privacy”</a:t>
            </a:r>
          </a:p>
          <a:p>
            <a:pPr lvl="1"/>
            <a:r>
              <a:rPr lang="en-US" dirty="0"/>
              <a:t>Problem with privacy—it is more difficult to apply to public figures and celebrities</a:t>
            </a:r>
          </a:p>
          <a:p>
            <a:r>
              <a:rPr lang="en-US" dirty="0"/>
              <a:t>A few treat the right as primarily economic rather than personal</a:t>
            </a:r>
          </a:p>
          <a:p>
            <a:pPr lvl="1"/>
            <a:r>
              <a:rPr lang="en-US" dirty="0"/>
              <a:t>Use of the celebrity image is not really an affront to privacy interests</a:t>
            </a:r>
          </a:p>
          <a:p>
            <a:pPr lvl="1"/>
            <a:r>
              <a:rPr lang="en-US" dirty="0"/>
              <a:t>Rather, the harm is loss of revenue, and possibly the ability to control society’s perception of the celebrity</a:t>
            </a:r>
          </a:p>
        </p:txBody>
      </p:sp>
      <p:sp>
        <p:nvSpPr>
          <p:cNvPr id="4" name="Footer Placeholder 3">
            <a:extLst>
              <a:ext uri="{FF2B5EF4-FFF2-40B4-BE49-F238E27FC236}">
                <a16:creationId xmlns:a16="http://schemas.microsoft.com/office/drawing/2014/main" id="{93E518A8-F0BD-6207-1444-FCC9431D2FCB}"/>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6E8855DA-A7AC-108F-BA16-8DDB7FEED827}"/>
              </a:ext>
            </a:extLst>
          </p:cNvPr>
          <p:cNvSpPr>
            <a:spLocks noGrp="1"/>
          </p:cNvSpPr>
          <p:nvPr>
            <p:ph type="sldNum" sz="quarter" idx="12"/>
          </p:nvPr>
        </p:nvSpPr>
        <p:spPr/>
        <p:txBody>
          <a:bodyPr/>
          <a:lstStyle/>
          <a:p>
            <a:fld id="{800015AF-CBB2-B54C-9E98-3D993F4637B7}" type="slidenum">
              <a:rPr lang="en-US" smtClean="0"/>
              <a:t>134</a:t>
            </a:fld>
            <a:endParaRPr lang="en-US"/>
          </a:p>
        </p:txBody>
      </p:sp>
    </p:spTree>
    <p:extLst>
      <p:ext uri="{BB962C8B-B14F-4D97-AF65-F5344CB8AC3E}">
        <p14:creationId xmlns:p14="http://schemas.microsoft.com/office/powerpoint/2010/main" val="846899938"/>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BD8E0-520A-4D99-B894-D0B6286E7430}"/>
              </a:ext>
            </a:extLst>
          </p:cNvPr>
          <p:cNvSpPr>
            <a:spLocks noGrp="1"/>
          </p:cNvSpPr>
          <p:nvPr>
            <p:ph type="title"/>
          </p:nvPr>
        </p:nvSpPr>
        <p:spPr/>
        <p:txBody>
          <a:bodyPr/>
          <a:lstStyle/>
          <a:p>
            <a:r>
              <a:rPr lang="en-US" dirty="0"/>
              <a:t>Publicity under the treaties</a:t>
            </a:r>
          </a:p>
        </p:txBody>
      </p:sp>
      <p:sp>
        <p:nvSpPr>
          <p:cNvPr id="3" name="Content Placeholder 2">
            <a:extLst>
              <a:ext uri="{FF2B5EF4-FFF2-40B4-BE49-F238E27FC236}">
                <a16:creationId xmlns:a16="http://schemas.microsoft.com/office/drawing/2014/main" id="{19A4BB1C-08F8-4533-8F2F-CD96388EAD8A}"/>
              </a:ext>
            </a:extLst>
          </p:cNvPr>
          <p:cNvSpPr>
            <a:spLocks noGrp="1"/>
          </p:cNvSpPr>
          <p:nvPr>
            <p:ph idx="1"/>
          </p:nvPr>
        </p:nvSpPr>
        <p:spPr/>
        <p:txBody>
          <a:bodyPr/>
          <a:lstStyle/>
          <a:p>
            <a:r>
              <a:rPr lang="en-US" dirty="0"/>
              <a:t>Treaties are silent … nations are free to grant a publicity right, but are not required to, and can define any way they want</a:t>
            </a:r>
          </a:p>
          <a:p>
            <a:r>
              <a:rPr lang="en-US" dirty="0"/>
              <a:t>Because treaties are silent, can also discriminate in favor of nationals</a:t>
            </a:r>
          </a:p>
        </p:txBody>
      </p:sp>
      <p:sp>
        <p:nvSpPr>
          <p:cNvPr id="4" name="Footer Placeholder 3">
            <a:extLst>
              <a:ext uri="{FF2B5EF4-FFF2-40B4-BE49-F238E27FC236}">
                <a16:creationId xmlns:a16="http://schemas.microsoft.com/office/drawing/2014/main" id="{FBE29821-A71B-4626-89BB-8394DB6D227A}"/>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DF817044-66ED-4963-9A9F-61961F68CC4D}"/>
              </a:ext>
            </a:extLst>
          </p:cNvPr>
          <p:cNvSpPr>
            <a:spLocks noGrp="1"/>
          </p:cNvSpPr>
          <p:nvPr>
            <p:ph type="sldNum" sz="quarter" idx="12"/>
          </p:nvPr>
        </p:nvSpPr>
        <p:spPr/>
        <p:txBody>
          <a:bodyPr/>
          <a:lstStyle/>
          <a:p>
            <a:fld id="{CF6A66B7-DDF1-41BE-91EF-C3839181A0C2}" type="slidenum">
              <a:rPr lang="en-US" smtClean="0"/>
              <a:t>135</a:t>
            </a:fld>
            <a:endParaRPr lang="en-US"/>
          </a:p>
        </p:txBody>
      </p:sp>
    </p:spTree>
    <p:extLst>
      <p:ext uri="{BB962C8B-B14F-4D97-AF65-F5344CB8AC3E}">
        <p14:creationId xmlns:p14="http://schemas.microsoft.com/office/powerpoint/2010/main" val="882106855"/>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755CF-DB8B-4565-BFFD-3C4E9E6BA7D9}"/>
              </a:ext>
            </a:extLst>
          </p:cNvPr>
          <p:cNvSpPr>
            <a:spLocks noGrp="1"/>
          </p:cNvSpPr>
          <p:nvPr>
            <p:ph type="title"/>
          </p:nvPr>
        </p:nvSpPr>
        <p:spPr/>
        <p:txBody>
          <a:bodyPr/>
          <a:lstStyle/>
          <a:p>
            <a:r>
              <a:rPr lang="en-US" dirty="0"/>
              <a:t>International issues</a:t>
            </a:r>
          </a:p>
        </p:txBody>
      </p:sp>
      <p:sp>
        <p:nvSpPr>
          <p:cNvPr id="3" name="Content Placeholder 2">
            <a:extLst>
              <a:ext uri="{FF2B5EF4-FFF2-40B4-BE49-F238E27FC236}">
                <a16:creationId xmlns:a16="http://schemas.microsoft.com/office/drawing/2014/main" id="{A9FCC0BC-B4C3-444C-90DF-46FC83806514}"/>
              </a:ext>
            </a:extLst>
          </p:cNvPr>
          <p:cNvSpPr>
            <a:spLocks noGrp="1"/>
          </p:cNvSpPr>
          <p:nvPr>
            <p:ph idx="1"/>
          </p:nvPr>
        </p:nvSpPr>
        <p:spPr/>
        <p:txBody>
          <a:bodyPr>
            <a:normAutofit fontScale="92500" lnSpcReduction="20000"/>
          </a:bodyPr>
          <a:lstStyle/>
          <a:p>
            <a:r>
              <a:rPr lang="en-US" dirty="0"/>
              <a:t>Main issues in the publicity right: because it protects celebrities, there are often instances where multinational disputes are involved</a:t>
            </a:r>
          </a:p>
          <a:p>
            <a:r>
              <a:rPr lang="en-US" dirty="0"/>
              <a:t>Choice of law issues</a:t>
            </a:r>
          </a:p>
          <a:p>
            <a:pPr lvl="1"/>
            <a:r>
              <a:rPr lang="en-US" dirty="0"/>
              <a:t>Because the right still has a personal aspect to it, quite often the choice of law analysis turns on residence of the person protected</a:t>
            </a:r>
          </a:p>
          <a:p>
            <a:r>
              <a:rPr lang="en-US" dirty="0"/>
              <a:t>That reflects one somewhat unique feature of the publicity right … depending on the choice of law regime, the right can be extraterritorial!</a:t>
            </a:r>
          </a:p>
          <a:p>
            <a:pPr lvl="1"/>
            <a:r>
              <a:rPr lang="en-US" dirty="0"/>
              <a:t>E.g., if you look to the law of the domicile, that law covers all uses of the personality anywhere</a:t>
            </a:r>
          </a:p>
          <a:p>
            <a:pPr lvl="1"/>
            <a:r>
              <a:rPr lang="en-US" dirty="0"/>
              <a:t>And this is important due to how much the right differs nation to nation</a:t>
            </a:r>
          </a:p>
        </p:txBody>
      </p:sp>
      <p:sp>
        <p:nvSpPr>
          <p:cNvPr id="4" name="Footer Placeholder 3">
            <a:extLst>
              <a:ext uri="{FF2B5EF4-FFF2-40B4-BE49-F238E27FC236}">
                <a16:creationId xmlns:a16="http://schemas.microsoft.com/office/drawing/2014/main" id="{57BA495B-CD7C-4CCA-8D02-926017D5D48A}"/>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142B3808-DDD4-4881-B523-5D4C7134A115}"/>
              </a:ext>
            </a:extLst>
          </p:cNvPr>
          <p:cNvSpPr>
            <a:spLocks noGrp="1"/>
          </p:cNvSpPr>
          <p:nvPr>
            <p:ph type="sldNum" sz="quarter" idx="12"/>
          </p:nvPr>
        </p:nvSpPr>
        <p:spPr/>
        <p:txBody>
          <a:bodyPr/>
          <a:lstStyle/>
          <a:p>
            <a:fld id="{CF6A66B7-DDF1-41BE-91EF-C3839181A0C2}" type="slidenum">
              <a:rPr lang="en-US" smtClean="0"/>
              <a:t>136</a:t>
            </a:fld>
            <a:endParaRPr lang="en-US"/>
          </a:p>
        </p:txBody>
      </p:sp>
    </p:spTree>
    <p:extLst>
      <p:ext uri="{BB962C8B-B14F-4D97-AF65-F5344CB8AC3E}">
        <p14:creationId xmlns:p14="http://schemas.microsoft.com/office/powerpoint/2010/main" val="1877876210"/>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3DBBA26C-89C3-411F-9753-606A413F89A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4" name="Picture 13">
            <a:extLst>
              <a:ext uri="{FF2B5EF4-FFF2-40B4-BE49-F238E27FC236}">
                <a16:creationId xmlns:a16="http://schemas.microsoft.com/office/drawing/2014/main" id="{EEAD2215-6311-4D1C-B6B5-F57CB6BFCBC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6" name="Rectangle 15">
            <a:extLst>
              <a:ext uri="{FF2B5EF4-FFF2-40B4-BE49-F238E27FC236}">
                <a16:creationId xmlns:a16="http://schemas.microsoft.com/office/drawing/2014/main" id="{7BA5DE79-30D1-4A10-8DB9-0A6E523A97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 name="Rectangle 17">
            <a:extLst>
              <a:ext uri="{FF2B5EF4-FFF2-40B4-BE49-F238E27FC236}">
                <a16:creationId xmlns:a16="http://schemas.microsoft.com/office/drawing/2014/main" id="{9ABD0D63-D23F-4AE7-8270-4185EF9C1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0" name="Rectangle 19">
            <a:extLst>
              <a:ext uri="{FF2B5EF4-FFF2-40B4-BE49-F238E27FC236}">
                <a16:creationId xmlns:a16="http://schemas.microsoft.com/office/drawing/2014/main" id="{72168E9E-94E9-4BE3-B88C-C8A4681177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2" name="Rectangle 21">
            <a:extLst>
              <a:ext uri="{FF2B5EF4-FFF2-40B4-BE49-F238E27FC236}">
                <a16:creationId xmlns:a16="http://schemas.microsoft.com/office/drawing/2014/main" id="{12107AC1-AA0D-4097-B03D-FD3C632AB8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4" name="TextBox 23">
            <a:extLst>
              <a:ext uri="{FF2B5EF4-FFF2-40B4-BE49-F238E27FC236}">
                <a16:creationId xmlns:a16="http://schemas.microsoft.com/office/drawing/2014/main" id="{7C8D231A-EC46-4736-B00F-76D307082204}"/>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91282" y="3262852"/>
            <a:ext cx="415636" cy="461665"/>
          </a:xfrm>
          <a:prstGeom prst="rect">
            <a:avLst/>
          </a:prstGeom>
          <a:noFill/>
        </p:spPr>
        <p:txBody>
          <a:bodyPr wrap="square" rtlCol="0">
            <a:spAutoFit/>
          </a:bodyPr>
          <a:lstStyle/>
          <a:p>
            <a:pPr algn="r">
              <a:spcAft>
                <a:spcPts val="600"/>
              </a:spcAft>
            </a:pP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
        <p:nvSpPr>
          <p:cNvPr id="26" name="Rectangle 25">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09124" y="487443"/>
            <a:ext cx="5841548" cy="5841548"/>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40000"/>
                  <a:lumOff val="60000"/>
                </a:schemeClr>
              </a:solidFill>
            </a:endParaRPr>
          </a:p>
        </p:txBody>
      </p:sp>
      <p:pic>
        <p:nvPicPr>
          <p:cNvPr id="30" name="Picture 29">
            <a:extLst>
              <a:ext uri="{FF2B5EF4-FFF2-40B4-BE49-F238E27FC236}">
                <a16:creationId xmlns:a16="http://schemas.microsoft.com/office/drawing/2014/main" id="{15ADB788-8569-409E-862D-665AD53C990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6" name="Title 5">
            <a:extLst>
              <a:ext uri="{FF2B5EF4-FFF2-40B4-BE49-F238E27FC236}">
                <a16:creationId xmlns:a16="http://schemas.microsoft.com/office/drawing/2014/main" id="{1B9BF315-2D01-2CCD-E46B-23B05E6F6E56}"/>
              </a:ext>
            </a:extLst>
          </p:cNvPr>
          <p:cNvSpPr>
            <a:spLocks noGrp="1"/>
          </p:cNvSpPr>
          <p:nvPr>
            <p:ph type="title"/>
          </p:nvPr>
        </p:nvSpPr>
        <p:spPr>
          <a:xfrm>
            <a:off x="3039048" y="2568817"/>
            <a:ext cx="7879964" cy="3133968"/>
          </a:xfrm>
        </p:spPr>
        <p:txBody>
          <a:bodyPr vert="horz" lIns="91440" tIns="45720" rIns="91440" bIns="45720" rtlCol="0" anchor="t">
            <a:normAutofit/>
          </a:bodyPr>
          <a:lstStyle/>
          <a:p>
            <a:pPr algn="l"/>
            <a:r>
              <a:rPr lang="en-US" sz="6600" dirty="0">
                <a:solidFill>
                  <a:srgbClr val="1F2D29"/>
                </a:solidFill>
              </a:rPr>
              <a:t>III. Additional issues</a:t>
            </a:r>
          </a:p>
        </p:txBody>
      </p:sp>
      <p:sp>
        <p:nvSpPr>
          <p:cNvPr id="7" name="Text Placeholder 6">
            <a:extLst>
              <a:ext uri="{FF2B5EF4-FFF2-40B4-BE49-F238E27FC236}">
                <a16:creationId xmlns:a16="http://schemas.microsoft.com/office/drawing/2014/main" id="{2AF70CFE-B91D-5C50-2A4C-77AD6F055C55}"/>
              </a:ext>
            </a:extLst>
          </p:cNvPr>
          <p:cNvSpPr>
            <a:spLocks noGrp="1"/>
          </p:cNvSpPr>
          <p:nvPr>
            <p:ph type="body" idx="1"/>
          </p:nvPr>
        </p:nvSpPr>
        <p:spPr>
          <a:xfrm>
            <a:off x="3039048" y="1325691"/>
            <a:ext cx="4355178" cy="1138426"/>
          </a:xfrm>
        </p:spPr>
        <p:txBody>
          <a:bodyPr vert="horz" lIns="91440" tIns="0" rIns="91440" bIns="45720" rtlCol="0" anchor="b">
            <a:normAutofit/>
          </a:bodyPr>
          <a:lstStyle/>
          <a:p>
            <a:pPr algn="l"/>
            <a:endParaRPr lang="en-US" sz="1600">
              <a:solidFill>
                <a:srgbClr val="1F2D29"/>
              </a:solidFill>
            </a:endParaRPr>
          </a:p>
        </p:txBody>
      </p:sp>
      <p:sp>
        <p:nvSpPr>
          <p:cNvPr id="32" name="Rectangle 31">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5" name="Slide Number Placeholder 4">
            <a:extLst>
              <a:ext uri="{FF2B5EF4-FFF2-40B4-BE49-F238E27FC236}">
                <a16:creationId xmlns:a16="http://schemas.microsoft.com/office/drawing/2014/main" id="{FC87E58D-AA19-58D0-CFB0-97E7C62058A8}"/>
              </a:ext>
            </a:extLst>
          </p:cNvPr>
          <p:cNvSpPr>
            <a:spLocks noGrp="1"/>
          </p:cNvSpPr>
          <p:nvPr>
            <p:ph type="sldNum" sz="quarter" idx="12"/>
          </p:nvPr>
        </p:nvSpPr>
        <p:spPr>
          <a:xfrm>
            <a:off x="158407" y="164592"/>
            <a:ext cx="636727" cy="322851"/>
          </a:xfrm>
        </p:spPr>
        <p:txBody>
          <a:bodyPr vert="horz" lIns="91440" tIns="45720" rIns="45720" bIns="45720" rtlCol="0" anchor="ctr">
            <a:normAutofit/>
          </a:bodyPr>
          <a:lstStyle/>
          <a:p>
            <a:pPr>
              <a:lnSpc>
                <a:spcPct val="90000"/>
              </a:lnSpc>
              <a:spcAft>
                <a:spcPts val="600"/>
              </a:spcAft>
            </a:pPr>
            <a:fld id="{800015AF-CBB2-B54C-9E98-3D993F4637B7}" type="slidenum">
              <a:rPr lang="en-US" sz="1500" kern="1200">
                <a:solidFill>
                  <a:schemeClr val="bg1"/>
                </a:solidFill>
                <a:latin typeface="+mn-lt"/>
                <a:ea typeface="+mn-ea"/>
                <a:cs typeface="+mn-cs"/>
              </a:rPr>
              <a:pPr>
                <a:lnSpc>
                  <a:spcPct val="90000"/>
                </a:lnSpc>
                <a:spcAft>
                  <a:spcPts val="600"/>
                </a:spcAft>
              </a:pPr>
              <a:t>137</a:t>
            </a:fld>
            <a:endParaRPr lang="en-US" sz="1500" kern="1200">
              <a:solidFill>
                <a:schemeClr val="bg1"/>
              </a:solidFill>
              <a:latin typeface="+mn-lt"/>
              <a:ea typeface="+mn-ea"/>
              <a:cs typeface="+mn-cs"/>
            </a:endParaRPr>
          </a:p>
        </p:txBody>
      </p:sp>
      <p:sp>
        <p:nvSpPr>
          <p:cNvPr id="34" name="Right Triangle 33">
            <a:extLst>
              <a:ext uri="{FF2B5EF4-FFF2-40B4-BE49-F238E27FC236}">
                <a16:creationId xmlns:a16="http://schemas.microsoft.com/office/drawing/2014/main" id="{2663C086-1480-4E81-BD6F-3E43A4C38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585313" y="2747897"/>
            <a:ext cx="353147" cy="353147"/>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01EB77B3-7FEA-A3A3-C9EC-C6CC0A6C3689}"/>
              </a:ext>
            </a:extLst>
          </p:cNvPr>
          <p:cNvSpPr>
            <a:spLocks noGrp="1"/>
          </p:cNvSpPr>
          <p:nvPr>
            <p:ph type="ftr" sz="quarter" idx="11"/>
          </p:nvPr>
        </p:nvSpPr>
        <p:spPr>
          <a:xfrm rot="5400000">
            <a:off x="-2237130" y="3661144"/>
            <a:ext cx="5885352" cy="179176"/>
          </a:xfrm>
        </p:spPr>
        <p:txBody>
          <a:bodyPr vert="horz" lIns="91440" tIns="45720" rIns="91440" bIns="18288" rtlCol="0" anchor="b">
            <a:normAutofit/>
          </a:bodyPr>
          <a:lstStyle/>
          <a:p>
            <a:pPr>
              <a:lnSpc>
                <a:spcPct val="90000"/>
              </a:lnSpc>
              <a:spcAft>
                <a:spcPts val="600"/>
              </a:spcAft>
            </a:pPr>
            <a:r>
              <a:rPr lang="en-US">
                <a:solidFill>
                  <a:schemeClr val="bg1"/>
                </a:solidFill>
              </a:rPr>
              <a:t>International IP Law/Ljubljana 2025</a:t>
            </a:r>
          </a:p>
        </p:txBody>
      </p:sp>
    </p:spTree>
    <p:extLst>
      <p:ext uri="{BB962C8B-B14F-4D97-AF65-F5344CB8AC3E}">
        <p14:creationId xmlns:p14="http://schemas.microsoft.com/office/powerpoint/2010/main" val="3854092070"/>
      </p:ext>
    </p:extLst>
  </p:cSld>
  <p:clrMapOvr>
    <a:overrideClrMapping bg1="lt1" tx1="dk1" bg2="lt2" tx2="dk2" accent1="accent1" accent2="accent2" accent3="accent3" accent4="accent4" accent5="accent5" accent6="accent6" hlink="hlink" folHlink="folHlink"/>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6507BAB-5F8F-607A-B2DE-CA1126321C04}"/>
              </a:ext>
            </a:extLst>
          </p:cNvPr>
          <p:cNvSpPr>
            <a:spLocks noGrp="1"/>
          </p:cNvSpPr>
          <p:nvPr>
            <p:ph type="title"/>
          </p:nvPr>
        </p:nvSpPr>
        <p:spPr/>
        <p:txBody>
          <a:bodyPr/>
          <a:lstStyle/>
          <a:p>
            <a:r>
              <a:rPr lang="en-US" dirty="0"/>
              <a:t>A. Enforcement of IP rights</a:t>
            </a:r>
          </a:p>
        </p:txBody>
      </p:sp>
      <p:sp>
        <p:nvSpPr>
          <p:cNvPr id="7" name="Content Placeholder 6">
            <a:extLst>
              <a:ext uri="{FF2B5EF4-FFF2-40B4-BE49-F238E27FC236}">
                <a16:creationId xmlns:a16="http://schemas.microsoft.com/office/drawing/2014/main" id="{4A59BEF9-8C33-7990-CC9E-4D21378300F5}"/>
              </a:ext>
            </a:extLst>
          </p:cNvPr>
          <p:cNvSpPr>
            <a:spLocks noGrp="1"/>
          </p:cNvSpPr>
          <p:nvPr>
            <p:ph idx="1"/>
          </p:nvPr>
        </p:nvSpPr>
        <p:spPr/>
        <p:txBody>
          <a:bodyPr>
            <a:normAutofit lnSpcReduction="10000"/>
          </a:bodyPr>
          <a:lstStyle/>
          <a:p>
            <a:r>
              <a:rPr lang="en-US" dirty="0"/>
              <a:t>One serious problem with Paris (as well as Berne): no enforcement mechanism for nations that did not comply</a:t>
            </a:r>
          </a:p>
          <a:p>
            <a:pPr lvl="1"/>
            <a:r>
              <a:rPr lang="en-US" dirty="0"/>
              <a:t>In theory, a nation could be “kicked out” of the Paris or Berne Union, but that never happened</a:t>
            </a:r>
          </a:p>
          <a:p>
            <a:r>
              <a:rPr lang="en-US" dirty="0"/>
              <a:t>TRIPS intended to solve that problem</a:t>
            </a:r>
          </a:p>
          <a:p>
            <a:pPr lvl="1"/>
            <a:r>
              <a:rPr lang="en-US" dirty="0"/>
              <a:t>Administered by WTO, so trade sanctions are available</a:t>
            </a:r>
          </a:p>
          <a:p>
            <a:pPr lvl="1"/>
            <a:r>
              <a:rPr lang="en-US" dirty="0"/>
              <a:t>Sanctions have never been imposed for failing to meet the harmonization requirements</a:t>
            </a:r>
          </a:p>
          <a:p>
            <a:pPr lvl="1"/>
            <a:r>
              <a:rPr lang="en-US" dirty="0"/>
              <a:t>But on several occasions there have been sanctions for the rules dealing with enforcement</a:t>
            </a:r>
          </a:p>
        </p:txBody>
      </p:sp>
      <p:sp>
        <p:nvSpPr>
          <p:cNvPr id="4" name="Footer Placeholder 3">
            <a:extLst>
              <a:ext uri="{FF2B5EF4-FFF2-40B4-BE49-F238E27FC236}">
                <a16:creationId xmlns:a16="http://schemas.microsoft.com/office/drawing/2014/main" id="{12948BA4-C806-B33F-EB63-5E33D52F3481}"/>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AB1A0774-4AF5-FEBC-70E7-9DFC301DEF0C}"/>
              </a:ext>
            </a:extLst>
          </p:cNvPr>
          <p:cNvSpPr>
            <a:spLocks noGrp="1"/>
          </p:cNvSpPr>
          <p:nvPr>
            <p:ph type="sldNum" sz="quarter" idx="12"/>
          </p:nvPr>
        </p:nvSpPr>
        <p:spPr/>
        <p:txBody>
          <a:bodyPr/>
          <a:lstStyle/>
          <a:p>
            <a:fld id="{800015AF-CBB2-B54C-9E98-3D993F4637B7}" type="slidenum">
              <a:rPr lang="en-US" smtClean="0"/>
              <a:t>138</a:t>
            </a:fld>
            <a:endParaRPr lang="en-US"/>
          </a:p>
        </p:txBody>
      </p:sp>
    </p:spTree>
    <p:extLst>
      <p:ext uri="{BB962C8B-B14F-4D97-AF65-F5344CB8AC3E}">
        <p14:creationId xmlns:p14="http://schemas.microsoft.com/office/powerpoint/2010/main" val="4096687457"/>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F0D5A-D236-4F01-090C-A75416F592F2}"/>
              </a:ext>
            </a:extLst>
          </p:cNvPr>
          <p:cNvSpPr>
            <a:spLocks noGrp="1"/>
          </p:cNvSpPr>
          <p:nvPr>
            <p:ph type="title"/>
          </p:nvPr>
        </p:nvSpPr>
        <p:spPr/>
        <p:txBody>
          <a:bodyPr/>
          <a:lstStyle/>
          <a:p>
            <a:r>
              <a:rPr lang="en-US" dirty="0"/>
              <a:t>TRIPS and enforcement of IP rights</a:t>
            </a:r>
          </a:p>
        </p:txBody>
      </p:sp>
      <p:sp>
        <p:nvSpPr>
          <p:cNvPr id="3" name="Content Placeholder 2">
            <a:extLst>
              <a:ext uri="{FF2B5EF4-FFF2-40B4-BE49-F238E27FC236}">
                <a16:creationId xmlns:a16="http://schemas.microsoft.com/office/drawing/2014/main" id="{F3F71A8C-F83E-4EE3-BC91-6A8E6052C36A}"/>
              </a:ext>
            </a:extLst>
          </p:cNvPr>
          <p:cNvSpPr>
            <a:spLocks noGrp="1"/>
          </p:cNvSpPr>
          <p:nvPr>
            <p:ph idx="1"/>
          </p:nvPr>
        </p:nvSpPr>
        <p:spPr/>
        <p:txBody>
          <a:bodyPr/>
          <a:lstStyle/>
          <a:p>
            <a:r>
              <a:rPr lang="en-US" dirty="0"/>
              <a:t>Detailed provisions dealing with enforcement</a:t>
            </a:r>
          </a:p>
          <a:p>
            <a:r>
              <a:rPr lang="en-US" dirty="0"/>
              <a:t>Nations must provide damages and injunctions (although can impose proof requirements)</a:t>
            </a:r>
          </a:p>
          <a:p>
            <a:r>
              <a:rPr lang="en-US" dirty="0"/>
              <a:t>Also:</a:t>
            </a:r>
          </a:p>
          <a:p>
            <a:pPr lvl="1"/>
            <a:r>
              <a:rPr lang="en-US" dirty="0"/>
              <a:t>Seizure at borders (including the rule governing process patents)</a:t>
            </a:r>
          </a:p>
          <a:p>
            <a:pPr lvl="1"/>
            <a:r>
              <a:rPr lang="en-US" dirty="0"/>
              <a:t>Criminal sanctions, at least for trademark counterfeiting and large-scale copyright infringements on a commercial scale</a:t>
            </a:r>
          </a:p>
        </p:txBody>
      </p:sp>
      <p:sp>
        <p:nvSpPr>
          <p:cNvPr id="4" name="Footer Placeholder 3">
            <a:extLst>
              <a:ext uri="{FF2B5EF4-FFF2-40B4-BE49-F238E27FC236}">
                <a16:creationId xmlns:a16="http://schemas.microsoft.com/office/drawing/2014/main" id="{7FC1D26D-972B-8305-EAFC-43C1FAB86DF1}"/>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E80A2F7D-D4B1-E60D-0221-9DDF979CA895}"/>
              </a:ext>
            </a:extLst>
          </p:cNvPr>
          <p:cNvSpPr>
            <a:spLocks noGrp="1"/>
          </p:cNvSpPr>
          <p:nvPr>
            <p:ph type="sldNum" sz="quarter" idx="12"/>
          </p:nvPr>
        </p:nvSpPr>
        <p:spPr/>
        <p:txBody>
          <a:bodyPr/>
          <a:lstStyle/>
          <a:p>
            <a:fld id="{800015AF-CBB2-B54C-9E98-3D993F4637B7}" type="slidenum">
              <a:rPr lang="en-US" smtClean="0"/>
              <a:t>139</a:t>
            </a:fld>
            <a:endParaRPr lang="en-US"/>
          </a:p>
        </p:txBody>
      </p:sp>
    </p:spTree>
    <p:extLst>
      <p:ext uri="{BB962C8B-B14F-4D97-AF65-F5344CB8AC3E}">
        <p14:creationId xmlns:p14="http://schemas.microsoft.com/office/powerpoint/2010/main" val="1023492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7" name="Picture 36">
            <a:extLst>
              <a:ext uri="{FF2B5EF4-FFF2-40B4-BE49-F238E27FC236}">
                <a16:creationId xmlns:a16="http://schemas.microsoft.com/office/drawing/2014/main" id="{3DBBA26C-89C3-411F-9753-606A413F89A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39" name="Picture 38">
            <a:extLst>
              <a:ext uri="{FF2B5EF4-FFF2-40B4-BE49-F238E27FC236}">
                <a16:creationId xmlns:a16="http://schemas.microsoft.com/office/drawing/2014/main" id="{EEAD2215-6311-4D1C-B6B5-F57CB6BFCBC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41" name="Rectangle 40">
            <a:extLst>
              <a:ext uri="{FF2B5EF4-FFF2-40B4-BE49-F238E27FC236}">
                <a16:creationId xmlns:a16="http://schemas.microsoft.com/office/drawing/2014/main" id="{7BA5DE79-30D1-4A10-8DB9-0A6E523A97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3" name="Rectangle 42">
            <a:extLst>
              <a:ext uri="{FF2B5EF4-FFF2-40B4-BE49-F238E27FC236}">
                <a16:creationId xmlns:a16="http://schemas.microsoft.com/office/drawing/2014/main" id="{9ABD0D63-D23F-4AE7-8270-4185EF9C1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5" name="Rectangle 44">
            <a:extLst>
              <a:ext uri="{FF2B5EF4-FFF2-40B4-BE49-F238E27FC236}">
                <a16:creationId xmlns:a16="http://schemas.microsoft.com/office/drawing/2014/main" id="{72168E9E-94E9-4BE3-B88C-C8A4681177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7" name="Rectangle 46">
            <a:extLst>
              <a:ext uri="{FF2B5EF4-FFF2-40B4-BE49-F238E27FC236}">
                <a16:creationId xmlns:a16="http://schemas.microsoft.com/office/drawing/2014/main" id="{12107AC1-AA0D-4097-B03D-FD3C632AB8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9" name="TextBox 48">
            <a:extLst>
              <a:ext uri="{FF2B5EF4-FFF2-40B4-BE49-F238E27FC236}">
                <a16:creationId xmlns:a16="http://schemas.microsoft.com/office/drawing/2014/main" id="{7C8D231A-EC46-4736-B00F-76D307082204}"/>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91282" y="3262852"/>
            <a:ext cx="415636" cy="461665"/>
          </a:xfrm>
          <a:prstGeom prst="rect">
            <a:avLst/>
          </a:prstGeom>
          <a:noFill/>
        </p:spPr>
        <p:txBody>
          <a:bodyPr wrap="square" rtlCol="0">
            <a:spAutoFit/>
          </a:bodyPr>
          <a:lstStyle/>
          <a:p>
            <a:pPr algn="r">
              <a:spcAft>
                <a:spcPts val="600"/>
              </a:spcAft>
            </a:pP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pic>
        <p:nvPicPr>
          <p:cNvPr id="51" name="Picture 50">
            <a:extLst>
              <a:ext uri="{FF2B5EF4-FFF2-40B4-BE49-F238E27FC236}">
                <a16:creationId xmlns:a16="http://schemas.microsoft.com/office/drawing/2014/main" id="{0214283E-D7B4-49E9-932E-D7F2A2847F1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useBgFill="1">
        <p:nvSpPr>
          <p:cNvPr id="53" name="Rectangle 52">
            <a:extLst>
              <a:ext uri="{FF2B5EF4-FFF2-40B4-BE49-F238E27FC236}">
                <a16:creationId xmlns:a16="http://schemas.microsoft.com/office/drawing/2014/main" id="{92806DFD-E192-42CC-B190-3C4C95B8F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9867"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8DFCDFBE-DB66-47CC-1A9A-A0E50CF6F04D}"/>
              </a:ext>
            </a:extLst>
          </p:cNvPr>
          <p:cNvSpPr>
            <a:spLocks noGrp="1"/>
          </p:cNvSpPr>
          <p:nvPr>
            <p:ph type="title"/>
          </p:nvPr>
        </p:nvSpPr>
        <p:spPr>
          <a:xfrm>
            <a:off x="4980380" y="1158523"/>
            <a:ext cx="5518066" cy="4540955"/>
          </a:xfrm>
        </p:spPr>
        <p:txBody>
          <a:bodyPr vert="horz" lIns="91440" tIns="45720" rIns="91440" bIns="45720" rtlCol="0" anchor="ctr">
            <a:normAutofit/>
          </a:bodyPr>
          <a:lstStyle/>
          <a:p>
            <a:pPr algn="l"/>
            <a:r>
              <a:rPr lang="en-US" sz="5400"/>
              <a:t>B. Issues that arise in the international system</a:t>
            </a:r>
          </a:p>
        </p:txBody>
      </p:sp>
      <p:sp>
        <p:nvSpPr>
          <p:cNvPr id="5" name="Text Placeholder 4">
            <a:extLst>
              <a:ext uri="{FF2B5EF4-FFF2-40B4-BE49-F238E27FC236}">
                <a16:creationId xmlns:a16="http://schemas.microsoft.com/office/drawing/2014/main" id="{B7EA9A95-2101-CA48-A7FE-7820F160D2AD}"/>
              </a:ext>
            </a:extLst>
          </p:cNvPr>
          <p:cNvSpPr>
            <a:spLocks noGrp="1"/>
          </p:cNvSpPr>
          <p:nvPr>
            <p:ph type="body" idx="1"/>
          </p:nvPr>
        </p:nvSpPr>
        <p:spPr>
          <a:xfrm>
            <a:off x="1456817" y="1158522"/>
            <a:ext cx="2893416" cy="4540956"/>
          </a:xfrm>
        </p:spPr>
        <p:txBody>
          <a:bodyPr vert="horz" lIns="91440" tIns="0" rIns="91440" bIns="45720" rtlCol="0" anchor="ctr">
            <a:normAutofit/>
          </a:bodyPr>
          <a:lstStyle/>
          <a:p>
            <a:endParaRPr lang="en-US" sz="2400"/>
          </a:p>
        </p:txBody>
      </p:sp>
      <p:sp>
        <p:nvSpPr>
          <p:cNvPr id="55" name="Rectangle 54">
            <a:extLst>
              <a:ext uri="{FF2B5EF4-FFF2-40B4-BE49-F238E27FC236}">
                <a16:creationId xmlns:a16="http://schemas.microsoft.com/office/drawing/2014/main" id="{BB17FFD2-DBC7-4ABB-B2A0-7E18EC1B80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Slide Number Placeholder 2">
            <a:extLst>
              <a:ext uri="{FF2B5EF4-FFF2-40B4-BE49-F238E27FC236}">
                <a16:creationId xmlns:a16="http://schemas.microsoft.com/office/drawing/2014/main" id="{8F5BC614-C553-25ED-9523-10F11247107D}"/>
              </a:ext>
            </a:extLst>
          </p:cNvPr>
          <p:cNvSpPr>
            <a:spLocks noGrp="1"/>
          </p:cNvSpPr>
          <p:nvPr>
            <p:ph type="sldNum" sz="quarter" idx="12"/>
          </p:nvPr>
        </p:nvSpPr>
        <p:spPr>
          <a:xfrm>
            <a:off x="158407" y="164592"/>
            <a:ext cx="636727" cy="322851"/>
          </a:xfrm>
        </p:spPr>
        <p:txBody>
          <a:bodyPr vert="horz" lIns="91440" tIns="45720" rIns="45720" bIns="45720" rtlCol="0" anchor="ctr">
            <a:normAutofit/>
          </a:bodyPr>
          <a:lstStyle/>
          <a:p>
            <a:pPr>
              <a:lnSpc>
                <a:spcPct val="90000"/>
              </a:lnSpc>
              <a:spcAft>
                <a:spcPts val="600"/>
              </a:spcAft>
            </a:pPr>
            <a:fld id="{800015AF-CBB2-B54C-9E98-3D993F4637B7}" type="slidenum">
              <a:rPr lang="en-US" sz="1500" kern="1200">
                <a:solidFill>
                  <a:schemeClr val="bg1"/>
                </a:solidFill>
                <a:latin typeface="+mn-lt"/>
                <a:ea typeface="+mn-ea"/>
                <a:cs typeface="+mn-cs"/>
              </a:rPr>
              <a:pPr>
                <a:lnSpc>
                  <a:spcPct val="90000"/>
                </a:lnSpc>
                <a:spcAft>
                  <a:spcPts val="600"/>
                </a:spcAft>
              </a:pPr>
              <a:t>14</a:t>
            </a:fld>
            <a:endParaRPr lang="en-US" sz="1500" kern="1200">
              <a:solidFill>
                <a:schemeClr val="bg1"/>
              </a:solidFill>
              <a:latin typeface="+mn-lt"/>
              <a:ea typeface="+mn-ea"/>
              <a:cs typeface="+mn-cs"/>
            </a:endParaRPr>
          </a:p>
        </p:txBody>
      </p:sp>
      <p:sp>
        <p:nvSpPr>
          <p:cNvPr id="57" name="Right Triangle 56">
            <a:extLst>
              <a:ext uri="{FF2B5EF4-FFF2-40B4-BE49-F238E27FC236}">
                <a16:creationId xmlns:a16="http://schemas.microsoft.com/office/drawing/2014/main" id="{4491D590-6687-4C75-9718-D437780CB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88733" y="2774517"/>
            <a:ext cx="353147" cy="353147"/>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89DC8383-DEA8-B1EE-2EEE-C228D21F77C2}"/>
              </a:ext>
            </a:extLst>
          </p:cNvPr>
          <p:cNvSpPr>
            <a:spLocks noGrp="1"/>
          </p:cNvSpPr>
          <p:nvPr>
            <p:ph type="ftr" sz="quarter" idx="11"/>
          </p:nvPr>
        </p:nvSpPr>
        <p:spPr>
          <a:xfrm rot="5400000">
            <a:off x="-2237130" y="3661144"/>
            <a:ext cx="5885352" cy="179176"/>
          </a:xfrm>
        </p:spPr>
        <p:txBody>
          <a:bodyPr vert="horz" lIns="91440" tIns="45720" rIns="91440" bIns="18288" rtlCol="0" anchor="b">
            <a:normAutofit/>
          </a:bodyPr>
          <a:lstStyle/>
          <a:p>
            <a:pPr>
              <a:lnSpc>
                <a:spcPct val="90000"/>
              </a:lnSpc>
              <a:spcAft>
                <a:spcPts val="600"/>
              </a:spcAft>
            </a:pPr>
            <a:r>
              <a:rPr lang="en-US">
                <a:solidFill>
                  <a:schemeClr val="bg1"/>
                </a:solidFill>
              </a:rPr>
              <a:t>International IP Law/Ljubljana 2025</a:t>
            </a:r>
          </a:p>
        </p:txBody>
      </p:sp>
    </p:spTree>
    <p:extLst>
      <p:ext uri="{BB962C8B-B14F-4D97-AF65-F5344CB8AC3E}">
        <p14:creationId xmlns:p14="http://schemas.microsoft.com/office/powerpoint/2010/main" val="2101112601"/>
      </p:ext>
    </p:extLst>
  </p:cSld>
  <p:clrMapOvr>
    <a:overrideClrMapping bg1="lt1" tx1="dk1" bg2="lt2" tx2="dk2" accent1="accent1" accent2="accent2" accent3="accent3" accent4="accent4" accent5="accent5" accent6="accent6" hlink="hlink" folHlink="folHlink"/>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7F3CC-B28D-8F97-D9DC-E335E5888219}"/>
              </a:ext>
            </a:extLst>
          </p:cNvPr>
          <p:cNvSpPr>
            <a:spLocks noGrp="1"/>
          </p:cNvSpPr>
          <p:nvPr>
            <p:ph type="title"/>
          </p:nvPr>
        </p:nvSpPr>
        <p:spPr/>
        <p:txBody>
          <a:bodyPr/>
          <a:lstStyle/>
          <a:p>
            <a:r>
              <a:rPr lang="en-US" dirty="0"/>
              <a:t>B. Competition considerations</a:t>
            </a:r>
          </a:p>
        </p:txBody>
      </p:sp>
      <p:sp>
        <p:nvSpPr>
          <p:cNvPr id="3" name="Content Placeholder 2">
            <a:extLst>
              <a:ext uri="{FF2B5EF4-FFF2-40B4-BE49-F238E27FC236}">
                <a16:creationId xmlns:a16="http://schemas.microsoft.com/office/drawing/2014/main" id="{45B38068-F19F-B46F-64F4-12F0E3CCB177}"/>
              </a:ext>
            </a:extLst>
          </p:cNvPr>
          <p:cNvSpPr>
            <a:spLocks noGrp="1"/>
          </p:cNvSpPr>
          <p:nvPr>
            <p:ph idx="1"/>
          </p:nvPr>
        </p:nvSpPr>
        <p:spPr/>
        <p:txBody>
          <a:bodyPr/>
          <a:lstStyle/>
          <a:p>
            <a:r>
              <a:rPr lang="en-US" dirty="0"/>
              <a:t>Because TRIPS is a free trade treaty, it focuses heavily on economic and competition issues</a:t>
            </a:r>
          </a:p>
          <a:p>
            <a:r>
              <a:rPr lang="en-US" dirty="0"/>
              <a:t>Several provisions make sense only in this light</a:t>
            </a:r>
          </a:p>
          <a:p>
            <a:pPr lvl="1"/>
            <a:r>
              <a:rPr lang="en-US" dirty="0"/>
              <a:t>E.g., the rule against forced licensing of product designs (if nonfunctional, there is no economic need for others to use)</a:t>
            </a:r>
          </a:p>
          <a:p>
            <a:endParaRPr lang="en-US" dirty="0"/>
          </a:p>
        </p:txBody>
      </p:sp>
      <p:sp>
        <p:nvSpPr>
          <p:cNvPr id="4" name="Footer Placeholder 3">
            <a:extLst>
              <a:ext uri="{FF2B5EF4-FFF2-40B4-BE49-F238E27FC236}">
                <a16:creationId xmlns:a16="http://schemas.microsoft.com/office/drawing/2014/main" id="{39B28B17-A32F-B154-8105-ACF61C3749BA}"/>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65826F8E-7ED7-7020-E175-41477F9D116B}"/>
              </a:ext>
            </a:extLst>
          </p:cNvPr>
          <p:cNvSpPr>
            <a:spLocks noGrp="1"/>
          </p:cNvSpPr>
          <p:nvPr>
            <p:ph type="sldNum" sz="quarter" idx="12"/>
          </p:nvPr>
        </p:nvSpPr>
        <p:spPr/>
        <p:txBody>
          <a:bodyPr/>
          <a:lstStyle/>
          <a:p>
            <a:fld id="{800015AF-CBB2-B54C-9E98-3D993F4637B7}" type="slidenum">
              <a:rPr lang="en-US" smtClean="0"/>
              <a:t>140</a:t>
            </a:fld>
            <a:endParaRPr lang="en-US"/>
          </a:p>
        </p:txBody>
      </p:sp>
    </p:spTree>
    <p:extLst>
      <p:ext uri="{BB962C8B-B14F-4D97-AF65-F5344CB8AC3E}">
        <p14:creationId xmlns:p14="http://schemas.microsoft.com/office/powerpoint/2010/main" val="2480966023"/>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DB561-EE55-3C8E-795D-5B4B489EDCB2}"/>
              </a:ext>
            </a:extLst>
          </p:cNvPr>
          <p:cNvSpPr>
            <a:spLocks noGrp="1"/>
          </p:cNvSpPr>
          <p:nvPr>
            <p:ph type="title"/>
          </p:nvPr>
        </p:nvSpPr>
        <p:spPr/>
        <p:txBody>
          <a:bodyPr/>
          <a:lstStyle/>
          <a:p>
            <a:r>
              <a:rPr lang="en-US" dirty="0"/>
              <a:t>Competition considerations (</a:t>
            </a:r>
            <a:r>
              <a:rPr lang="en-US" dirty="0" err="1"/>
              <a:t>con’t</a:t>
            </a:r>
            <a:r>
              <a:rPr lang="en-US" dirty="0"/>
              <a:t>)</a:t>
            </a:r>
          </a:p>
        </p:txBody>
      </p:sp>
      <p:sp>
        <p:nvSpPr>
          <p:cNvPr id="3" name="Content Placeholder 2">
            <a:extLst>
              <a:ext uri="{FF2B5EF4-FFF2-40B4-BE49-F238E27FC236}">
                <a16:creationId xmlns:a16="http://schemas.microsoft.com/office/drawing/2014/main" id="{8B8C7DF3-2575-A356-F2A0-174EAA2FBD17}"/>
              </a:ext>
            </a:extLst>
          </p:cNvPr>
          <p:cNvSpPr>
            <a:spLocks noGrp="1"/>
          </p:cNvSpPr>
          <p:nvPr>
            <p:ph idx="1"/>
          </p:nvPr>
        </p:nvSpPr>
        <p:spPr/>
        <p:txBody>
          <a:bodyPr>
            <a:normAutofit fontScale="92500" lnSpcReduction="20000"/>
          </a:bodyPr>
          <a:lstStyle/>
          <a:p>
            <a:r>
              <a:rPr lang="en-US" dirty="0"/>
              <a:t>But three provisions allow for considerations of competition as a reason to limit IP rights</a:t>
            </a:r>
          </a:p>
          <a:p>
            <a:pPr lvl="1"/>
            <a:r>
              <a:rPr lang="en-US" dirty="0"/>
              <a:t>8.2: general provision about how nations may need to limit IP rights in order to curb acts that either restrain trade or limit technology transfer</a:t>
            </a:r>
          </a:p>
          <a:p>
            <a:pPr lvl="1"/>
            <a:r>
              <a:rPr lang="en-US" dirty="0"/>
              <a:t>31.k: the limits on compulsory licenses for patent (i.e., that person is not supplying the domestic market) do not apply if the person has been found liable for anticompetitive conduct (monopoly laws)</a:t>
            </a:r>
          </a:p>
          <a:p>
            <a:pPr lvl="1"/>
            <a:r>
              <a:rPr lang="en-US" dirty="0"/>
              <a:t>40: Perhaps the farthest-reaching: allows nations to restrict use of certain types of anticompetitive licensing terms (</a:t>
            </a:r>
            <a:r>
              <a:rPr lang="en-US" dirty="0" err="1"/>
              <a:t>grantbacks</a:t>
            </a:r>
            <a:r>
              <a:rPr lang="en-US" dirty="0"/>
              <a:t>, tying arrangements, limiting use of non-covered technology)</a:t>
            </a:r>
          </a:p>
          <a:p>
            <a:r>
              <a:rPr lang="en-US" dirty="0"/>
              <a:t>While these apply to all types of IP, in practice they are most relevant </a:t>
            </a:r>
            <a:r>
              <a:rPr lang="en-US"/>
              <a:t>to utility patents</a:t>
            </a:r>
            <a:endParaRPr lang="en-US" dirty="0"/>
          </a:p>
        </p:txBody>
      </p:sp>
      <p:sp>
        <p:nvSpPr>
          <p:cNvPr id="4" name="Footer Placeholder 3">
            <a:extLst>
              <a:ext uri="{FF2B5EF4-FFF2-40B4-BE49-F238E27FC236}">
                <a16:creationId xmlns:a16="http://schemas.microsoft.com/office/drawing/2014/main" id="{665167DC-5284-54BB-9295-3294EC91B3F0}"/>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A572BADC-3FBA-C45B-B9DB-512D159C7511}"/>
              </a:ext>
            </a:extLst>
          </p:cNvPr>
          <p:cNvSpPr>
            <a:spLocks noGrp="1"/>
          </p:cNvSpPr>
          <p:nvPr>
            <p:ph type="sldNum" sz="quarter" idx="12"/>
          </p:nvPr>
        </p:nvSpPr>
        <p:spPr/>
        <p:txBody>
          <a:bodyPr/>
          <a:lstStyle/>
          <a:p>
            <a:fld id="{800015AF-CBB2-B54C-9E98-3D993F4637B7}" type="slidenum">
              <a:rPr lang="en-US" smtClean="0"/>
              <a:t>141</a:t>
            </a:fld>
            <a:endParaRPr lang="en-US"/>
          </a:p>
        </p:txBody>
      </p:sp>
    </p:spTree>
    <p:extLst>
      <p:ext uri="{BB962C8B-B14F-4D97-AF65-F5344CB8AC3E}">
        <p14:creationId xmlns:p14="http://schemas.microsoft.com/office/powerpoint/2010/main" val="2778013047"/>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pic>
        <p:nvPicPr>
          <p:cNvPr id="31" name="Picture 9">
            <a:extLst>
              <a:ext uri="{FF2B5EF4-FFF2-40B4-BE49-F238E27FC236}">
                <a16:creationId xmlns:a16="http://schemas.microsoft.com/office/drawing/2014/main" id="{3DBBA26C-89C3-411F-9753-606A413F89A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33" name="Picture 11">
            <a:extLst>
              <a:ext uri="{FF2B5EF4-FFF2-40B4-BE49-F238E27FC236}">
                <a16:creationId xmlns:a16="http://schemas.microsoft.com/office/drawing/2014/main" id="{EEAD2215-6311-4D1C-B6B5-F57CB6BFCBC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35" name="Rectangle 13">
            <a:extLst>
              <a:ext uri="{FF2B5EF4-FFF2-40B4-BE49-F238E27FC236}">
                <a16:creationId xmlns:a16="http://schemas.microsoft.com/office/drawing/2014/main" id="{7BA5DE79-30D1-4A10-8DB9-0A6E523A97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7" name="Rectangle 15">
            <a:extLst>
              <a:ext uri="{FF2B5EF4-FFF2-40B4-BE49-F238E27FC236}">
                <a16:creationId xmlns:a16="http://schemas.microsoft.com/office/drawing/2014/main" id="{9ABD0D63-D23F-4AE7-8270-4185EF9C1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8" name="Rectangle 17">
            <a:extLst>
              <a:ext uri="{FF2B5EF4-FFF2-40B4-BE49-F238E27FC236}">
                <a16:creationId xmlns:a16="http://schemas.microsoft.com/office/drawing/2014/main" id="{72168E9E-94E9-4BE3-B88C-C8A4681177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9" name="Rectangle 19">
            <a:extLst>
              <a:ext uri="{FF2B5EF4-FFF2-40B4-BE49-F238E27FC236}">
                <a16:creationId xmlns:a16="http://schemas.microsoft.com/office/drawing/2014/main" id="{12107AC1-AA0D-4097-B03D-FD3C632AB8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0" name="TextBox 21">
            <a:extLst>
              <a:ext uri="{FF2B5EF4-FFF2-40B4-BE49-F238E27FC236}">
                <a16:creationId xmlns:a16="http://schemas.microsoft.com/office/drawing/2014/main" id="{7C8D231A-EC46-4736-B00F-76D307082204}"/>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91282" y="3262852"/>
            <a:ext cx="415636" cy="461665"/>
          </a:xfrm>
          <a:prstGeom prst="rect">
            <a:avLst/>
          </a:prstGeom>
          <a:noFill/>
        </p:spPr>
        <p:txBody>
          <a:bodyPr wrap="square" rtlCol="0">
            <a:spAutoFit/>
          </a:bodyPr>
          <a:lstStyle/>
          <a:p>
            <a:pPr algn="r">
              <a:spcAft>
                <a:spcPts val="600"/>
              </a:spcAft>
            </a:pP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 useBgFill="1">
        <p:nvSpPr>
          <p:cNvPr id="41" name="Rectangle 23">
            <a:extLst>
              <a:ext uri="{FF2B5EF4-FFF2-40B4-BE49-F238E27FC236}">
                <a16:creationId xmlns:a16="http://schemas.microsoft.com/office/drawing/2014/main" id="{441B7737-E3D8-47F4-8B54-7529C7A836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25">
            <a:extLst>
              <a:ext uri="{FF2B5EF4-FFF2-40B4-BE49-F238E27FC236}">
                <a16:creationId xmlns:a16="http://schemas.microsoft.com/office/drawing/2014/main" id="{2B8A17B2-9670-43B8-BE40-4682F8D29A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gradFill flip="none" rotWithShape="1">
            <a:gsLst>
              <a:gs pos="100000">
                <a:schemeClr val="tx2">
                  <a:lumMod val="25000"/>
                  <a:alpha val="10000"/>
                </a:schemeClr>
              </a:gs>
              <a:gs pos="0">
                <a:schemeClr val="bg2">
                  <a:lumMod val="75000"/>
                  <a:lumOff val="25000"/>
                  <a:alpha val="7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3" name="Picture 27">
            <a:extLst>
              <a:ext uri="{FF2B5EF4-FFF2-40B4-BE49-F238E27FC236}">
                <a16:creationId xmlns:a16="http://schemas.microsoft.com/office/drawing/2014/main" id="{2A60B230-846B-4625-A8CA-D35FEBA73A9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5">
            <a:extLst>
              <a:ext uri="{BEBA8EAE-BF5A-486C-A8C5-ECC9F3942E4B}">
                <a14:imgProps xmlns:a14="http://schemas.microsoft.com/office/drawing/2010/main">
                  <a14:imgLayer r:embed="rId6">
                    <a14:imgEffect>
                      <a14:brightnessContrast bright="-19000"/>
                    </a14:imgEffect>
                  </a14:imgLayer>
                </a14:imgProps>
              </a:ext>
              <a:ext uri="{28A0092B-C50C-407E-A947-70E740481C1C}">
                <a14:useLocalDpi xmlns:a14="http://schemas.microsoft.com/office/drawing/2010/main" val="0"/>
              </a:ext>
            </a:extLst>
          </a:blip>
          <a:stretch>
            <a:fillRect/>
          </a:stretch>
        </p:blipFill>
        <p:spPr>
          <a:xfrm>
            <a:off x="2831794" y="2105202"/>
            <a:ext cx="9360205" cy="4752798"/>
          </a:xfrm>
          <a:prstGeom prst="rect">
            <a:avLst/>
          </a:prstGeom>
          <a:noFill/>
        </p:spPr>
      </p:pic>
      <p:pic>
        <p:nvPicPr>
          <p:cNvPr id="30" name="Picture 29">
            <a:extLst>
              <a:ext uri="{FF2B5EF4-FFF2-40B4-BE49-F238E27FC236}">
                <a16:creationId xmlns:a16="http://schemas.microsoft.com/office/drawing/2014/main" id="{7185CF21-0594-48C0-9F3E-254D6BCE9D9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32" name="Rectangle 31">
            <a:extLst>
              <a:ext uri="{FF2B5EF4-FFF2-40B4-BE49-F238E27FC236}">
                <a16:creationId xmlns:a16="http://schemas.microsoft.com/office/drawing/2014/main" id="{AC1E939A-6A69-42AE-8471-3AD3A74AD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3542" y="0"/>
            <a:ext cx="11236326" cy="6858000"/>
          </a:xfrm>
          <a:prstGeom prst="rect">
            <a:avLst/>
          </a:prstGeom>
          <a:gradFill flip="none" rotWithShape="1">
            <a:gsLst>
              <a:gs pos="0">
                <a:schemeClr val="bg2">
                  <a:alpha val="0"/>
                </a:schemeClr>
              </a:gs>
              <a:gs pos="100000">
                <a:schemeClr val="bg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B9951E3A-3DFC-F07D-97E5-3933EF3649DE}"/>
              </a:ext>
            </a:extLst>
          </p:cNvPr>
          <p:cNvSpPr>
            <a:spLocks noGrp="1"/>
          </p:cNvSpPr>
          <p:nvPr>
            <p:ph type="title"/>
          </p:nvPr>
        </p:nvSpPr>
        <p:spPr>
          <a:xfrm>
            <a:off x="1751771" y="1134409"/>
            <a:ext cx="6378102" cy="3875778"/>
          </a:xfrm>
        </p:spPr>
        <p:txBody>
          <a:bodyPr vert="horz" lIns="91440" tIns="45720" rIns="91440" bIns="45720" rtlCol="0" anchor="t">
            <a:normAutofit/>
          </a:bodyPr>
          <a:lstStyle/>
          <a:p>
            <a:pPr algn="l"/>
            <a:r>
              <a:rPr lang="en-US" sz="8000"/>
              <a:t>Thank you for your time</a:t>
            </a:r>
          </a:p>
        </p:txBody>
      </p:sp>
      <p:sp>
        <p:nvSpPr>
          <p:cNvPr id="3" name="Text Placeholder 2">
            <a:extLst>
              <a:ext uri="{FF2B5EF4-FFF2-40B4-BE49-F238E27FC236}">
                <a16:creationId xmlns:a16="http://schemas.microsoft.com/office/drawing/2014/main" id="{95F30E90-F99E-E8E0-91B2-B8E0E9B9BB76}"/>
              </a:ext>
            </a:extLst>
          </p:cNvPr>
          <p:cNvSpPr>
            <a:spLocks noGrp="1"/>
          </p:cNvSpPr>
          <p:nvPr>
            <p:ph type="body" idx="1"/>
          </p:nvPr>
        </p:nvSpPr>
        <p:spPr>
          <a:xfrm>
            <a:off x="5129048" y="4169463"/>
            <a:ext cx="6438638" cy="1681447"/>
          </a:xfrm>
        </p:spPr>
        <p:txBody>
          <a:bodyPr vert="horz" lIns="91440" tIns="0" rIns="91440" bIns="45720" rtlCol="0" anchor="b">
            <a:normAutofit/>
          </a:bodyPr>
          <a:lstStyle/>
          <a:p>
            <a:r>
              <a:rPr lang="en-US" sz="2000" dirty="0"/>
              <a:t>Questions? jtcros01@louisville.edu</a:t>
            </a:r>
          </a:p>
        </p:txBody>
      </p:sp>
      <p:sp>
        <p:nvSpPr>
          <p:cNvPr id="34" name="Rectangle 33">
            <a:extLst>
              <a:ext uri="{FF2B5EF4-FFF2-40B4-BE49-F238E27FC236}">
                <a16:creationId xmlns:a16="http://schemas.microsoft.com/office/drawing/2014/main" id="{A0B5529D-5CAA-4BF2-B5C9-34705E7661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59909" cy="6858000"/>
          </a:xfrm>
          <a:prstGeom prst="rect">
            <a:avLst/>
          </a:prstGeom>
          <a:solidFill>
            <a:schemeClr val="bg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5" name="Slide Number Placeholder 4">
            <a:extLst>
              <a:ext uri="{FF2B5EF4-FFF2-40B4-BE49-F238E27FC236}">
                <a16:creationId xmlns:a16="http://schemas.microsoft.com/office/drawing/2014/main" id="{9E973645-8EE4-F962-92B1-5CCE10E8A87A}"/>
              </a:ext>
            </a:extLst>
          </p:cNvPr>
          <p:cNvSpPr>
            <a:spLocks noGrp="1"/>
          </p:cNvSpPr>
          <p:nvPr>
            <p:ph type="sldNum" sz="quarter" idx="12"/>
          </p:nvPr>
        </p:nvSpPr>
        <p:spPr>
          <a:xfrm>
            <a:off x="158407" y="164592"/>
            <a:ext cx="636727" cy="322851"/>
          </a:xfrm>
        </p:spPr>
        <p:txBody>
          <a:bodyPr vert="horz" lIns="91440" tIns="45720" rIns="45720" bIns="45720" rtlCol="0" anchor="ctr">
            <a:normAutofit/>
          </a:bodyPr>
          <a:lstStyle/>
          <a:p>
            <a:pPr>
              <a:lnSpc>
                <a:spcPct val="90000"/>
              </a:lnSpc>
              <a:spcAft>
                <a:spcPts val="600"/>
              </a:spcAft>
            </a:pPr>
            <a:fld id="{800015AF-CBB2-B54C-9E98-3D993F4637B7}" type="slidenum">
              <a:rPr lang="en-US" sz="1500" kern="1200" dirty="0">
                <a:solidFill>
                  <a:schemeClr val="tx1">
                    <a:tint val="75000"/>
                  </a:schemeClr>
                </a:solidFill>
                <a:latin typeface="+mn-lt"/>
                <a:ea typeface="+mn-ea"/>
                <a:cs typeface="+mn-cs"/>
              </a:rPr>
              <a:pPr>
                <a:lnSpc>
                  <a:spcPct val="90000"/>
                </a:lnSpc>
                <a:spcAft>
                  <a:spcPts val="600"/>
                </a:spcAft>
              </a:pPr>
              <a:t>142</a:t>
            </a:fld>
            <a:endParaRPr lang="en-US" sz="1500" kern="1200" dirty="0">
              <a:solidFill>
                <a:schemeClr val="tx1">
                  <a:tint val="75000"/>
                </a:schemeClr>
              </a:solidFill>
              <a:latin typeface="+mn-lt"/>
              <a:ea typeface="+mn-ea"/>
              <a:cs typeface="+mn-cs"/>
            </a:endParaRPr>
          </a:p>
        </p:txBody>
      </p:sp>
      <p:sp>
        <p:nvSpPr>
          <p:cNvPr id="36" name="Right Triangle 35">
            <a:extLst>
              <a:ext uri="{FF2B5EF4-FFF2-40B4-BE49-F238E27FC236}">
                <a16:creationId xmlns:a16="http://schemas.microsoft.com/office/drawing/2014/main" id="{F793961F-503F-434A-880A-EA44EB4277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411092" y="1134409"/>
            <a:ext cx="239869" cy="239869"/>
          </a:xfrm>
          <a:prstGeom prst="r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C9E64C2B-8B23-6B27-751F-44C538F76E6E}"/>
              </a:ext>
            </a:extLst>
          </p:cNvPr>
          <p:cNvSpPr>
            <a:spLocks noGrp="1"/>
          </p:cNvSpPr>
          <p:nvPr>
            <p:ph type="ftr" sz="quarter" idx="11"/>
          </p:nvPr>
        </p:nvSpPr>
        <p:spPr>
          <a:xfrm rot="5400000">
            <a:off x="-2237130" y="3661144"/>
            <a:ext cx="5885352" cy="179176"/>
          </a:xfrm>
        </p:spPr>
        <p:txBody>
          <a:bodyPr vert="horz" lIns="91440" tIns="45720" rIns="91440" bIns="18288" rtlCol="0" anchor="b">
            <a:normAutofit/>
          </a:bodyPr>
          <a:lstStyle/>
          <a:p>
            <a:pPr>
              <a:lnSpc>
                <a:spcPct val="90000"/>
              </a:lnSpc>
              <a:spcAft>
                <a:spcPts val="600"/>
              </a:spcAft>
            </a:pPr>
            <a:r>
              <a:rPr lang="en-US"/>
              <a:t>International IP Law/Ljubljana 2025</a:t>
            </a:r>
          </a:p>
        </p:txBody>
      </p:sp>
    </p:spTree>
    <p:extLst>
      <p:ext uri="{BB962C8B-B14F-4D97-AF65-F5344CB8AC3E}">
        <p14:creationId xmlns:p14="http://schemas.microsoft.com/office/powerpoint/2010/main" val="10498288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366CB-2FA8-848B-4635-F58399AB64E4}"/>
              </a:ext>
            </a:extLst>
          </p:cNvPr>
          <p:cNvSpPr>
            <a:spLocks noGrp="1"/>
          </p:cNvSpPr>
          <p:nvPr>
            <p:ph type="title"/>
          </p:nvPr>
        </p:nvSpPr>
        <p:spPr/>
        <p:txBody>
          <a:bodyPr/>
          <a:lstStyle/>
          <a:p>
            <a:r>
              <a:rPr lang="en-US" dirty="0"/>
              <a:t>Common problems that arise</a:t>
            </a:r>
          </a:p>
        </p:txBody>
      </p:sp>
      <p:sp>
        <p:nvSpPr>
          <p:cNvPr id="3" name="Content Placeholder 2">
            <a:extLst>
              <a:ext uri="{FF2B5EF4-FFF2-40B4-BE49-F238E27FC236}">
                <a16:creationId xmlns:a16="http://schemas.microsoft.com/office/drawing/2014/main" id="{383B322C-374B-DE86-0701-F4962B5AC760}"/>
              </a:ext>
            </a:extLst>
          </p:cNvPr>
          <p:cNvSpPr>
            <a:spLocks noGrp="1"/>
          </p:cNvSpPr>
          <p:nvPr>
            <p:ph idx="1"/>
          </p:nvPr>
        </p:nvSpPr>
        <p:spPr/>
        <p:txBody>
          <a:bodyPr/>
          <a:lstStyle/>
          <a:p>
            <a:pPr marL="514350" indent="-514350">
              <a:buFont typeface="+mj-lt"/>
              <a:buAutoNum type="arabicPeriod"/>
            </a:pPr>
            <a:r>
              <a:rPr lang="en-US" dirty="0"/>
              <a:t>International enforcement of rights</a:t>
            </a:r>
          </a:p>
          <a:p>
            <a:pPr marL="514350" indent="-514350">
              <a:buFont typeface="+mj-lt"/>
              <a:buAutoNum type="arabicPeriod"/>
            </a:pPr>
            <a:r>
              <a:rPr lang="en-US" dirty="0"/>
              <a:t>Choice of law</a:t>
            </a:r>
          </a:p>
          <a:p>
            <a:pPr marL="514350" indent="-514350">
              <a:buFont typeface="+mj-lt"/>
              <a:buAutoNum type="arabicPeriod"/>
            </a:pPr>
            <a:r>
              <a:rPr lang="en-US" dirty="0"/>
              <a:t>Issue preclusion</a:t>
            </a:r>
          </a:p>
        </p:txBody>
      </p:sp>
      <p:sp>
        <p:nvSpPr>
          <p:cNvPr id="4" name="Footer Placeholder 3">
            <a:extLst>
              <a:ext uri="{FF2B5EF4-FFF2-40B4-BE49-F238E27FC236}">
                <a16:creationId xmlns:a16="http://schemas.microsoft.com/office/drawing/2014/main" id="{BE6C8A9F-EBD2-E244-F248-FCA2B3261946}"/>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99A358F4-6000-40EC-514C-02AFCB4467B3}"/>
              </a:ext>
            </a:extLst>
          </p:cNvPr>
          <p:cNvSpPr>
            <a:spLocks noGrp="1"/>
          </p:cNvSpPr>
          <p:nvPr>
            <p:ph type="sldNum" sz="quarter" idx="12"/>
          </p:nvPr>
        </p:nvSpPr>
        <p:spPr/>
        <p:txBody>
          <a:bodyPr/>
          <a:lstStyle/>
          <a:p>
            <a:fld id="{800015AF-CBB2-B54C-9E98-3D993F4637B7}" type="slidenum">
              <a:rPr lang="en-US" smtClean="0"/>
              <a:t>15</a:t>
            </a:fld>
            <a:endParaRPr lang="en-US"/>
          </a:p>
        </p:txBody>
      </p:sp>
    </p:spTree>
    <p:extLst>
      <p:ext uri="{BB962C8B-B14F-4D97-AF65-F5344CB8AC3E}">
        <p14:creationId xmlns:p14="http://schemas.microsoft.com/office/powerpoint/2010/main" val="12368845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A9F16-1C1C-12C6-EE20-22967AB8FE0E}"/>
              </a:ext>
            </a:extLst>
          </p:cNvPr>
          <p:cNvSpPr>
            <a:spLocks noGrp="1"/>
          </p:cNvSpPr>
          <p:nvPr>
            <p:ph type="title"/>
          </p:nvPr>
        </p:nvSpPr>
        <p:spPr/>
        <p:txBody>
          <a:bodyPr/>
          <a:lstStyle/>
          <a:p>
            <a:r>
              <a:rPr lang="en-US" dirty="0"/>
              <a:t>1. International enforcement</a:t>
            </a:r>
          </a:p>
        </p:txBody>
      </p:sp>
      <p:sp>
        <p:nvSpPr>
          <p:cNvPr id="3" name="Content Placeholder 2">
            <a:extLst>
              <a:ext uri="{FF2B5EF4-FFF2-40B4-BE49-F238E27FC236}">
                <a16:creationId xmlns:a16="http://schemas.microsoft.com/office/drawing/2014/main" id="{414CCC2D-994C-AB14-FB77-287CAB84D959}"/>
              </a:ext>
            </a:extLst>
          </p:cNvPr>
          <p:cNvSpPr>
            <a:spLocks noGrp="1"/>
          </p:cNvSpPr>
          <p:nvPr>
            <p:ph idx="1"/>
          </p:nvPr>
        </p:nvSpPr>
        <p:spPr/>
        <p:txBody>
          <a:bodyPr>
            <a:normAutofit fontScale="77500" lnSpcReduction="20000"/>
          </a:bodyPr>
          <a:lstStyle/>
          <a:p>
            <a:r>
              <a:rPr lang="en-US" dirty="0"/>
              <a:t>Common situation: a party acts in nations X and Y in a way that would infringe rights under both nation’s laws</a:t>
            </a:r>
          </a:p>
          <a:p>
            <a:r>
              <a:rPr lang="en-US" dirty="0"/>
              <a:t>Can the rightholder bring </a:t>
            </a:r>
            <a:r>
              <a:rPr lang="en-US" u="sng" dirty="0"/>
              <a:t>a single action</a:t>
            </a:r>
            <a:r>
              <a:rPr lang="en-US" dirty="0"/>
              <a:t> to present all claims to one court?</a:t>
            </a:r>
          </a:p>
          <a:p>
            <a:pPr lvl="1"/>
            <a:r>
              <a:rPr lang="en-US" dirty="0"/>
              <a:t>Variation: you want to sue the infringer in its home nation (where its assets are!)</a:t>
            </a:r>
          </a:p>
          <a:p>
            <a:r>
              <a:rPr lang="en-US" dirty="0"/>
              <a:t>Nations vary in whether they will enforce</a:t>
            </a:r>
          </a:p>
          <a:p>
            <a:pPr lvl="1"/>
            <a:r>
              <a:rPr lang="en-US" dirty="0"/>
              <a:t>Some (Japan) will enforce foreign IP rights without question</a:t>
            </a:r>
          </a:p>
          <a:p>
            <a:r>
              <a:rPr lang="en-US" dirty="0"/>
              <a:t>More difficult issue: Can courts in nation X declare a right granted by an agency in nation Y invalid?</a:t>
            </a:r>
          </a:p>
          <a:p>
            <a:pPr lvl="1"/>
            <a:r>
              <a:rPr lang="en-US" dirty="0"/>
              <a:t>Even courts that will enforce claims may draw the line at declaring foreign rights invalid</a:t>
            </a:r>
          </a:p>
          <a:p>
            <a:pPr lvl="1"/>
            <a:r>
              <a:rPr lang="en-US" dirty="0"/>
              <a:t>Instead, they may require the party to go back to nation Y and have the right challenged there</a:t>
            </a:r>
          </a:p>
        </p:txBody>
      </p:sp>
      <p:sp>
        <p:nvSpPr>
          <p:cNvPr id="4" name="Footer Placeholder 3">
            <a:extLst>
              <a:ext uri="{FF2B5EF4-FFF2-40B4-BE49-F238E27FC236}">
                <a16:creationId xmlns:a16="http://schemas.microsoft.com/office/drawing/2014/main" id="{699C6A42-9B2A-70CB-8474-C1BB5CB470CA}"/>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D7EE4BD8-9802-55B8-A77F-9C34CFC4317E}"/>
              </a:ext>
            </a:extLst>
          </p:cNvPr>
          <p:cNvSpPr>
            <a:spLocks noGrp="1"/>
          </p:cNvSpPr>
          <p:nvPr>
            <p:ph type="sldNum" sz="quarter" idx="12"/>
          </p:nvPr>
        </p:nvSpPr>
        <p:spPr/>
        <p:txBody>
          <a:bodyPr/>
          <a:lstStyle/>
          <a:p>
            <a:fld id="{800015AF-CBB2-B54C-9E98-3D993F4637B7}" type="slidenum">
              <a:rPr lang="en-US" smtClean="0"/>
              <a:t>16</a:t>
            </a:fld>
            <a:endParaRPr lang="en-US"/>
          </a:p>
        </p:txBody>
      </p:sp>
    </p:spTree>
    <p:extLst>
      <p:ext uri="{BB962C8B-B14F-4D97-AF65-F5344CB8AC3E}">
        <p14:creationId xmlns:p14="http://schemas.microsoft.com/office/powerpoint/2010/main" val="37393384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AD541-B857-AF62-5B67-90FD12500958}"/>
              </a:ext>
            </a:extLst>
          </p:cNvPr>
          <p:cNvSpPr>
            <a:spLocks noGrp="1"/>
          </p:cNvSpPr>
          <p:nvPr>
            <p:ph type="title"/>
          </p:nvPr>
        </p:nvSpPr>
        <p:spPr/>
        <p:txBody>
          <a:bodyPr/>
          <a:lstStyle/>
          <a:p>
            <a:r>
              <a:rPr lang="en-US" dirty="0"/>
              <a:t>2. Choice of law</a:t>
            </a:r>
          </a:p>
        </p:txBody>
      </p:sp>
      <p:sp>
        <p:nvSpPr>
          <p:cNvPr id="3" name="Content Placeholder 2">
            <a:extLst>
              <a:ext uri="{FF2B5EF4-FFF2-40B4-BE49-F238E27FC236}">
                <a16:creationId xmlns:a16="http://schemas.microsoft.com/office/drawing/2014/main" id="{B95C27F2-1AA5-A580-D56F-6238EAFC2365}"/>
              </a:ext>
            </a:extLst>
          </p:cNvPr>
          <p:cNvSpPr>
            <a:spLocks noGrp="1"/>
          </p:cNvSpPr>
          <p:nvPr>
            <p:ph idx="1"/>
          </p:nvPr>
        </p:nvSpPr>
        <p:spPr/>
        <p:txBody>
          <a:bodyPr/>
          <a:lstStyle/>
          <a:p>
            <a:r>
              <a:rPr lang="en-US" dirty="0"/>
              <a:t>Basic rule: If defendant copies an invention in nations X and Y, there are two claims … one under laws of nation X, the other under laws of nation Y</a:t>
            </a:r>
          </a:p>
          <a:p>
            <a:r>
              <a:rPr lang="en-US" dirty="0"/>
              <a:t>But that does not mean ALL issues will be governed by those laws!</a:t>
            </a:r>
          </a:p>
          <a:p>
            <a:pPr lvl="1"/>
            <a:r>
              <a:rPr lang="en-US" dirty="0"/>
              <a:t>E.g., issue of who owns the rights in nation Y may be governed by the law of nation X (or of the nation where the court is or the parties reside, if different)</a:t>
            </a:r>
          </a:p>
        </p:txBody>
      </p:sp>
      <p:sp>
        <p:nvSpPr>
          <p:cNvPr id="4" name="Footer Placeholder 3">
            <a:extLst>
              <a:ext uri="{FF2B5EF4-FFF2-40B4-BE49-F238E27FC236}">
                <a16:creationId xmlns:a16="http://schemas.microsoft.com/office/drawing/2014/main" id="{DA1C1CA2-E508-8F54-088C-221BED743DD8}"/>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AE66669F-B9E0-C78F-654D-565A8E34C9FF}"/>
              </a:ext>
            </a:extLst>
          </p:cNvPr>
          <p:cNvSpPr>
            <a:spLocks noGrp="1"/>
          </p:cNvSpPr>
          <p:nvPr>
            <p:ph type="sldNum" sz="quarter" idx="12"/>
          </p:nvPr>
        </p:nvSpPr>
        <p:spPr/>
        <p:txBody>
          <a:bodyPr/>
          <a:lstStyle/>
          <a:p>
            <a:fld id="{800015AF-CBB2-B54C-9E98-3D993F4637B7}" type="slidenum">
              <a:rPr lang="en-US" smtClean="0"/>
              <a:t>17</a:t>
            </a:fld>
            <a:endParaRPr lang="en-US"/>
          </a:p>
        </p:txBody>
      </p:sp>
    </p:spTree>
    <p:extLst>
      <p:ext uri="{BB962C8B-B14F-4D97-AF65-F5344CB8AC3E}">
        <p14:creationId xmlns:p14="http://schemas.microsoft.com/office/powerpoint/2010/main" val="30951417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78B8E-F33B-A99E-E26F-4863EB55EFF2}"/>
              </a:ext>
            </a:extLst>
          </p:cNvPr>
          <p:cNvSpPr>
            <a:spLocks noGrp="1"/>
          </p:cNvSpPr>
          <p:nvPr>
            <p:ph type="title"/>
          </p:nvPr>
        </p:nvSpPr>
        <p:spPr/>
        <p:txBody>
          <a:bodyPr/>
          <a:lstStyle/>
          <a:p>
            <a:r>
              <a:rPr lang="en-US" dirty="0"/>
              <a:t>3. Issue preclusion</a:t>
            </a:r>
          </a:p>
        </p:txBody>
      </p:sp>
      <p:sp>
        <p:nvSpPr>
          <p:cNvPr id="3" name="Content Placeholder 2">
            <a:extLst>
              <a:ext uri="{FF2B5EF4-FFF2-40B4-BE49-F238E27FC236}">
                <a16:creationId xmlns:a16="http://schemas.microsoft.com/office/drawing/2014/main" id="{0F235AE5-DF60-FDD1-FC0C-A15A330A7EE0}"/>
              </a:ext>
            </a:extLst>
          </p:cNvPr>
          <p:cNvSpPr>
            <a:spLocks noGrp="1"/>
          </p:cNvSpPr>
          <p:nvPr>
            <p:ph idx="1"/>
          </p:nvPr>
        </p:nvSpPr>
        <p:spPr/>
        <p:txBody>
          <a:bodyPr>
            <a:normAutofit lnSpcReduction="10000"/>
          </a:bodyPr>
          <a:lstStyle/>
          <a:p>
            <a:r>
              <a:rPr lang="en-US" dirty="0"/>
              <a:t>Scenario:</a:t>
            </a:r>
          </a:p>
          <a:p>
            <a:pPr lvl="1"/>
            <a:r>
              <a:rPr lang="en-US" dirty="0"/>
              <a:t>A sues B in nation X for infringement of a foreign trademark</a:t>
            </a:r>
          </a:p>
          <a:p>
            <a:pPr lvl="1"/>
            <a:r>
              <a:rPr lang="en-US" dirty="0"/>
              <a:t>Nation X court holds trademark invalid</a:t>
            </a:r>
          </a:p>
          <a:p>
            <a:pPr lvl="1"/>
            <a:r>
              <a:rPr lang="en-US" dirty="0"/>
              <a:t>A now sues C for infringement of the same mark</a:t>
            </a:r>
          </a:p>
          <a:p>
            <a:pPr lvl="1"/>
            <a:r>
              <a:rPr lang="en-US" dirty="0"/>
              <a:t>Can C use issue preclusion against A on the issue of validity?</a:t>
            </a:r>
          </a:p>
          <a:p>
            <a:r>
              <a:rPr lang="en-US" dirty="0"/>
              <a:t>Most of the world: clearly not. C, as a non-party in case #1, cannot use issue preclusion</a:t>
            </a:r>
          </a:p>
          <a:p>
            <a:r>
              <a:rPr lang="en-US" dirty="0"/>
              <a:t>Some nations (US, Australia) allow parties like C to use preclusion, especially when done defensively!</a:t>
            </a:r>
          </a:p>
        </p:txBody>
      </p:sp>
      <p:sp>
        <p:nvSpPr>
          <p:cNvPr id="4" name="Footer Placeholder 3">
            <a:extLst>
              <a:ext uri="{FF2B5EF4-FFF2-40B4-BE49-F238E27FC236}">
                <a16:creationId xmlns:a16="http://schemas.microsoft.com/office/drawing/2014/main" id="{A632C0DD-E716-35BD-2179-698DE03172EB}"/>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10AE13C0-8F3C-01BC-664A-F7BF91F577F9}"/>
              </a:ext>
            </a:extLst>
          </p:cNvPr>
          <p:cNvSpPr>
            <a:spLocks noGrp="1"/>
          </p:cNvSpPr>
          <p:nvPr>
            <p:ph type="sldNum" sz="quarter" idx="12"/>
          </p:nvPr>
        </p:nvSpPr>
        <p:spPr/>
        <p:txBody>
          <a:bodyPr/>
          <a:lstStyle/>
          <a:p>
            <a:fld id="{800015AF-CBB2-B54C-9E98-3D993F4637B7}" type="slidenum">
              <a:rPr lang="en-US" smtClean="0"/>
              <a:t>18</a:t>
            </a:fld>
            <a:endParaRPr lang="en-US"/>
          </a:p>
        </p:txBody>
      </p:sp>
    </p:spTree>
    <p:extLst>
      <p:ext uri="{BB962C8B-B14F-4D97-AF65-F5344CB8AC3E}">
        <p14:creationId xmlns:p14="http://schemas.microsoft.com/office/powerpoint/2010/main" val="28984717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7" name="Picture 36">
            <a:extLst>
              <a:ext uri="{FF2B5EF4-FFF2-40B4-BE49-F238E27FC236}">
                <a16:creationId xmlns:a16="http://schemas.microsoft.com/office/drawing/2014/main" id="{3DBBA26C-89C3-411F-9753-606A413F89A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39" name="Picture 38">
            <a:extLst>
              <a:ext uri="{FF2B5EF4-FFF2-40B4-BE49-F238E27FC236}">
                <a16:creationId xmlns:a16="http://schemas.microsoft.com/office/drawing/2014/main" id="{EEAD2215-6311-4D1C-B6B5-F57CB6BFCBC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41" name="Rectangle 40">
            <a:extLst>
              <a:ext uri="{FF2B5EF4-FFF2-40B4-BE49-F238E27FC236}">
                <a16:creationId xmlns:a16="http://schemas.microsoft.com/office/drawing/2014/main" id="{7BA5DE79-30D1-4A10-8DB9-0A6E523A97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3" name="Rectangle 42">
            <a:extLst>
              <a:ext uri="{FF2B5EF4-FFF2-40B4-BE49-F238E27FC236}">
                <a16:creationId xmlns:a16="http://schemas.microsoft.com/office/drawing/2014/main" id="{9ABD0D63-D23F-4AE7-8270-4185EF9C1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5" name="Rectangle 44">
            <a:extLst>
              <a:ext uri="{FF2B5EF4-FFF2-40B4-BE49-F238E27FC236}">
                <a16:creationId xmlns:a16="http://schemas.microsoft.com/office/drawing/2014/main" id="{72168E9E-94E9-4BE3-B88C-C8A4681177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7" name="Rectangle 46">
            <a:extLst>
              <a:ext uri="{FF2B5EF4-FFF2-40B4-BE49-F238E27FC236}">
                <a16:creationId xmlns:a16="http://schemas.microsoft.com/office/drawing/2014/main" id="{12107AC1-AA0D-4097-B03D-FD3C632AB8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9" name="TextBox 48">
            <a:extLst>
              <a:ext uri="{FF2B5EF4-FFF2-40B4-BE49-F238E27FC236}">
                <a16:creationId xmlns:a16="http://schemas.microsoft.com/office/drawing/2014/main" id="{7C8D231A-EC46-4736-B00F-76D307082204}"/>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91282" y="3262852"/>
            <a:ext cx="415636" cy="461665"/>
          </a:xfrm>
          <a:prstGeom prst="rect">
            <a:avLst/>
          </a:prstGeom>
          <a:noFill/>
        </p:spPr>
        <p:txBody>
          <a:bodyPr wrap="square" rtlCol="0">
            <a:spAutoFit/>
          </a:bodyPr>
          <a:lstStyle/>
          <a:p>
            <a:pPr algn="r">
              <a:spcAft>
                <a:spcPts val="600"/>
              </a:spcAft>
            </a:pP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pic>
        <p:nvPicPr>
          <p:cNvPr id="51" name="Picture 50">
            <a:extLst>
              <a:ext uri="{FF2B5EF4-FFF2-40B4-BE49-F238E27FC236}">
                <a16:creationId xmlns:a16="http://schemas.microsoft.com/office/drawing/2014/main" id="{0214283E-D7B4-49E9-932E-D7F2A2847F1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useBgFill="1">
        <p:nvSpPr>
          <p:cNvPr id="53" name="Rectangle 52">
            <a:extLst>
              <a:ext uri="{FF2B5EF4-FFF2-40B4-BE49-F238E27FC236}">
                <a16:creationId xmlns:a16="http://schemas.microsoft.com/office/drawing/2014/main" id="{92806DFD-E192-42CC-B190-3C4C95B8F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9867"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6A62D76C-921F-AB0C-9F56-16C0F41544FB}"/>
              </a:ext>
            </a:extLst>
          </p:cNvPr>
          <p:cNvSpPr>
            <a:spLocks noGrp="1"/>
          </p:cNvSpPr>
          <p:nvPr>
            <p:ph type="title"/>
          </p:nvPr>
        </p:nvSpPr>
        <p:spPr>
          <a:xfrm>
            <a:off x="4980380" y="1158523"/>
            <a:ext cx="5518066" cy="4540955"/>
          </a:xfrm>
        </p:spPr>
        <p:txBody>
          <a:bodyPr vert="horz" lIns="91440" tIns="45720" rIns="91440" bIns="45720" rtlCol="0" anchor="ctr">
            <a:normAutofit/>
          </a:bodyPr>
          <a:lstStyle/>
          <a:p>
            <a:pPr algn="l"/>
            <a:r>
              <a:rPr lang="en-US" sz="5400"/>
              <a:t>C. The primary treaties</a:t>
            </a:r>
          </a:p>
        </p:txBody>
      </p:sp>
      <p:sp>
        <p:nvSpPr>
          <p:cNvPr id="5" name="Text Placeholder 4">
            <a:extLst>
              <a:ext uri="{FF2B5EF4-FFF2-40B4-BE49-F238E27FC236}">
                <a16:creationId xmlns:a16="http://schemas.microsoft.com/office/drawing/2014/main" id="{3E129780-590E-2E43-BA1F-45786E8B6C60}"/>
              </a:ext>
            </a:extLst>
          </p:cNvPr>
          <p:cNvSpPr>
            <a:spLocks noGrp="1"/>
          </p:cNvSpPr>
          <p:nvPr>
            <p:ph type="body" idx="1"/>
          </p:nvPr>
        </p:nvSpPr>
        <p:spPr>
          <a:xfrm>
            <a:off x="1456817" y="1158522"/>
            <a:ext cx="2893416" cy="4540956"/>
          </a:xfrm>
        </p:spPr>
        <p:txBody>
          <a:bodyPr vert="horz" lIns="91440" tIns="0" rIns="91440" bIns="45720" rtlCol="0" anchor="ctr">
            <a:normAutofit/>
          </a:bodyPr>
          <a:lstStyle/>
          <a:p>
            <a:endParaRPr lang="en-US" sz="2400"/>
          </a:p>
        </p:txBody>
      </p:sp>
      <p:sp>
        <p:nvSpPr>
          <p:cNvPr id="55" name="Rectangle 54">
            <a:extLst>
              <a:ext uri="{FF2B5EF4-FFF2-40B4-BE49-F238E27FC236}">
                <a16:creationId xmlns:a16="http://schemas.microsoft.com/office/drawing/2014/main" id="{BB17FFD2-DBC7-4ABB-B2A0-7E18EC1B80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Slide Number Placeholder 2">
            <a:extLst>
              <a:ext uri="{FF2B5EF4-FFF2-40B4-BE49-F238E27FC236}">
                <a16:creationId xmlns:a16="http://schemas.microsoft.com/office/drawing/2014/main" id="{0C03F782-3C4F-FF22-4E25-6EBC211F3D3A}"/>
              </a:ext>
            </a:extLst>
          </p:cNvPr>
          <p:cNvSpPr>
            <a:spLocks noGrp="1"/>
          </p:cNvSpPr>
          <p:nvPr>
            <p:ph type="sldNum" sz="quarter" idx="12"/>
          </p:nvPr>
        </p:nvSpPr>
        <p:spPr>
          <a:xfrm>
            <a:off x="158407" y="164592"/>
            <a:ext cx="636727" cy="322851"/>
          </a:xfrm>
        </p:spPr>
        <p:txBody>
          <a:bodyPr vert="horz" lIns="91440" tIns="45720" rIns="45720" bIns="45720" rtlCol="0" anchor="ctr">
            <a:normAutofit/>
          </a:bodyPr>
          <a:lstStyle/>
          <a:p>
            <a:pPr>
              <a:lnSpc>
                <a:spcPct val="90000"/>
              </a:lnSpc>
              <a:spcAft>
                <a:spcPts val="600"/>
              </a:spcAft>
            </a:pPr>
            <a:fld id="{800015AF-CBB2-B54C-9E98-3D993F4637B7}" type="slidenum">
              <a:rPr lang="en-US" sz="1500" kern="1200">
                <a:solidFill>
                  <a:schemeClr val="bg1"/>
                </a:solidFill>
                <a:latin typeface="+mn-lt"/>
                <a:ea typeface="+mn-ea"/>
                <a:cs typeface="+mn-cs"/>
              </a:rPr>
              <a:pPr>
                <a:lnSpc>
                  <a:spcPct val="90000"/>
                </a:lnSpc>
                <a:spcAft>
                  <a:spcPts val="600"/>
                </a:spcAft>
              </a:pPr>
              <a:t>19</a:t>
            </a:fld>
            <a:endParaRPr lang="en-US" sz="1500" kern="1200">
              <a:solidFill>
                <a:schemeClr val="bg1"/>
              </a:solidFill>
              <a:latin typeface="+mn-lt"/>
              <a:ea typeface="+mn-ea"/>
              <a:cs typeface="+mn-cs"/>
            </a:endParaRPr>
          </a:p>
        </p:txBody>
      </p:sp>
      <p:sp>
        <p:nvSpPr>
          <p:cNvPr id="57" name="Right Triangle 56">
            <a:extLst>
              <a:ext uri="{FF2B5EF4-FFF2-40B4-BE49-F238E27FC236}">
                <a16:creationId xmlns:a16="http://schemas.microsoft.com/office/drawing/2014/main" id="{4491D590-6687-4C75-9718-D437780CB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88733" y="2774517"/>
            <a:ext cx="353147" cy="353147"/>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F929C261-241A-158A-52B4-691C10DB2289}"/>
              </a:ext>
            </a:extLst>
          </p:cNvPr>
          <p:cNvSpPr>
            <a:spLocks noGrp="1"/>
          </p:cNvSpPr>
          <p:nvPr>
            <p:ph type="ftr" sz="quarter" idx="11"/>
          </p:nvPr>
        </p:nvSpPr>
        <p:spPr>
          <a:xfrm rot="5400000">
            <a:off x="-2237130" y="3661144"/>
            <a:ext cx="5885352" cy="179176"/>
          </a:xfrm>
        </p:spPr>
        <p:txBody>
          <a:bodyPr vert="horz" lIns="91440" tIns="45720" rIns="91440" bIns="18288" rtlCol="0" anchor="b">
            <a:normAutofit/>
          </a:bodyPr>
          <a:lstStyle/>
          <a:p>
            <a:pPr>
              <a:lnSpc>
                <a:spcPct val="90000"/>
              </a:lnSpc>
              <a:spcAft>
                <a:spcPts val="600"/>
              </a:spcAft>
            </a:pPr>
            <a:r>
              <a:rPr lang="en-US">
                <a:solidFill>
                  <a:schemeClr val="bg1"/>
                </a:solidFill>
              </a:rPr>
              <a:t>International IP Law/Ljubljana 2025</a:t>
            </a:r>
          </a:p>
        </p:txBody>
      </p:sp>
    </p:spTree>
    <p:extLst>
      <p:ext uri="{BB962C8B-B14F-4D97-AF65-F5344CB8AC3E}">
        <p14:creationId xmlns:p14="http://schemas.microsoft.com/office/powerpoint/2010/main" val="3532669221"/>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4616C1-99A1-DD69-BC46-8B24C1D650FA}"/>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31151684-2CB7-ADB8-80D4-0D20E89AC684}"/>
              </a:ext>
            </a:extLst>
          </p:cNvPr>
          <p:cNvSpPr>
            <a:spLocks noGrp="1"/>
          </p:cNvSpPr>
          <p:nvPr>
            <p:ph idx="1"/>
          </p:nvPr>
        </p:nvSpPr>
        <p:spPr/>
        <p:txBody>
          <a:bodyPr>
            <a:normAutofit fontScale="62500" lnSpcReduction="20000"/>
          </a:bodyPr>
          <a:lstStyle/>
          <a:p>
            <a:pPr marL="571500" indent="-571500">
              <a:buFont typeface="+mj-lt"/>
              <a:buAutoNum type="romanUcPeriod"/>
            </a:pPr>
            <a:r>
              <a:rPr lang="en-US" dirty="0"/>
              <a:t>Overview</a:t>
            </a:r>
          </a:p>
          <a:p>
            <a:pPr marL="1028700" lvl="1" indent="-571500">
              <a:buFont typeface="+mj-lt"/>
              <a:buAutoNum type="alphaUcPeriod"/>
            </a:pPr>
            <a:r>
              <a:rPr lang="en-US" dirty="0"/>
              <a:t>Basic principles</a:t>
            </a:r>
          </a:p>
          <a:p>
            <a:pPr marL="1028700" lvl="1" indent="-571500">
              <a:buFont typeface="+mj-lt"/>
              <a:buAutoNum type="alphaUcPeriod"/>
            </a:pPr>
            <a:r>
              <a:rPr lang="en-US" dirty="0"/>
              <a:t>The treaty system</a:t>
            </a:r>
          </a:p>
          <a:p>
            <a:pPr marL="571500" indent="-571500">
              <a:buFont typeface="+mj-lt"/>
              <a:buAutoNum type="romanUcPeriod"/>
            </a:pPr>
            <a:r>
              <a:rPr lang="en-US" dirty="0"/>
              <a:t>The primary industrial property rights</a:t>
            </a:r>
          </a:p>
          <a:p>
            <a:pPr marL="1028700" lvl="1" indent="-571500">
              <a:buFont typeface="+mj-lt"/>
              <a:buAutoNum type="alphaUcPeriod"/>
            </a:pPr>
            <a:r>
              <a:rPr lang="en-US" dirty="0"/>
              <a:t>Utility patents</a:t>
            </a:r>
          </a:p>
          <a:p>
            <a:pPr marL="1028700" lvl="1" indent="-571500">
              <a:buFont typeface="+mj-lt"/>
              <a:buAutoNum type="alphaUcPeriod"/>
            </a:pPr>
            <a:r>
              <a:rPr lang="en-US" dirty="0"/>
              <a:t>Protection of secret technical and financial information</a:t>
            </a:r>
          </a:p>
          <a:p>
            <a:pPr marL="1028700" lvl="1" indent="-571500">
              <a:buFont typeface="+mj-lt"/>
              <a:buAutoNum type="alphaUcPeriod"/>
            </a:pPr>
            <a:r>
              <a:rPr lang="en-US" dirty="0"/>
              <a:t>Trademarks (and other similar marks)</a:t>
            </a:r>
          </a:p>
          <a:p>
            <a:pPr marL="1028700" lvl="1" indent="-571500">
              <a:buFont typeface="+mj-lt"/>
              <a:buAutoNum type="alphaUcPeriod"/>
            </a:pPr>
            <a:r>
              <a:rPr lang="en-US" dirty="0"/>
              <a:t>Product design protection</a:t>
            </a:r>
          </a:p>
          <a:p>
            <a:pPr marL="1028700" lvl="1" indent="-571500">
              <a:buFont typeface="+mj-lt"/>
              <a:buAutoNum type="alphaUcPeriod"/>
            </a:pPr>
            <a:r>
              <a:rPr lang="en-US" dirty="0"/>
              <a:t>Right of publicity</a:t>
            </a:r>
          </a:p>
          <a:p>
            <a:pPr marL="577850" indent="-571500">
              <a:buFont typeface="+mj-lt"/>
              <a:buAutoNum type="romanUcPeriod"/>
            </a:pPr>
            <a:r>
              <a:rPr lang="en-US" dirty="0"/>
              <a:t>Additional issues</a:t>
            </a:r>
          </a:p>
          <a:p>
            <a:pPr marL="1028700" lvl="1" indent="-571500">
              <a:buFont typeface="+mj-lt"/>
              <a:buAutoNum type="alphaUcPeriod"/>
            </a:pPr>
            <a:r>
              <a:rPr lang="en-US" dirty="0"/>
              <a:t>Enforcement obligations</a:t>
            </a:r>
          </a:p>
          <a:p>
            <a:pPr marL="1028700" lvl="1" indent="-571500">
              <a:buFont typeface="+mj-lt"/>
              <a:buAutoNum type="alphaUcPeriod"/>
            </a:pPr>
            <a:r>
              <a:rPr lang="en-US" dirty="0"/>
              <a:t>Competition considerations</a:t>
            </a:r>
          </a:p>
        </p:txBody>
      </p:sp>
      <p:sp>
        <p:nvSpPr>
          <p:cNvPr id="4" name="Footer Placeholder 3">
            <a:extLst>
              <a:ext uri="{FF2B5EF4-FFF2-40B4-BE49-F238E27FC236}">
                <a16:creationId xmlns:a16="http://schemas.microsoft.com/office/drawing/2014/main" id="{1DE04DE4-972C-1242-A648-71F7FD9235E2}"/>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640DCD4D-70AF-E8F6-F0F5-644A427AEBC1}"/>
              </a:ext>
            </a:extLst>
          </p:cNvPr>
          <p:cNvSpPr>
            <a:spLocks noGrp="1"/>
          </p:cNvSpPr>
          <p:nvPr>
            <p:ph type="sldNum" sz="quarter" idx="12"/>
          </p:nvPr>
        </p:nvSpPr>
        <p:spPr/>
        <p:txBody>
          <a:bodyPr/>
          <a:lstStyle/>
          <a:p>
            <a:fld id="{800015AF-CBB2-B54C-9E98-3D993F4637B7}" type="slidenum">
              <a:rPr lang="en-US" smtClean="0"/>
              <a:t>2</a:t>
            </a:fld>
            <a:endParaRPr lang="en-US"/>
          </a:p>
        </p:txBody>
      </p:sp>
    </p:spTree>
    <p:extLst>
      <p:ext uri="{BB962C8B-B14F-4D97-AF65-F5344CB8AC3E}">
        <p14:creationId xmlns:p14="http://schemas.microsoft.com/office/powerpoint/2010/main" val="11566863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0D395-89F5-FAA4-7F78-79EB3CE100E8}"/>
              </a:ext>
            </a:extLst>
          </p:cNvPr>
          <p:cNvSpPr>
            <a:spLocks noGrp="1"/>
          </p:cNvSpPr>
          <p:nvPr>
            <p:ph type="title"/>
          </p:nvPr>
        </p:nvSpPr>
        <p:spPr/>
        <p:txBody>
          <a:bodyPr/>
          <a:lstStyle/>
          <a:p>
            <a:r>
              <a:rPr lang="en-US" dirty="0"/>
              <a:t>Substantive treaties</a:t>
            </a:r>
          </a:p>
        </p:txBody>
      </p:sp>
      <p:sp>
        <p:nvSpPr>
          <p:cNvPr id="3" name="Content Placeholder 2">
            <a:extLst>
              <a:ext uri="{FF2B5EF4-FFF2-40B4-BE49-F238E27FC236}">
                <a16:creationId xmlns:a16="http://schemas.microsoft.com/office/drawing/2014/main" id="{C7EB31F0-6531-12A4-5217-A50C87752311}"/>
              </a:ext>
            </a:extLst>
          </p:cNvPr>
          <p:cNvSpPr>
            <a:spLocks noGrp="1"/>
          </p:cNvSpPr>
          <p:nvPr>
            <p:ph idx="1"/>
          </p:nvPr>
        </p:nvSpPr>
        <p:spPr/>
        <p:txBody>
          <a:bodyPr>
            <a:normAutofit fontScale="85000" lnSpcReduction="20000"/>
          </a:bodyPr>
          <a:lstStyle/>
          <a:p>
            <a:r>
              <a:rPr lang="en-US" dirty="0"/>
              <a:t>Paris Convention</a:t>
            </a:r>
          </a:p>
          <a:p>
            <a:pPr lvl="1"/>
            <a:r>
              <a:rPr lang="en-US" dirty="0"/>
              <a:t>As old as Berne</a:t>
            </a:r>
          </a:p>
          <a:p>
            <a:pPr lvl="1"/>
            <a:r>
              <a:rPr lang="en-US" dirty="0"/>
              <a:t>Like Berne, has been amended several times. Some nations do not follow the most recent version</a:t>
            </a:r>
          </a:p>
          <a:p>
            <a:pPr lvl="1"/>
            <a:r>
              <a:rPr lang="en-US" dirty="0"/>
              <a:t>Almost all industrial nations are members (save Taiwan). ≈ 170 members</a:t>
            </a:r>
          </a:p>
          <a:p>
            <a:r>
              <a:rPr lang="en-US" dirty="0"/>
              <a:t>TRIPS (which you saw in the copyright lectures). ≈ 165 members</a:t>
            </a:r>
          </a:p>
          <a:p>
            <a:pPr lvl="1"/>
            <a:r>
              <a:rPr lang="en-US" dirty="0"/>
              <a:t>More comprehensive</a:t>
            </a:r>
          </a:p>
          <a:p>
            <a:pPr lvl="1"/>
            <a:r>
              <a:rPr lang="en-US" dirty="0"/>
              <a:t>Focuses heavily on modern technology</a:t>
            </a:r>
          </a:p>
          <a:p>
            <a:pPr lvl="1"/>
            <a:r>
              <a:rPr lang="en-US" dirty="0"/>
              <a:t>Allows for a mode of enforcement (trade sanctions)</a:t>
            </a:r>
          </a:p>
          <a:p>
            <a:pPr lvl="2"/>
            <a:r>
              <a:rPr lang="en-US" dirty="0"/>
              <a:t>But sanctions are almost never imposed for failure to satisfy minimum standards (they are imposed for failure to enforce) </a:t>
            </a:r>
          </a:p>
        </p:txBody>
      </p:sp>
      <p:sp>
        <p:nvSpPr>
          <p:cNvPr id="4" name="Footer Placeholder 3">
            <a:extLst>
              <a:ext uri="{FF2B5EF4-FFF2-40B4-BE49-F238E27FC236}">
                <a16:creationId xmlns:a16="http://schemas.microsoft.com/office/drawing/2014/main" id="{A6C7D2BA-2C2C-FA8A-EDCD-CDC9F7C3C307}"/>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1B34D2F5-90A0-1E95-6C37-17FDD31286C0}"/>
              </a:ext>
            </a:extLst>
          </p:cNvPr>
          <p:cNvSpPr>
            <a:spLocks noGrp="1"/>
          </p:cNvSpPr>
          <p:nvPr>
            <p:ph type="sldNum" sz="quarter" idx="12"/>
          </p:nvPr>
        </p:nvSpPr>
        <p:spPr/>
        <p:txBody>
          <a:bodyPr/>
          <a:lstStyle/>
          <a:p>
            <a:fld id="{800015AF-CBB2-B54C-9E98-3D993F4637B7}" type="slidenum">
              <a:rPr lang="en-US" smtClean="0"/>
              <a:t>20</a:t>
            </a:fld>
            <a:endParaRPr lang="en-US"/>
          </a:p>
        </p:txBody>
      </p:sp>
    </p:spTree>
    <p:extLst>
      <p:ext uri="{BB962C8B-B14F-4D97-AF65-F5344CB8AC3E}">
        <p14:creationId xmlns:p14="http://schemas.microsoft.com/office/powerpoint/2010/main" val="4384168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7022F-39ED-515A-5163-F8D68022E4D4}"/>
              </a:ext>
            </a:extLst>
          </p:cNvPr>
          <p:cNvSpPr>
            <a:spLocks noGrp="1"/>
          </p:cNvSpPr>
          <p:nvPr>
            <p:ph type="title"/>
          </p:nvPr>
        </p:nvSpPr>
        <p:spPr/>
        <p:txBody>
          <a:bodyPr/>
          <a:lstStyle/>
          <a:p>
            <a:r>
              <a:rPr lang="en-US" dirty="0"/>
              <a:t>“Helper” treaties</a:t>
            </a:r>
          </a:p>
        </p:txBody>
      </p:sp>
      <p:sp>
        <p:nvSpPr>
          <p:cNvPr id="3" name="Content Placeholder 2">
            <a:extLst>
              <a:ext uri="{FF2B5EF4-FFF2-40B4-BE49-F238E27FC236}">
                <a16:creationId xmlns:a16="http://schemas.microsoft.com/office/drawing/2014/main" id="{73B152DB-DDE1-020C-811E-0912E559502C}"/>
              </a:ext>
            </a:extLst>
          </p:cNvPr>
          <p:cNvSpPr>
            <a:spLocks noGrp="1"/>
          </p:cNvSpPr>
          <p:nvPr>
            <p:ph idx="1"/>
          </p:nvPr>
        </p:nvSpPr>
        <p:spPr/>
        <p:txBody>
          <a:bodyPr/>
          <a:lstStyle/>
          <a:p>
            <a:pPr marL="514350" indent="-514350">
              <a:buFont typeface="+mj-lt"/>
              <a:buAutoNum type="arabicPeriod"/>
            </a:pPr>
            <a:r>
              <a:rPr lang="en-US" dirty="0"/>
              <a:t>Patent Cooperation Treaty (PCT): utility patents</a:t>
            </a:r>
          </a:p>
          <a:p>
            <a:pPr marL="514350" indent="-514350">
              <a:buFont typeface="+mj-lt"/>
              <a:buAutoNum type="arabicPeriod"/>
            </a:pPr>
            <a:r>
              <a:rPr lang="en-US" dirty="0"/>
              <a:t>Madrid Agreement and Madrid Protocol: trademarks and other marks</a:t>
            </a:r>
          </a:p>
          <a:p>
            <a:pPr marL="514350" indent="-514350">
              <a:buFont typeface="+mj-lt"/>
              <a:buAutoNum type="arabicPeriod"/>
            </a:pPr>
            <a:r>
              <a:rPr lang="en-US" dirty="0"/>
              <a:t>Hague Treaty: industrial designs</a:t>
            </a:r>
          </a:p>
          <a:p>
            <a:pPr marL="514350" indent="-514350">
              <a:buFont typeface="+mj-lt"/>
              <a:buAutoNum type="arabicPeriod"/>
            </a:pPr>
            <a:endParaRPr lang="en-US" dirty="0"/>
          </a:p>
          <a:p>
            <a:pPr>
              <a:buFont typeface="Wingdings" pitchFamily="2" charset="2"/>
              <a:buChar char="Ø"/>
            </a:pPr>
            <a:r>
              <a:rPr lang="en-US" dirty="0"/>
              <a:t> Each of these provides a process to make it easier to register a right acquired in nation X in other nations </a:t>
            </a:r>
          </a:p>
        </p:txBody>
      </p:sp>
      <p:sp>
        <p:nvSpPr>
          <p:cNvPr id="4" name="Footer Placeholder 3">
            <a:extLst>
              <a:ext uri="{FF2B5EF4-FFF2-40B4-BE49-F238E27FC236}">
                <a16:creationId xmlns:a16="http://schemas.microsoft.com/office/drawing/2014/main" id="{304A5BB0-6C80-DB64-3F43-B0068B28E2C2}"/>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5B9C92A7-035B-E64C-4A8D-49908FD4F2DC}"/>
              </a:ext>
            </a:extLst>
          </p:cNvPr>
          <p:cNvSpPr>
            <a:spLocks noGrp="1"/>
          </p:cNvSpPr>
          <p:nvPr>
            <p:ph type="sldNum" sz="quarter" idx="12"/>
          </p:nvPr>
        </p:nvSpPr>
        <p:spPr/>
        <p:txBody>
          <a:bodyPr/>
          <a:lstStyle/>
          <a:p>
            <a:fld id="{800015AF-CBB2-B54C-9E98-3D993F4637B7}" type="slidenum">
              <a:rPr lang="en-US" smtClean="0"/>
              <a:t>21</a:t>
            </a:fld>
            <a:endParaRPr lang="en-US"/>
          </a:p>
        </p:txBody>
      </p:sp>
    </p:spTree>
    <p:extLst>
      <p:ext uri="{BB962C8B-B14F-4D97-AF65-F5344CB8AC3E}">
        <p14:creationId xmlns:p14="http://schemas.microsoft.com/office/powerpoint/2010/main" val="23168614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5935D-0364-2A4C-68C7-12713AF6A087}"/>
              </a:ext>
            </a:extLst>
          </p:cNvPr>
          <p:cNvSpPr>
            <a:spLocks noGrp="1"/>
          </p:cNvSpPr>
          <p:nvPr>
            <p:ph type="title"/>
          </p:nvPr>
        </p:nvSpPr>
        <p:spPr/>
        <p:txBody>
          <a:bodyPr/>
          <a:lstStyle/>
          <a:p>
            <a:r>
              <a:rPr lang="en-US" dirty="0"/>
              <a:t>Bilateral agreements and private ordering</a:t>
            </a:r>
          </a:p>
        </p:txBody>
      </p:sp>
      <p:sp>
        <p:nvSpPr>
          <p:cNvPr id="3" name="Content Placeholder 2">
            <a:extLst>
              <a:ext uri="{FF2B5EF4-FFF2-40B4-BE49-F238E27FC236}">
                <a16:creationId xmlns:a16="http://schemas.microsoft.com/office/drawing/2014/main" id="{C8122EED-A6EA-B2CA-A0E6-30EA7931257D}"/>
              </a:ext>
            </a:extLst>
          </p:cNvPr>
          <p:cNvSpPr>
            <a:spLocks noGrp="1"/>
          </p:cNvSpPr>
          <p:nvPr>
            <p:ph idx="1"/>
          </p:nvPr>
        </p:nvSpPr>
        <p:spPr/>
        <p:txBody>
          <a:bodyPr/>
          <a:lstStyle/>
          <a:p>
            <a:r>
              <a:rPr lang="en-US" dirty="0"/>
              <a:t>Focus is often only on multilateral treaties</a:t>
            </a:r>
          </a:p>
          <a:p>
            <a:r>
              <a:rPr lang="en-US" dirty="0"/>
              <a:t>But in industrial property, norms are often set in other ways</a:t>
            </a:r>
          </a:p>
          <a:p>
            <a:pPr lvl="1"/>
            <a:r>
              <a:rPr lang="en-US" dirty="0"/>
              <a:t>Bilateral and regional treaties</a:t>
            </a:r>
          </a:p>
          <a:p>
            <a:pPr lvl="2"/>
            <a:r>
              <a:rPr lang="en-US" dirty="0"/>
              <a:t>EU Directives</a:t>
            </a:r>
          </a:p>
          <a:p>
            <a:pPr lvl="2"/>
            <a:r>
              <a:rPr lang="en-US" dirty="0"/>
              <a:t>Regional trade agreements</a:t>
            </a:r>
          </a:p>
          <a:p>
            <a:pPr lvl="2"/>
            <a:r>
              <a:rPr lang="en-US" dirty="0"/>
              <a:t>Bilateral trade agreements</a:t>
            </a:r>
          </a:p>
          <a:p>
            <a:pPr lvl="2"/>
            <a:r>
              <a:rPr lang="en-US" dirty="0"/>
              <a:t>Contract terms</a:t>
            </a:r>
          </a:p>
        </p:txBody>
      </p:sp>
      <p:sp>
        <p:nvSpPr>
          <p:cNvPr id="4" name="Footer Placeholder 3">
            <a:extLst>
              <a:ext uri="{FF2B5EF4-FFF2-40B4-BE49-F238E27FC236}">
                <a16:creationId xmlns:a16="http://schemas.microsoft.com/office/drawing/2014/main" id="{A85A2A02-9F87-7731-9AC6-5B19952A850A}"/>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26EB6570-69E3-CF9F-5530-AA452D0FCD9E}"/>
              </a:ext>
            </a:extLst>
          </p:cNvPr>
          <p:cNvSpPr>
            <a:spLocks noGrp="1"/>
          </p:cNvSpPr>
          <p:nvPr>
            <p:ph type="sldNum" sz="quarter" idx="12"/>
          </p:nvPr>
        </p:nvSpPr>
        <p:spPr/>
        <p:txBody>
          <a:bodyPr/>
          <a:lstStyle/>
          <a:p>
            <a:fld id="{800015AF-CBB2-B54C-9E98-3D993F4637B7}" type="slidenum">
              <a:rPr lang="en-US" smtClean="0"/>
              <a:t>22</a:t>
            </a:fld>
            <a:endParaRPr lang="en-US"/>
          </a:p>
        </p:txBody>
      </p:sp>
    </p:spTree>
    <p:extLst>
      <p:ext uri="{BB962C8B-B14F-4D97-AF65-F5344CB8AC3E}">
        <p14:creationId xmlns:p14="http://schemas.microsoft.com/office/powerpoint/2010/main" val="21786292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3DBBA26C-89C3-411F-9753-606A413F89A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4" name="Picture 13">
            <a:extLst>
              <a:ext uri="{FF2B5EF4-FFF2-40B4-BE49-F238E27FC236}">
                <a16:creationId xmlns:a16="http://schemas.microsoft.com/office/drawing/2014/main" id="{EEAD2215-6311-4D1C-B6B5-F57CB6BFCBC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6" name="Rectangle 15">
            <a:extLst>
              <a:ext uri="{FF2B5EF4-FFF2-40B4-BE49-F238E27FC236}">
                <a16:creationId xmlns:a16="http://schemas.microsoft.com/office/drawing/2014/main" id="{7BA5DE79-30D1-4A10-8DB9-0A6E523A97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 name="Rectangle 17">
            <a:extLst>
              <a:ext uri="{FF2B5EF4-FFF2-40B4-BE49-F238E27FC236}">
                <a16:creationId xmlns:a16="http://schemas.microsoft.com/office/drawing/2014/main" id="{9ABD0D63-D23F-4AE7-8270-4185EF9C1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0" name="Rectangle 19">
            <a:extLst>
              <a:ext uri="{FF2B5EF4-FFF2-40B4-BE49-F238E27FC236}">
                <a16:creationId xmlns:a16="http://schemas.microsoft.com/office/drawing/2014/main" id="{72168E9E-94E9-4BE3-B88C-C8A4681177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2" name="Rectangle 21">
            <a:extLst>
              <a:ext uri="{FF2B5EF4-FFF2-40B4-BE49-F238E27FC236}">
                <a16:creationId xmlns:a16="http://schemas.microsoft.com/office/drawing/2014/main" id="{12107AC1-AA0D-4097-B03D-FD3C632AB8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4" name="TextBox 23">
            <a:extLst>
              <a:ext uri="{FF2B5EF4-FFF2-40B4-BE49-F238E27FC236}">
                <a16:creationId xmlns:a16="http://schemas.microsoft.com/office/drawing/2014/main" id="{7C8D231A-EC46-4736-B00F-76D307082204}"/>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91282" y="3262852"/>
            <a:ext cx="415636" cy="461665"/>
          </a:xfrm>
          <a:prstGeom prst="rect">
            <a:avLst/>
          </a:prstGeom>
          <a:noFill/>
        </p:spPr>
        <p:txBody>
          <a:bodyPr wrap="square" rtlCol="0">
            <a:spAutoFit/>
          </a:bodyPr>
          <a:lstStyle/>
          <a:p>
            <a:pPr algn="r">
              <a:spcAft>
                <a:spcPts val="600"/>
              </a:spcAft>
            </a:pP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
        <p:nvSpPr>
          <p:cNvPr id="26" name="Rectangle 25">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09124" y="487443"/>
            <a:ext cx="5841548" cy="5841548"/>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40000"/>
                  <a:lumOff val="60000"/>
                </a:schemeClr>
              </a:solidFill>
            </a:endParaRPr>
          </a:p>
        </p:txBody>
      </p:sp>
      <p:pic>
        <p:nvPicPr>
          <p:cNvPr id="30" name="Picture 29">
            <a:extLst>
              <a:ext uri="{FF2B5EF4-FFF2-40B4-BE49-F238E27FC236}">
                <a16:creationId xmlns:a16="http://schemas.microsoft.com/office/drawing/2014/main" id="{15ADB788-8569-409E-862D-665AD53C990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6" name="Title 5">
            <a:extLst>
              <a:ext uri="{FF2B5EF4-FFF2-40B4-BE49-F238E27FC236}">
                <a16:creationId xmlns:a16="http://schemas.microsoft.com/office/drawing/2014/main" id="{6DA8EDFF-B728-18BF-7508-D763FF849182}"/>
              </a:ext>
            </a:extLst>
          </p:cNvPr>
          <p:cNvSpPr>
            <a:spLocks noGrp="1"/>
          </p:cNvSpPr>
          <p:nvPr>
            <p:ph type="title"/>
          </p:nvPr>
        </p:nvSpPr>
        <p:spPr>
          <a:xfrm>
            <a:off x="3039048" y="2568817"/>
            <a:ext cx="7155598" cy="3133968"/>
          </a:xfrm>
        </p:spPr>
        <p:txBody>
          <a:bodyPr vert="horz" lIns="91440" tIns="45720" rIns="91440" bIns="45720" rtlCol="0" anchor="t">
            <a:normAutofit fontScale="90000"/>
          </a:bodyPr>
          <a:lstStyle/>
          <a:p>
            <a:pPr algn="l"/>
            <a:r>
              <a:rPr lang="en-US" sz="6600" dirty="0">
                <a:solidFill>
                  <a:srgbClr val="1F2D29"/>
                </a:solidFill>
              </a:rPr>
              <a:t>II. Rules governing industrial property (by type)</a:t>
            </a:r>
          </a:p>
        </p:txBody>
      </p:sp>
      <p:sp>
        <p:nvSpPr>
          <p:cNvPr id="7" name="Text Placeholder 6">
            <a:extLst>
              <a:ext uri="{FF2B5EF4-FFF2-40B4-BE49-F238E27FC236}">
                <a16:creationId xmlns:a16="http://schemas.microsoft.com/office/drawing/2014/main" id="{F75DA08F-271B-B0B4-B818-9B972EA5AE35}"/>
              </a:ext>
            </a:extLst>
          </p:cNvPr>
          <p:cNvSpPr>
            <a:spLocks noGrp="1"/>
          </p:cNvSpPr>
          <p:nvPr>
            <p:ph type="body" idx="1"/>
          </p:nvPr>
        </p:nvSpPr>
        <p:spPr>
          <a:xfrm>
            <a:off x="3039048" y="1325691"/>
            <a:ext cx="4355178" cy="1138426"/>
          </a:xfrm>
        </p:spPr>
        <p:txBody>
          <a:bodyPr vert="horz" lIns="91440" tIns="0" rIns="91440" bIns="45720" rtlCol="0" anchor="b">
            <a:normAutofit/>
          </a:bodyPr>
          <a:lstStyle/>
          <a:p>
            <a:pPr algn="l"/>
            <a:endParaRPr lang="en-US" sz="1600">
              <a:solidFill>
                <a:srgbClr val="1F2D29"/>
              </a:solidFill>
            </a:endParaRPr>
          </a:p>
        </p:txBody>
      </p:sp>
      <p:sp>
        <p:nvSpPr>
          <p:cNvPr id="32" name="Rectangle 31">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5" name="Slide Number Placeholder 4">
            <a:extLst>
              <a:ext uri="{FF2B5EF4-FFF2-40B4-BE49-F238E27FC236}">
                <a16:creationId xmlns:a16="http://schemas.microsoft.com/office/drawing/2014/main" id="{5B7F49B0-8E11-7508-05FE-432E90511231}"/>
              </a:ext>
            </a:extLst>
          </p:cNvPr>
          <p:cNvSpPr>
            <a:spLocks noGrp="1"/>
          </p:cNvSpPr>
          <p:nvPr>
            <p:ph type="sldNum" sz="quarter" idx="12"/>
          </p:nvPr>
        </p:nvSpPr>
        <p:spPr>
          <a:xfrm>
            <a:off x="158407" y="164592"/>
            <a:ext cx="636727" cy="322851"/>
          </a:xfrm>
        </p:spPr>
        <p:txBody>
          <a:bodyPr vert="horz" lIns="91440" tIns="45720" rIns="45720" bIns="45720" rtlCol="0" anchor="ctr">
            <a:normAutofit/>
          </a:bodyPr>
          <a:lstStyle/>
          <a:p>
            <a:pPr>
              <a:lnSpc>
                <a:spcPct val="90000"/>
              </a:lnSpc>
              <a:spcAft>
                <a:spcPts val="600"/>
              </a:spcAft>
            </a:pPr>
            <a:fld id="{800015AF-CBB2-B54C-9E98-3D993F4637B7}" type="slidenum">
              <a:rPr lang="en-US" sz="1500" kern="1200">
                <a:solidFill>
                  <a:schemeClr val="bg1"/>
                </a:solidFill>
                <a:latin typeface="+mn-lt"/>
                <a:ea typeface="+mn-ea"/>
                <a:cs typeface="+mn-cs"/>
              </a:rPr>
              <a:pPr>
                <a:lnSpc>
                  <a:spcPct val="90000"/>
                </a:lnSpc>
                <a:spcAft>
                  <a:spcPts val="600"/>
                </a:spcAft>
              </a:pPr>
              <a:t>23</a:t>
            </a:fld>
            <a:endParaRPr lang="en-US" sz="1500" kern="1200">
              <a:solidFill>
                <a:schemeClr val="bg1"/>
              </a:solidFill>
              <a:latin typeface="+mn-lt"/>
              <a:ea typeface="+mn-ea"/>
              <a:cs typeface="+mn-cs"/>
            </a:endParaRPr>
          </a:p>
        </p:txBody>
      </p:sp>
      <p:sp>
        <p:nvSpPr>
          <p:cNvPr id="34" name="Right Triangle 33">
            <a:extLst>
              <a:ext uri="{FF2B5EF4-FFF2-40B4-BE49-F238E27FC236}">
                <a16:creationId xmlns:a16="http://schemas.microsoft.com/office/drawing/2014/main" id="{2663C086-1480-4E81-BD6F-3E43A4C38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585313" y="2747897"/>
            <a:ext cx="353147" cy="353147"/>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FFD24AF2-A9FC-C84D-6173-4824804773AE}"/>
              </a:ext>
            </a:extLst>
          </p:cNvPr>
          <p:cNvSpPr>
            <a:spLocks noGrp="1"/>
          </p:cNvSpPr>
          <p:nvPr>
            <p:ph type="ftr" sz="quarter" idx="11"/>
          </p:nvPr>
        </p:nvSpPr>
        <p:spPr>
          <a:xfrm rot="5400000">
            <a:off x="-2237130" y="3661144"/>
            <a:ext cx="5885352" cy="179176"/>
          </a:xfrm>
        </p:spPr>
        <p:txBody>
          <a:bodyPr vert="horz" lIns="91440" tIns="45720" rIns="91440" bIns="18288" rtlCol="0" anchor="b">
            <a:normAutofit/>
          </a:bodyPr>
          <a:lstStyle/>
          <a:p>
            <a:pPr>
              <a:lnSpc>
                <a:spcPct val="90000"/>
              </a:lnSpc>
              <a:spcAft>
                <a:spcPts val="600"/>
              </a:spcAft>
            </a:pPr>
            <a:r>
              <a:rPr lang="en-US">
                <a:solidFill>
                  <a:schemeClr val="bg1"/>
                </a:solidFill>
              </a:rPr>
              <a:t>International IP Law/Ljubljana 2025</a:t>
            </a:r>
          </a:p>
        </p:txBody>
      </p:sp>
    </p:spTree>
    <p:extLst>
      <p:ext uri="{BB962C8B-B14F-4D97-AF65-F5344CB8AC3E}">
        <p14:creationId xmlns:p14="http://schemas.microsoft.com/office/powerpoint/2010/main" val="2928330084"/>
      </p:ext>
    </p:extLst>
  </p:cSld>
  <p:clrMapOvr>
    <a:overrideClrMapping bg1="lt1" tx1="dk1" bg2="lt2" tx2="dk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9B88562-024D-89B6-ED5A-7E8ECD6F1507}"/>
              </a:ext>
            </a:extLst>
          </p:cNvPr>
          <p:cNvSpPr>
            <a:spLocks noGrp="1"/>
          </p:cNvSpPr>
          <p:nvPr>
            <p:ph type="title"/>
          </p:nvPr>
        </p:nvSpPr>
        <p:spPr/>
        <p:txBody>
          <a:bodyPr/>
          <a:lstStyle/>
          <a:p>
            <a:r>
              <a:rPr lang="en-US" dirty="0"/>
              <a:t>What we will cover</a:t>
            </a:r>
          </a:p>
        </p:txBody>
      </p:sp>
      <p:sp>
        <p:nvSpPr>
          <p:cNvPr id="7" name="Content Placeholder 6">
            <a:extLst>
              <a:ext uri="{FF2B5EF4-FFF2-40B4-BE49-F238E27FC236}">
                <a16:creationId xmlns:a16="http://schemas.microsoft.com/office/drawing/2014/main" id="{48D03764-9B1D-F092-223F-05778C8A797F}"/>
              </a:ext>
            </a:extLst>
          </p:cNvPr>
          <p:cNvSpPr>
            <a:spLocks noGrp="1"/>
          </p:cNvSpPr>
          <p:nvPr>
            <p:ph idx="1"/>
          </p:nvPr>
        </p:nvSpPr>
        <p:spPr/>
        <p:txBody>
          <a:bodyPr/>
          <a:lstStyle/>
          <a:p>
            <a:pPr marL="457200" indent="-457200">
              <a:buFont typeface="+mj-lt"/>
              <a:buAutoNum type="alphaUcPeriod"/>
            </a:pPr>
            <a:r>
              <a:rPr lang="en-US" dirty="0"/>
              <a:t>Utility patents (and related forms of protection)</a:t>
            </a:r>
          </a:p>
          <a:p>
            <a:pPr marL="457200" indent="-457200">
              <a:buFont typeface="+mj-lt"/>
              <a:buAutoNum type="alphaUcPeriod"/>
            </a:pPr>
            <a:r>
              <a:rPr lang="en-US" dirty="0"/>
              <a:t>Secret information (trade secrets)</a:t>
            </a:r>
          </a:p>
          <a:p>
            <a:pPr marL="457200" indent="-457200">
              <a:buFont typeface="+mj-lt"/>
              <a:buAutoNum type="alphaUcPeriod"/>
            </a:pPr>
            <a:r>
              <a:rPr lang="en-US" dirty="0"/>
              <a:t>Trademarks and service marks (and geographic terms)</a:t>
            </a:r>
          </a:p>
          <a:p>
            <a:pPr marL="457200" indent="-457200">
              <a:buFont typeface="+mj-lt"/>
              <a:buAutoNum type="alphaUcPeriod"/>
            </a:pPr>
            <a:r>
              <a:rPr lang="en-US" dirty="0"/>
              <a:t>Product design law</a:t>
            </a:r>
          </a:p>
          <a:p>
            <a:pPr marL="457200" indent="-457200">
              <a:buFont typeface="+mj-lt"/>
              <a:buAutoNum type="alphaUcPeriod"/>
            </a:pPr>
            <a:r>
              <a:rPr lang="en-US" dirty="0"/>
              <a:t>Right of publicity</a:t>
            </a:r>
          </a:p>
        </p:txBody>
      </p:sp>
      <p:sp>
        <p:nvSpPr>
          <p:cNvPr id="4" name="Footer Placeholder 3">
            <a:extLst>
              <a:ext uri="{FF2B5EF4-FFF2-40B4-BE49-F238E27FC236}">
                <a16:creationId xmlns:a16="http://schemas.microsoft.com/office/drawing/2014/main" id="{8530CD50-B7A7-1C7A-5782-061F8621FA6C}"/>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1CD5A728-C3AD-23BC-E7E5-A7530FFEDCBF}"/>
              </a:ext>
            </a:extLst>
          </p:cNvPr>
          <p:cNvSpPr>
            <a:spLocks noGrp="1"/>
          </p:cNvSpPr>
          <p:nvPr>
            <p:ph type="sldNum" sz="quarter" idx="12"/>
          </p:nvPr>
        </p:nvSpPr>
        <p:spPr/>
        <p:txBody>
          <a:bodyPr/>
          <a:lstStyle/>
          <a:p>
            <a:fld id="{800015AF-CBB2-B54C-9E98-3D993F4637B7}" type="slidenum">
              <a:rPr lang="en-US" smtClean="0"/>
              <a:t>24</a:t>
            </a:fld>
            <a:endParaRPr lang="en-US"/>
          </a:p>
        </p:txBody>
      </p:sp>
    </p:spTree>
    <p:extLst>
      <p:ext uri="{BB962C8B-B14F-4D97-AF65-F5344CB8AC3E}">
        <p14:creationId xmlns:p14="http://schemas.microsoft.com/office/powerpoint/2010/main" val="17726958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7" name="Picture 36">
            <a:extLst>
              <a:ext uri="{FF2B5EF4-FFF2-40B4-BE49-F238E27FC236}">
                <a16:creationId xmlns:a16="http://schemas.microsoft.com/office/drawing/2014/main" id="{3DBBA26C-89C3-411F-9753-606A413F89A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39" name="Picture 38">
            <a:extLst>
              <a:ext uri="{FF2B5EF4-FFF2-40B4-BE49-F238E27FC236}">
                <a16:creationId xmlns:a16="http://schemas.microsoft.com/office/drawing/2014/main" id="{EEAD2215-6311-4D1C-B6B5-F57CB6BFCBC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41" name="Rectangle 40">
            <a:extLst>
              <a:ext uri="{FF2B5EF4-FFF2-40B4-BE49-F238E27FC236}">
                <a16:creationId xmlns:a16="http://schemas.microsoft.com/office/drawing/2014/main" id="{7BA5DE79-30D1-4A10-8DB9-0A6E523A97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3" name="Rectangle 42">
            <a:extLst>
              <a:ext uri="{FF2B5EF4-FFF2-40B4-BE49-F238E27FC236}">
                <a16:creationId xmlns:a16="http://schemas.microsoft.com/office/drawing/2014/main" id="{9ABD0D63-D23F-4AE7-8270-4185EF9C1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5" name="Rectangle 44">
            <a:extLst>
              <a:ext uri="{FF2B5EF4-FFF2-40B4-BE49-F238E27FC236}">
                <a16:creationId xmlns:a16="http://schemas.microsoft.com/office/drawing/2014/main" id="{72168E9E-94E9-4BE3-B88C-C8A4681177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7" name="Rectangle 46">
            <a:extLst>
              <a:ext uri="{FF2B5EF4-FFF2-40B4-BE49-F238E27FC236}">
                <a16:creationId xmlns:a16="http://schemas.microsoft.com/office/drawing/2014/main" id="{12107AC1-AA0D-4097-B03D-FD3C632AB8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9" name="TextBox 48">
            <a:extLst>
              <a:ext uri="{FF2B5EF4-FFF2-40B4-BE49-F238E27FC236}">
                <a16:creationId xmlns:a16="http://schemas.microsoft.com/office/drawing/2014/main" id="{7C8D231A-EC46-4736-B00F-76D307082204}"/>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91282" y="3262852"/>
            <a:ext cx="415636" cy="461665"/>
          </a:xfrm>
          <a:prstGeom prst="rect">
            <a:avLst/>
          </a:prstGeom>
          <a:noFill/>
        </p:spPr>
        <p:txBody>
          <a:bodyPr wrap="square" rtlCol="0">
            <a:spAutoFit/>
          </a:bodyPr>
          <a:lstStyle/>
          <a:p>
            <a:pPr algn="r">
              <a:spcAft>
                <a:spcPts val="600"/>
              </a:spcAft>
            </a:pP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pic>
        <p:nvPicPr>
          <p:cNvPr id="51" name="Picture 50">
            <a:extLst>
              <a:ext uri="{FF2B5EF4-FFF2-40B4-BE49-F238E27FC236}">
                <a16:creationId xmlns:a16="http://schemas.microsoft.com/office/drawing/2014/main" id="{0214283E-D7B4-49E9-932E-D7F2A2847F1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useBgFill="1">
        <p:nvSpPr>
          <p:cNvPr id="53" name="Rectangle 52">
            <a:extLst>
              <a:ext uri="{FF2B5EF4-FFF2-40B4-BE49-F238E27FC236}">
                <a16:creationId xmlns:a16="http://schemas.microsoft.com/office/drawing/2014/main" id="{92806DFD-E192-42CC-B190-3C4C95B8F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9867"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DE6A0A88-DE0C-BDB7-480E-0F75EB9C55CC}"/>
              </a:ext>
            </a:extLst>
          </p:cNvPr>
          <p:cNvSpPr>
            <a:spLocks noGrp="1"/>
          </p:cNvSpPr>
          <p:nvPr>
            <p:ph type="title"/>
          </p:nvPr>
        </p:nvSpPr>
        <p:spPr>
          <a:xfrm>
            <a:off x="4980380" y="1158523"/>
            <a:ext cx="5518066" cy="4540955"/>
          </a:xfrm>
        </p:spPr>
        <p:txBody>
          <a:bodyPr vert="horz" lIns="91440" tIns="45720" rIns="91440" bIns="45720" rtlCol="0" anchor="ctr">
            <a:normAutofit/>
          </a:bodyPr>
          <a:lstStyle/>
          <a:p>
            <a:pPr algn="l"/>
            <a:r>
              <a:rPr lang="en-US" sz="5400"/>
              <a:t>A. Utility patents</a:t>
            </a:r>
          </a:p>
        </p:txBody>
      </p:sp>
      <p:sp>
        <p:nvSpPr>
          <p:cNvPr id="5" name="Text Placeholder 4">
            <a:extLst>
              <a:ext uri="{FF2B5EF4-FFF2-40B4-BE49-F238E27FC236}">
                <a16:creationId xmlns:a16="http://schemas.microsoft.com/office/drawing/2014/main" id="{26DF254F-23B0-9814-B83F-54B3147450BA}"/>
              </a:ext>
            </a:extLst>
          </p:cNvPr>
          <p:cNvSpPr>
            <a:spLocks noGrp="1"/>
          </p:cNvSpPr>
          <p:nvPr>
            <p:ph type="body" idx="1"/>
          </p:nvPr>
        </p:nvSpPr>
        <p:spPr>
          <a:xfrm>
            <a:off x="1456817" y="808056"/>
            <a:ext cx="3029784" cy="4891422"/>
          </a:xfrm>
        </p:spPr>
        <p:txBody>
          <a:bodyPr vert="horz" lIns="91440" tIns="0" rIns="91440" bIns="45720" rtlCol="0" anchor="ctr">
            <a:normAutofit/>
          </a:bodyPr>
          <a:lstStyle/>
          <a:p>
            <a:pPr marL="457200" indent="-457200" algn="l">
              <a:buAutoNum type="arabicPeriod"/>
            </a:pPr>
            <a:r>
              <a:rPr lang="en-US" sz="2400" dirty="0"/>
              <a:t>Patent overview</a:t>
            </a:r>
          </a:p>
          <a:p>
            <a:pPr marL="457200" indent="-457200" algn="l">
              <a:buAutoNum type="arabicPeriod"/>
            </a:pPr>
            <a:r>
              <a:rPr lang="en-US" sz="2400" dirty="0"/>
              <a:t>The main treaties</a:t>
            </a:r>
          </a:p>
          <a:p>
            <a:pPr marL="457200" indent="-457200" algn="l">
              <a:buAutoNum type="arabicPeriod"/>
            </a:pPr>
            <a:r>
              <a:rPr lang="en-US" sz="2400" dirty="0"/>
              <a:t>Paris priority</a:t>
            </a:r>
          </a:p>
          <a:p>
            <a:pPr marL="457200" indent="-457200" algn="l">
              <a:buAutoNum type="arabicPeriod"/>
            </a:pPr>
            <a:r>
              <a:rPr lang="en-US" sz="2400" dirty="0"/>
              <a:t>The PCT</a:t>
            </a:r>
          </a:p>
          <a:p>
            <a:pPr marL="457200" indent="-457200" algn="l">
              <a:buAutoNum type="arabicPeriod"/>
            </a:pPr>
            <a:r>
              <a:rPr lang="en-US" sz="2400" dirty="0"/>
              <a:t>Limitations and exceptions</a:t>
            </a:r>
          </a:p>
          <a:p>
            <a:pPr marL="457200" indent="-457200" algn="l">
              <a:buAutoNum type="arabicPeriod"/>
            </a:pPr>
            <a:r>
              <a:rPr lang="en-US" sz="2400" dirty="0"/>
              <a:t>Distributional concerns</a:t>
            </a:r>
          </a:p>
        </p:txBody>
      </p:sp>
      <p:sp>
        <p:nvSpPr>
          <p:cNvPr id="55" name="Rectangle 54">
            <a:extLst>
              <a:ext uri="{FF2B5EF4-FFF2-40B4-BE49-F238E27FC236}">
                <a16:creationId xmlns:a16="http://schemas.microsoft.com/office/drawing/2014/main" id="{BB17FFD2-DBC7-4ABB-B2A0-7E18EC1B80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Slide Number Placeholder 2">
            <a:extLst>
              <a:ext uri="{FF2B5EF4-FFF2-40B4-BE49-F238E27FC236}">
                <a16:creationId xmlns:a16="http://schemas.microsoft.com/office/drawing/2014/main" id="{90EE9110-6FB3-2EF6-840B-54705C54A664}"/>
              </a:ext>
            </a:extLst>
          </p:cNvPr>
          <p:cNvSpPr>
            <a:spLocks noGrp="1"/>
          </p:cNvSpPr>
          <p:nvPr>
            <p:ph type="sldNum" sz="quarter" idx="12"/>
          </p:nvPr>
        </p:nvSpPr>
        <p:spPr>
          <a:xfrm>
            <a:off x="158407" y="164592"/>
            <a:ext cx="636727" cy="322851"/>
          </a:xfrm>
        </p:spPr>
        <p:txBody>
          <a:bodyPr vert="horz" lIns="91440" tIns="45720" rIns="45720" bIns="45720" rtlCol="0" anchor="ctr">
            <a:normAutofit/>
          </a:bodyPr>
          <a:lstStyle/>
          <a:p>
            <a:pPr>
              <a:lnSpc>
                <a:spcPct val="90000"/>
              </a:lnSpc>
              <a:spcAft>
                <a:spcPts val="600"/>
              </a:spcAft>
            </a:pPr>
            <a:fld id="{800015AF-CBB2-B54C-9E98-3D993F4637B7}" type="slidenum">
              <a:rPr lang="en-US" sz="1500" kern="1200">
                <a:solidFill>
                  <a:schemeClr val="bg1"/>
                </a:solidFill>
                <a:latin typeface="+mn-lt"/>
                <a:ea typeface="+mn-ea"/>
                <a:cs typeface="+mn-cs"/>
              </a:rPr>
              <a:pPr>
                <a:lnSpc>
                  <a:spcPct val="90000"/>
                </a:lnSpc>
                <a:spcAft>
                  <a:spcPts val="600"/>
                </a:spcAft>
              </a:pPr>
              <a:t>25</a:t>
            </a:fld>
            <a:endParaRPr lang="en-US" sz="1500" kern="1200">
              <a:solidFill>
                <a:schemeClr val="bg1"/>
              </a:solidFill>
              <a:latin typeface="+mn-lt"/>
              <a:ea typeface="+mn-ea"/>
              <a:cs typeface="+mn-cs"/>
            </a:endParaRPr>
          </a:p>
        </p:txBody>
      </p:sp>
      <p:sp>
        <p:nvSpPr>
          <p:cNvPr id="57" name="Right Triangle 56">
            <a:extLst>
              <a:ext uri="{FF2B5EF4-FFF2-40B4-BE49-F238E27FC236}">
                <a16:creationId xmlns:a16="http://schemas.microsoft.com/office/drawing/2014/main" id="{4491D590-6687-4C75-9718-D437780CB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88733" y="2774517"/>
            <a:ext cx="353147" cy="353147"/>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84A41C4C-962C-E593-676F-843115E04456}"/>
              </a:ext>
            </a:extLst>
          </p:cNvPr>
          <p:cNvSpPr>
            <a:spLocks noGrp="1"/>
          </p:cNvSpPr>
          <p:nvPr>
            <p:ph type="ftr" sz="quarter" idx="11"/>
          </p:nvPr>
        </p:nvSpPr>
        <p:spPr>
          <a:xfrm rot="5400000">
            <a:off x="-2237130" y="3661144"/>
            <a:ext cx="5885352" cy="179176"/>
          </a:xfrm>
        </p:spPr>
        <p:txBody>
          <a:bodyPr vert="horz" lIns="91440" tIns="45720" rIns="91440" bIns="18288" rtlCol="0" anchor="b">
            <a:normAutofit/>
          </a:bodyPr>
          <a:lstStyle/>
          <a:p>
            <a:pPr>
              <a:lnSpc>
                <a:spcPct val="90000"/>
              </a:lnSpc>
              <a:spcAft>
                <a:spcPts val="600"/>
              </a:spcAft>
            </a:pPr>
            <a:r>
              <a:rPr lang="en-US">
                <a:solidFill>
                  <a:schemeClr val="bg1"/>
                </a:solidFill>
              </a:rPr>
              <a:t>International IP Law/Ljubljana 2025</a:t>
            </a:r>
          </a:p>
        </p:txBody>
      </p:sp>
    </p:spTree>
    <p:extLst>
      <p:ext uri="{BB962C8B-B14F-4D97-AF65-F5344CB8AC3E}">
        <p14:creationId xmlns:p14="http://schemas.microsoft.com/office/powerpoint/2010/main" val="1831005210"/>
      </p:ext>
    </p:extLst>
  </p:cSld>
  <p:clrMapOvr>
    <a:overrideClrMapping bg1="lt1" tx1="dk1" bg2="lt2" tx2="dk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F6B3430-5BAB-4358-5C7B-7B4235680FD4}"/>
              </a:ext>
            </a:extLst>
          </p:cNvPr>
          <p:cNvSpPr>
            <a:spLocks noGrp="1"/>
          </p:cNvSpPr>
          <p:nvPr>
            <p:ph type="title"/>
          </p:nvPr>
        </p:nvSpPr>
        <p:spPr/>
        <p:txBody>
          <a:bodyPr/>
          <a:lstStyle/>
          <a:p>
            <a:r>
              <a:rPr lang="en-US" dirty="0"/>
              <a:t>1. Patent overview</a:t>
            </a:r>
          </a:p>
        </p:txBody>
      </p:sp>
      <p:sp>
        <p:nvSpPr>
          <p:cNvPr id="8" name="Text Placeholder 7">
            <a:extLst>
              <a:ext uri="{FF2B5EF4-FFF2-40B4-BE49-F238E27FC236}">
                <a16:creationId xmlns:a16="http://schemas.microsoft.com/office/drawing/2014/main" id="{C6DA9A9A-A0BD-CB8A-AB82-6E4940E77012}"/>
              </a:ext>
            </a:extLst>
          </p:cNvPr>
          <p:cNvSpPr>
            <a:spLocks noGrp="1"/>
          </p:cNvSpPr>
          <p:nvPr>
            <p:ph type="body" idx="1"/>
          </p:nvPr>
        </p:nvSpPr>
        <p:spPr/>
        <p:txBody>
          <a:bodyPr/>
          <a:lstStyle/>
          <a:p>
            <a:endParaRPr lang="en-US"/>
          </a:p>
        </p:txBody>
      </p:sp>
      <p:sp>
        <p:nvSpPr>
          <p:cNvPr id="4" name="Footer Placeholder 3">
            <a:extLst>
              <a:ext uri="{FF2B5EF4-FFF2-40B4-BE49-F238E27FC236}">
                <a16:creationId xmlns:a16="http://schemas.microsoft.com/office/drawing/2014/main" id="{19D61AE1-9FD8-0FFE-7024-C976AC907E39}"/>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E184B7F1-7FDC-B141-DAD0-2499CE57B370}"/>
              </a:ext>
            </a:extLst>
          </p:cNvPr>
          <p:cNvSpPr>
            <a:spLocks noGrp="1"/>
          </p:cNvSpPr>
          <p:nvPr>
            <p:ph type="sldNum" sz="quarter" idx="12"/>
          </p:nvPr>
        </p:nvSpPr>
        <p:spPr/>
        <p:txBody>
          <a:bodyPr/>
          <a:lstStyle/>
          <a:p>
            <a:fld id="{800015AF-CBB2-B54C-9E98-3D993F4637B7}" type="slidenum">
              <a:rPr lang="en-US" smtClean="0"/>
              <a:t>26</a:t>
            </a:fld>
            <a:endParaRPr lang="en-US"/>
          </a:p>
        </p:txBody>
      </p:sp>
    </p:spTree>
    <p:extLst>
      <p:ext uri="{BB962C8B-B14F-4D97-AF65-F5344CB8AC3E}">
        <p14:creationId xmlns:p14="http://schemas.microsoft.com/office/powerpoint/2010/main" val="37746132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76701-DD6D-42DB-8D90-D76354E64D54}"/>
              </a:ext>
            </a:extLst>
          </p:cNvPr>
          <p:cNvSpPr>
            <a:spLocks noGrp="1"/>
          </p:cNvSpPr>
          <p:nvPr>
            <p:ph type="title"/>
          </p:nvPr>
        </p:nvSpPr>
        <p:spPr/>
        <p:txBody>
          <a:bodyPr/>
          <a:lstStyle/>
          <a:p>
            <a:r>
              <a:rPr lang="en-US" dirty="0"/>
              <a:t>Utility patent vs copyright</a:t>
            </a:r>
          </a:p>
        </p:txBody>
      </p:sp>
      <p:sp>
        <p:nvSpPr>
          <p:cNvPr id="3" name="Content Placeholder 2">
            <a:extLst>
              <a:ext uri="{FF2B5EF4-FFF2-40B4-BE49-F238E27FC236}">
                <a16:creationId xmlns:a16="http://schemas.microsoft.com/office/drawing/2014/main" id="{65C3B4D8-2393-4947-9C55-B38DCC2A15D0}"/>
              </a:ext>
            </a:extLst>
          </p:cNvPr>
          <p:cNvSpPr>
            <a:spLocks noGrp="1"/>
          </p:cNvSpPr>
          <p:nvPr>
            <p:ph idx="1"/>
          </p:nvPr>
        </p:nvSpPr>
        <p:spPr/>
        <p:txBody>
          <a:bodyPr>
            <a:normAutofit fontScale="85000" lnSpcReduction="10000"/>
          </a:bodyPr>
          <a:lstStyle/>
          <a:p>
            <a:r>
              <a:rPr lang="en-US" dirty="0"/>
              <a:t>Legal differences (main)</a:t>
            </a:r>
          </a:p>
          <a:p>
            <a:pPr marL="800100" lvl="1" indent="-342900">
              <a:buFont typeface="+mj-lt"/>
              <a:buAutoNum type="alphaLcPeriod"/>
            </a:pPr>
            <a:r>
              <a:rPr lang="en-US" dirty="0"/>
              <a:t>What may be protected (inventions vs. expressions)</a:t>
            </a:r>
          </a:p>
          <a:p>
            <a:pPr marL="800100" lvl="1" indent="-342900">
              <a:buFont typeface="+mj-lt"/>
              <a:buAutoNum type="alphaLcPeriod"/>
            </a:pPr>
            <a:r>
              <a:rPr lang="en-US" dirty="0"/>
              <a:t>How one obtains</a:t>
            </a:r>
          </a:p>
          <a:p>
            <a:pPr marL="800100" lvl="1" indent="-342900">
              <a:buFont typeface="+mj-lt"/>
              <a:buAutoNum type="alphaLcPeriod"/>
            </a:pPr>
            <a:r>
              <a:rPr lang="en-US" dirty="0"/>
              <a:t>Level of creativity required (novelty and non-obviousness for patent)</a:t>
            </a:r>
          </a:p>
          <a:p>
            <a:pPr marL="800100" lvl="1" indent="-342900">
              <a:buFont typeface="+mj-lt"/>
              <a:buAutoNum type="alphaLcPeriod"/>
            </a:pPr>
            <a:r>
              <a:rPr lang="en-US" dirty="0"/>
              <a:t>Term</a:t>
            </a:r>
          </a:p>
          <a:p>
            <a:pPr marL="800100" lvl="1" indent="-342900">
              <a:buFont typeface="+mj-lt"/>
              <a:buAutoNum type="alphaLcPeriod"/>
            </a:pPr>
            <a:r>
              <a:rPr lang="en-US" dirty="0"/>
              <a:t>Defining the zone of protection</a:t>
            </a:r>
          </a:p>
          <a:p>
            <a:pPr marL="800100" lvl="1" indent="-342900">
              <a:buFont typeface="+mj-lt"/>
              <a:buAutoNum type="alphaLcPeriod"/>
            </a:pPr>
            <a:r>
              <a:rPr lang="en-US" dirty="0"/>
              <a:t>Patent, unlike copyright, has a “use” right</a:t>
            </a:r>
          </a:p>
          <a:p>
            <a:pPr marL="800100" lvl="1" indent="-342900">
              <a:buFont typeface="+mj-lt"/>
              <a:buAutoNum type="alphaLcPeriod"/>
            </a:pPr>
            <a:r>
              <a:rPr lang="en-US" dirty="0"/>
              <a:t>Lack of  “related rights” and authors’ rights</a:t>
            </a:r>
          </a:p>
          <a:p>
            <a:pPr marL="400050"/>
            <a:r>
              <a:rPr lang="en-US" dirty="0"/>
              <a:t>Practical differences—inventions are likely to have a greater real-world impact, and their use is more likely to affect markets</a:t>
            </a:r>
          </a:p>
          <a:p>
            <a:pPr marL="800100" lvl="1" indent="-342900">
              <a:buFont typeface="+mj-lt"/>
              <a:buAutoNum type="arabicPeriod"/>
            </a:pPr>
            <a:endParaRPr lang="en-US" dirty="0"/>
          </a:p>
        </p:txBody>
      </p:sp>
      <p:sp>
        <p:nvSpPr>
          <p:cNvPr id="4" name="Footer Placeholder 3">
            <a:extLst>
              <a:ext uri="{FF2B5EF4-FFF2-40B4-BE49-F238E27FC236}">
                <a16:creationId xmlns:a16="http://schemas.microsoft.com/office/drawing/2014/main" id="{6C2DF7B6-B624-45F9-8A45-F8AC55089AA3}"/>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E592E61D-D51B-4613-8B8A-32A66C67DBD8}"/>
              </a:ext>
            </a:extLst>
          </p:cNvPr>
          <p:cNvSpPr>
            <a:spLocks noGrp="1"/>
          </p:cNvSpPr>
          <p:nvPr>
            <p:ph type="sldNum" sz="quarter" idx="12"/>
          </p:nvPr>
        </p:nvSpPr>
        <p:spPr/>
        <p:txBody>
          <a:bodyPr/>
          <a:lstStyle/>
          <a:p>
            <a:fld id="{342D60C7-1036-4EE8-BC96-9353BF78B1FC}" type="slidenum">
              <a:rPr lang="en-US" smtClean="0"/>
              <a:t>27</a:t>
            </a:fld>
            <a:endParaRPr lang="en-US"/>
          </a:p>
        </p:txBody>
      </p:sp>
    </p:spTree>
    <p:extLst>
      <p:ext uri="{BB962C8B-B14F-4D97-AF65-F5344CB8AC3E}">
        <p14:creationId xmlns:p14="http://schemas.microsoft.com/office/powerpoint/2010/main" val="41834484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6A2DD-02D4-C10D-F579-6E5D89047ED0}"/>
              </a:ext>
            </a:extLst>
          </p:cNvPr>
          <p:cNvSpPr>
            <a:spLocks noGrp="1"/>
          </p:cNvSpPr>
          <p:nvPr>
            <p:ph type="title"/>
          </p:nvPr>
        </p:nvSpPr>
        <p:spPr/>
        <p:txBody>
          <a:bodyPr/>
          <a:lstStyle/>
          <a:p>
            <a:r>
              <a:rPr lang="en-US" dirty="0"/>
              <a:t>a. Inventions v. expressions</a:t>
            </a:r>
          </a:p>
        </p:txBody>
      </p:sp>
      <p:sp>
        <p:nvSpPr>
          <p:cNvPr id="3" name="Content Placeholder 2">
            <a:extLst>
              <a:ext uri="{FF2B5EF4-FFF2-40B4-BE49-F238E27FC236}">
                <a16:creationId xmlns:a16="http://schemas.microsoft.com/office/drawing/2014/main" id="{AA96B9A0-F348-737E-5597-1F3F875ACA69}"/>
              </a:ext>
            </a:extLst>
          </p:cNvPr>
          <p:cNvSpPr>
            <a:spLocks noGrp="1"/>
          </p:cNvSpPr>
          <p:nvPr>
            <p:ph idx="1"/>
          </p:nvPr>
        </p:nvSpPr>
        <p:spPr/>
        <p:txBody>
          <a:bodyPr>
            <a:normAutofit fontScale="92500" lnSpcReduction="10000"/>
          </a:bodyPr>
          <a:lstStyle/>
          <a:p>
            <a:r>
              <a:rPr lang="en-US" dirty="0"/>
              <a:t>Inventions: must show that there is usefulness (“utility”)</a:t>
            </a:r>
          </a:p>
          <a:p>
            <a:pPr lvl="1"/>
            <a:r>
              <a:rPr lang="en-US" dirty="0"/>
              <a:t>But utility is a broad concept … may include things like toys and games, where the use is mere entertainment</a:t>
            </a:r>
          </a:p>
          <a:p>
            <a:pPr lvl="1"/>
            <a:r>
              <a:rPr lang="en-US" dirty="0"/>
              <a:t>Main limitation is that the item cannot be solely aesthetic</a:t>
            </a:r>
          </a:p>
          <a:p>
            <a:r>
              <a:rPr lang="en-US" dirty="0"/>
              <a:t>Like in copyright, most nations do not limit patents based on morality</a:t>
            </a:r>
          </a:p>
          <a:p>
            <a:pPr lvl="1"/>
            <a:r>
              <a:rPr lang="en-US" dirty="0"/>
              <a:t>Some exceptions set out in statutes:</a:t>
            </a:r>
          </a:p>
          <a:p>
            <a:pPr lvl="2"/>
            <a:r>
              <a:rPr lang="en-US" dirty="0"/>
              <a:t>nuclear weapons</a:t>
            </a:r>
          </a:p>
          <a:p>
            <a:pPr lvl="2"/>
            <a:r>
              <a:rPr lang="en-US" dirty="0"/>
              <a:t>humans (such as cloning)</a:t>
            </a:r>
          </a:p>
          <a:p>
            <a:pPr lvl="2"/>
            <a:r>
              <a:rPr lang="en-US" dirty="0"/>
              <a:t>medical methods (but drugs DO qualify for patent)</a:t>
            </a:r>
          </a:p>
        </p:txBody>
      </p:sp>
      <p:sp>
        <p:nvSpPr>
          <p:cNvPr id="4" name="Footer Placeholder 3">
            <a:extLst>
              <a:ext uri="{FF2B5EF4-FFF2-40B4-BE49-F238E27FC236}">
                <a16:creationId xmlns:a16="http://schemas.microsoft.com/office/drawing/2014/main" id="{D46C6CB0-194F-9FDF-785A-61BC3A7F0416}"/>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43672434-EF97-0DFA-9AA6-BD8312B938AC}"/>
              </a:ext>
            </a:extLst>
          </p:cNvPr>
          <p:cNvSpPr>
            <a:spLocks noGrp="1"/>
          </p:cNvSpPr>
          <p:nvPr>
            <p:ph type="sldNum" sz="quarter" idx="12"/>
          </p:nvPr>
        </p:nvSpPr>
        <p:spPr/>
        <p:txBody>
          <a:bodyPr/>
          <a:lstStyle/>
          <a:p>
            <a:fld id="{800015AF-CBB2-B54C-9E98-3D993F4637B7}" type="slidenum">
              <a:rPr lang="en-US" smtClean="0"/>
              <a:t>28</a:t>
            </a:fld>
            <a:endParaRPr lang="en-US"/>
          </a:p>
        </p:txBody>
      </p:sp>
    </p:spTree>
    <p:extLst>
      <p:ext uri="{BB962C8B-B14F-4D97-AF65-F5344CB8AC3E}">
        <p14:creationId xmlns:p14="http://schemas.microsoft.com/office/powerpoint/2010/main" val="25388506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67960-F535-F0C6-2356-3A1027A74ACC}"/>
              </a:ext>
            </a:extLst>
          </p:cNvPr>
          <p:cNvSpPr>
            <a:spLocks noGrp="1"/>
          </p:cNvSpPr>
          <p:nvPr>
            <p:ph type="title"/>
          </p:nvPr>
        </p:nvSpPr>
        <p:spPr/>
        <p:txBody>
          <a:bodyPr/>
          <a:lstStyle/>
          <a:p>
            <a:r>
              <a:rPr lang="en-US" dirty="0"/>
              <a:t>b. How one obtains</a:t>
            </a:r>
          </a:p>
        </p:txBody>
      </p:sp>
      <p:sp>
        <p:nvSpPr>
          <p:cNvPr id="3" name="Content Placeholder 2">
            <a:extLst>
              <a:ext uri="{FF2B5EF4-FFF2-40B4-BE49-F238E27FC236}">
                <a16:creationId xmlns:a16="http://schemas.microsoft.com/office/drawing/2014/main" id="{40BE4521-5635-E047-91AB-4C97437492AD}"/>
              </a:ext>
            </a:extLst>
          </p:cNvPr>
          <p:cNvSpPr>
            <a:spLocks noGrp="1"/>
          </p:cNvSpPr>
          <p:nvPr>
            <p:ph idx="1"/>
          </p:nvPr>
        </p:nvSpPr>
        <p:spPr/>
        <p:txBody>
          <a:bodyPr/>
          <a:lstStyle/>
          <a:p>
            <a:r>
              <a:rPr lang="en-US" dirty="0"/>
              <a:t>Copyright: automatic on creation (or in some nations, fixation)</a:t>
            </a:r>
          </a:p>
          <a:p>
            <a:pPr lvl="1"/>
            <a:r>
              <a:rPr lang="en-US" dirty="0"/>
              <a:t>And because of Berne, creation results in rights in ALL nations, not merely the one where the work is created</a:t>
            </a:r>
          </a:p>
          <a:p>
            <a:r>
              <a:rPr lang="en-US" dirty="0"/>
              <a:t>Patent: must apply to a government office</a:t>
            </a:r>
          </a:p>
          <a:p>
            <a:pPr lvl="1"/>
            <a:r>
              <a:rPr lang="en-US" dirty="0"/>
              <a:t>And because of territoriality, must file and prosecute a separate application in every nation where you seek protection</a:t>
            </a:r>
          </a:p>
        </p:txBody>
      </p:sp>
      <p:sp>
        <p:nvSpPr>
          <p:cNvPr id="4" name="Footer Placeholder 3">
            <a:extLst>
              <a:ext uri="{FF2B5EF4-FFF2-40B4-BE49-F238E27FC236}">
                <a16:creationId xmlns:a16="http://schemas.microsoft.com/office/drawing/2014/main" id="{D50DADF3-7554-E328-47FB-07EA691CC10A}"/>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A3EF0A2F-D263-2911-C25B-A8BD1F9D287B}"/>
              </a:ext>
            </a:extLst>
          </p:cNvPr>
          <p:cNvSpPr>
            <a:spLocks noGrp="1"/>
          </p:cNvSpPr>
          <p:nvPr>
            <p:ph type="sldNum" sz="quarter" idx="12"/>
          </p:nvPr>
        </p:nvSpPr>
        <p:spPr/>
        <p:txBody>
          <a:bodyPr/>
          <a:lstStyle/>
          <a:p>
            <a:fld id="{800015AF-CBB2-B54C-9E98-3D993F4637B7}" type="slidenum">
              <a:rPr lang="en-US" smtClean="0"/>
              <a:t>29</a:t>
            </a:fld>
            <a:endParaRPr lang="en-US"/>
          </a:p>
        </p:txBody>
      </p:sp>
    </p:spTree>
    <p:extLst>
      <p:ext uri="{BB962C8B-B14F-4D97-AF65-F5344CB8AC3E}">
        <p14:creationId xmlns:p14="http://schemas.microsoft.com/office/powerpoint/2010/main" val="1716160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3DBBA26C-89C3-411F-9753-606A413F89A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4" name="Picture 13">
            <a:extLst>
              <a:ext uri="{FF2B5EF4-FFF2-40B4-BE49-F238E27FC236}">
                <a16:creationId xmlns:a16="http://schemas.microsoft.com/office/drawing/2014/main" id="{EEAD2215-6311-4D1C-B6B5-F57CB6BFCBC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6" name="Rectangle 15">
            <a:extLst>
              <a:ext uri="{FF2B5EF4-FFF2-40B4-BE49-F238E27FC236}">
                <a16:creationId xmlns:a16="http://schemas.microsoft.com/office/drawing/2014/main" id="{7BA5DE79-30D1-4A10-8DB9-0A6E523A97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 name="Rectangle 17">
            <a:extLst>
              <a:ext uri="{FF2B5EF4-FFF2-40B4-BE49-F238E27FC236}">
                <a16:creationId xmlns:a16="http://schemas.microsoft.com/office/drawing/2014/main" id="{9ABD0D63-D23F-4AE7-8270-4185EF9C1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0" name="Rectangle 19">
            <a:extLst>
              <a:ext uri="{FF2B5EF4-FFF2-40B4-BE49-F238E27FC236}">
                <a16:creationId xmlns:a16="http://schemas.microsoft.com/office/drawing/2014/main" id="{72168E9E-94E9-4BE3-B88C-C8A4681177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2" name="Rectangle 21">
            <a:extLst>
              <a:ext uri="{FF2B5EF4-FFF2-40B4-BE49-F238E27FC236}">
                <a16:creationId xmlns:a16="http://schemas.microsoft.com/office/drawing/2014/main" id="{12107AC1-AA0D-4097-B03D-FD3C632AB8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4" name="TextBox 23">
            <a:extLst>
              <a:ext uri="{FF2B5EF4-FFF2-40B4-BE49-F238E27FC236}">
                <a16:creationId xmlns:a16="http://schemas.microsoft.com/office/drawing/2014/main" id="{7C8D231A-EC46-4736-B00F-76D307082204}"/>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91282" y="3262852"/>
            <a:ext cx="415636" cy="461665"/>
          </a:xfrm>
          <a:prstGeom prst="rect">
            <a:avLst/>
          </a:prstGeom>
          <a:noFill/>
        </p:spPr>
        <p:txBody>
          <a:bodyPr wrap="square" rtlCol="0">
            <a:spAutoFit/>
          </a:bodyPr>
          <a:lstStyle/>
          <a:p>
            <a:pPr algn="r">
              <a:spcAft>
                <a:spcPts val="600"/>
              </a:spcAft>
            </a:pP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
        <p:nvSpPr>
          <p:cNvPr id="26" name="Rectangle 25">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09124" y="487443"/>
            <a:ext cx="5841548" cy="5841548"/>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40000"/>
                  <a:lumOff val="60000"/>
                </a:schemeClr>
              </a:solidFill>
            </a:endParaRPr>
          </a:p>
        </p:txBody>
      </p:sp>
      <p:pic>
        <p:nvPicPr>
          <p:cNvPr id="30" name="Picture 29">
            <a:extLst>
              <a:ext uri="{FF2B5EF4-FFF2-40B4-BE49-F238E27FC236}">
                <a16:creationId xmlns:a16="http://schemas.microsoft.com/office/drawing/2014/main" id="{15ADB788-8569-409E-862D-665AD53C990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6" name="Title 5">
            <a:extLst>
              <a:ext uri="{FF2B5EF4-FFF2-40B4-BE49-F238E27FC236}">
                <a16:creationId xmlns:a16="http://schemas.microsoft.com/office/drawing/2014/main" id="{A58FC9C5-1D18-AAEF-72E1-DADB5FAE2339}"/>
              </a:ext>
            </a:extLst>
          </p:cNvPr>
          <p:cNvSpPr>
            <a:spLocks noGrp="1"/>
          </p:cNvSpPr>
          <p:nvPr>
            <p:ph type="title"/>
          </p:nvPr>
        </p:nvSpPr>
        <p:spPr>
          <a:xfrm>
            <a:off x="3039048" y="2568817"/>
            <a:ext cx="7155598" cy="3133968"/>
          </a:xfrm>
        </p:spPr>
        <p:txBody>
          <a:bodyPr vert="horz" lIns="91440" tIns="45720" rIns="91440" bIns="45720" rtlCol="0" anchor="t">
            <a:normAutofit/>
          </a:bodyPr>
          <a:lstStyle/>
          <a:p>
            <a:pPr algn="l"/>
            <a:r>
              <a:rPr lang="en-US" sz="6600">
                <a:solidFill>
                  <a:srgbClr val="1F2D29"/>
                </a:solidFill>
              </a:rPr>
              <a:t>I. Overview</a:t>
            </a:r>
          </a:p>
        </p:txBody>
      </p:sp>
      <p:sp>
        <p:nvSpPr>
          <p:cNvPr id="7" name="Text Placeholder 6">
            <a:extLst>
              <a:ext uri="{FF2B5EF4-FFF2-40B4-BE49-F238E27FC236}">
                <a16:creationId xmlns:a16="http://schemas.microsoft.com/office/drawing/2014/main" id="{0331957B-7DE7-9F11-2C82-994825830540}"/>
              </a:ext>
            </a:extLst>
          </p:cNvPr>
          <p:cNvSpPr>
            <a:spLocks noGrp="1"/>
          </p:cNvSpPr>
          <p:nvPr>
            <p:ph type="body" idx="1"/>
          </p:nvPr>
        </p:nvSpPr>
        <p:spPr>
          <a:xfrm>
            <a:off x="3039048" y="3597443"/>
            <a:ext cx="4355178" cy="1335504"/>
          </a:xfrm>
        </p:spPr>
        <p:txBody>
          <a:bodyPr vert="horz" lIns="91440" tIns="0" rIns="91440" bIns="45720" rtlCol="0" anchor="b">
            <a:normAutofit/>
          </a:bodyPr>
          <a:lstStyle/>
          <a:p>
            <a:pPr marL="342900" indent="-342900" algn="l">
              <a:lnSpc>
                <a:spcPct val="110000"/>
              </a:lnSpc>
              <a:buFont typeface="+mj-lt"/>
              <a:buAutoNum type="alphaUcPeriod"/>
            </a:pPr>
            <a:r>
              <a:rPr lang="en-US" sz="1400" dirty="0">
                <a:solidFill>
                  <a:srgbClr val="1F2D29"/>
                </a:solidFill>
              </a:rPr>
              <a:t>Basic principle of territoriality</a:t>
            </a:r>
          </a:p>
          <a:p>
            <a:pPr marL="342900" indent="-342900" algn="l">
              <a:lnSpc>
                <a:spcPct val="110000"/>
              </a:lnSpc>
              <a:buFont typeface="+mj-lt"/>
              <a:buAutoNum type="alphaUcPeriod"/>
            </a:pPr>
            <a:r>
              <a:rPr lang="en-US" sz="1400" dirty="0">
                <a:solidFill>
                  <a:srgbClr val="1F2D29"/>
                </a:solidFill>
              </a:rPr>
              <a:t>International issues</a:t>
            </a:r>
          </a:p>
          <a:p>
            <a:pPr marL="342900" indent="-342900" algn="l">
              <a:lnSpc>
                <a:spcPct val="110000"/>
              </a:lnSpc>
              <a:buFont typeface="+mj-lt"/>
              <a:buAutoNum type="alphaUcPeriod"/>
            </a:pPr>
            <a:r>
              <a:rPr lang="en-US" sz="1400" dirty="0">
                <a:solidFill>
                  <a:srgbClr val="1F2D29"/>
                </a:solidFill>
              </a:rPr>
              <a:t>The treaty system</a:t>
            </a:r>
          </a:p>
        </p:txBody>
      </p:sp>
      <p:sp>
        <p:nvSpPr>
          <p:cNvPr id="32" name="Rectangle 31">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5" name="Slide Number Placeholder 4">
            <a:extLst>
              <a:ext uri="{FF2B5EF4-FFF2-40B4-BE49-F238E27FC236}">
                <a16:creationId xmlns:a16="http://schemas.microsoft.com/office/drawing/2014/main" id="{74524C35-09C3-AB5D-68CF-93F2FDB0FE1A}"/>
              </a:ext>
            </a:extLst>
          </p:cNvPr>
          <p:cNvSpPr>
            <a:spLocks noGrp="1"/>
          </p:cNvSpPr>
          <p:nvPr>
            <p:ph type="sldNum" sz="quarter" idx="12"/>
          </p:nvPr>
        </p:nvSpPr>
        <p:spPr>
          <a:xfrm>
            <a:off x="158407" y="164592"/>
            <a:ext cx="636727" cy="322851"/>
          </a:xfrm>
        </p:spPr>
        <p:txBody>
          <a:bodyPr vert="horz" lIns="91440" tIns="45720" rIns="45720" bIns="45720" rtlCol="0" anchor="ctr">
            <a:normAutofit/>
          </a:bodyPr>
          <a:lstStyle/>
          <a:p>
            <a:pPr>
              <a:lnSpc>
                <a:spcPct val="90000"/>
              </a:lnSpc>
              <a:spcAft>
                <a:spcPts val="600"/>
              </a:spcAft>
            </a:pPr>
            <a:fld id="{800015AF-CBB2-B54C-9E98-3D993F4637B7}" type="slidenum">
              <a:rPr lang="en-US" sz="1500" kern="1200">
                <a:solidFill>
                  <a:schemeClr val="bg1"/>
                </a:solidFill>
                <a:latin typeface="+mn-lt"/>
                <a:ea typeface="+mn-ea"/>
                <a:cs typeface="+mn-cs"/>
              </a:rPr>
              <a:pPr>
                <a:lnSpc>
                  <a:spcPct val="90000"/>
                </a:lnSpc>
                <a:spcAft>
                  <a:spcPts val="600"/>
                </a:spcAft>
              </a:pPr>
              <a:t>3</a:t>
            </a:fld>
            <a:endParaRPr lang="en-US" sz="1500" kern="1200">
              <a:solidFill>
                <a:schemeClr val="bg1"/>
              </a:solidFill>
              <a:latin typeface="+mn-lt"/>
              <a:ea typeface="+mn-ea"/>
              <a:cs typeface="+mn-cs"/>
            </a:endParaRPr>
          </a:p>
        </p:txBody>
      </p:sp>
      <p:sp>
        <p:nvSpPr>
          <p:cNvPr id="34" name="Right Triangle 33">
            <a:extLst>
              <a:ext uri="{FF2B5EF4-FFF2-40B4-BE49-F238E27FC236}">
                <a16:creationId xmlns:a16="http://schemas.microsoft.com/office/drawing/2014/main" id="{2663C086-1480-4E81-BD6F-3E43A4C38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585313" y="2747897"/>
            <a:ext cx="353147" cy="353147"/>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531B747E-BEB6-EC85-873F-B0ECC927E453}"/>
              </a:ext>
            </a:extLst>
          </p:cNvPr>
          <p:cNvSpPr>
            <a:spLocks noGrp="1"/>
          </p:cNvSpPr>
          <p:nvPr>
            <p:ph type="ftr" sz="quarter" idx="11"/>
          </p:nvPr>
        </p:nvSpPr>
        <p:spPr>
          <a:xfrm rot="5400000">
            <a:off x="-2237130" y="3661144"/>
            <a:ext cx="5885352" cy="179176"/>
          </a:xfrm>
        </p:spPr>
        <p:txBody>
          <a:bodyPr vert="horz" lIns="91440" tIns="45720" rIns="91440" bIns="18288" rtlCol="0" anchor="b">
            <a:normAutofit/>
          </a:bodyPr>
          <a:lstStyle/>
          <a:p>
            <a:pPr>
              <a:lnSpc>
                <a:spcPct val="90000"/>
              </a:lnSpc>
              <a:spcAft>
                <a:spcPts val="600"/>
              </a:spcAft>
            </a:pPr>
            <a:r>
              <a:rPr lang="en-US">
                <a:solidFill>
                  <a:schemeClr val="bg1"/>
                </a:solidFill>
              </a:rPr>
              <a:t>International IP Law/Ljubljana 2025</a:t>
            </a:r>
          </a:p>
        </p:txBody>
      </p:sp>
    </p:spTree>
    <p:extLst>
      <p:ext uri="{BB962C8B-B14F-4D97-AF65-F5344CB8AC3E}">
        <p14:creationId xmlns:p14="http://schemas.microsoft.com/office/powerpoint/2010/main" val="4231958451"/>
      </p:ext>
    </p:extLst>
  </p:cSld>
  <p:clrMapOvr>
    <a:overrideClrMapping bg1="lt1" tx1="dk1" bg2="lt2" tx2="dk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60E62-CD93-F01F-41F7-96BDD04440B8}"/>
              </a:ext>
            </a:extLst>
          </p:cNvPr>
          <p:cNvSpPr>
            <a:spLocks noGrp="1"/>
          </p:cNvSpPr>
          <p:nvPr>
            <p:ph type="title"/>
          </p:nvPr>
        </p:nvSpPr>
        <p:spPr/>
        <p:txBody>
          <a:bodyPr/>
          <a:lstStyle/>
          <a:p>
            <a:r>
              <a:rPr lang="en-US" dirty="0"/>
              <a:t>c. Creativity</a:t>
            </a:r>
          </a:p>
        </p:txBody>
      </p:sp>
      <p:sp>
        <p:nvSpPr>
          <p:cNvPr id="3" name="Content Placeholder 2">
            <a:extLst>
              <a:ext uri="{FF2B5EF4-FFF2-40B4-BE49-F238E27FC236}">
                <a16:creationId xmlns:a16="http://schemas.microsoft.com/office/drawing/2014/main" id="{3DC600CC-297F-54AA-5100-AAADC845B9D2}"/>
              </a:ext>
            </a:extLst>
          </p:cNvPr>
          <p:cNvSpPr>
            <a:spLocks noGrp="1"/>
          </p:cNvSpPr>
          <p:nvPr>
            <p:ph idx="1"/>
          </p:nvPr>
        </p:nvSpPr>
        <p:spPr/>
        <p:txBody>
          <a:bodyPr>
            <a:normAutofit lnSpcReduction="10000"/>
          </a:bodyPr>
          <a:lstStyle/>
          <a:p>
            <a:r>
              <a:rPr lang="en-US" dirty="0"/>
              <a:t>Perhaps the most important difference</a:t>
            </a:r>
          </a:p>
          <a:p>
            <a:r>
              <a:rPr lang="en-US" dirty="0"/>
              <a:t>Copyright: new to the author</a:t>
            </a:r>
          </a:p>
          <a:p>
            <a:pPr lvl="1"/>
            <a:r>
              <a:rPr lang="en-US" dirty="0"/>
              <a:t>As long as the author did not copy, she can obtain a copyright even though the work already exists</a:t>
            </a:r>
          </a:p>
          <a:p>
            <a:r>
              <a:rPr lang="en-US" dirty="0"/>
              <a:t>Patent: new to the world (or at least the nation; more on this later)</a:t>
            </a:r>
          </a:p>
          <a:p>
            <a:pPr lvl="1"/>
            <a:r>
              <a:rPr lang="en-US" dirty="0"/>
              <a:t>However, this gets complicated</a:t>
            </a:r>
          </a:p>
          <a:p>
            <a:pPr lvl="2"/>
            <a:r>
              <a:rPr lang="en-US" dirty="0"/>
              <a:t>Some nations are pure “first to file”. In these, an inventor may obtain a patent even if the invention already exists … as long as no one else has filed for a patent</a:t>
            </a:r>
          </a:p>
        </p:txBody>
      </p:sp>
      <p:sp>
        <p:nvSpPr>
          <p:cNvPr id="4" name="Footer Placeholder 3">
            <a:extLst>
              <a:ext uri="{FF2B5EF4-FFF2-40B4-BE49-F238E27FC236}">
                <a16:creationId xmlns:a16="http://schemas.microsoft.com/office/drawing/2014/main" id="{BCC53A1F-2046-D116-D64A-72E6C62C6BD7}"/>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7D947637-B9B4-7518-21C1-942EF93EC280}"/>
              </a:ext>
            </a:extLst>
          </p:cNvPr>
          <p:cNvSpPr>
            <a:spLocks noGrp="1"/>
          </p:cNvSpPr>
          <p:nvPr>
            <p:ph type="sldNum" sz="quarter" idx="12"/>
          </p:nvPr>
        </p:nvSpPr>
        <p:spPr/>
        <p:txBody>
          <a:bodyPr/>
          <a:lstStyle/>
          <a:p>
            <a:fld id="{800015AF-CBB2-B54C-9E98-3D993F4637B7}" type="slidenum">
              <a:rPr lang="en-US" smtClean="0"/>
              <a:t>30</a:t>
            </a:fld>
            <a:endParaRPr lang="en-US"/>
          </a:p>
        </p:txBody>
      </p:sp>
    </p:spTree>
    <p:extLst>
      <p:ext uri="{BB962C8B-B14F-4D97-AF65-F5344CB8AC3E}">
        <p14:creationId xmlns:p14="http://schemas.microsoft.com/office/powerpoint/2010/main" val="24175510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BFD54-1B94-B622-FC8B-DD8906E61DCC}"/>
              </a:ext>
            </a:extLst>
          </p:cNvPr>
          <p:cNvSpPr>
            <a:spLocks noGrp="1"/>
          </p:cNvSpPr>
          <p:nvPr>
            <p:ph type="title"/>
          </p:nvPr>
        </p:nvSpPr>
        <p:spPr/>
        <p:txBody>
          <a:bodyPr/>
          <a:lstStyle/>
          <a:p>
            <a:r>
              <a:rPr lang="en-US" dirty="0"/>
              <a:t>d. Term</a:t>
            </a:r>
          </a:p>
        </p:txBody>
      </p:sp>
      <p:sp>
        <p:nvSpPr>
          <p:cNvPr id="3" name="Content Placeholder 2">
            <a:extLst>
              <a:ext uri="{FF2B5EF4-FFF2-40B4-BE49-F238E27FC236}">
                <a16:creationId xmlns:a16="http://schemas.microsoft.com/office/drawing/2014/main" id="{BE0B4314-4D56-A099-507A-6BECECC0712A}"/>
              </a:ext>
            </a:extLst>
          </p:cNvPr>
          <p:cNvSpPr>
            <a:spLocks noGrp="1"/>
          </p:cNvSpPr>
          <p:nvPr>
            <p:ph idx="1"/>
          </p:nvPr>
        </p:nvSpPr>
        <p:spPr/>
        <p:txBody>
          <a:bodyPr/>
          <a:lstStyle/>
          <a:p>
            <a:r>
              <a:rPr lang="en-US" dirty="0"/>
              <a:t>Copyright: life of author plus 50 years (Berne) or 70 years (common) or 100 years</a:t>
            </a:r>
          </a:p>
          <a:p>
            <a:r>
              <a:rPr lang="en-US" dirty="0"/>
              <a:t>Patent: much shorter</a:t>
            </a:r>
          </a:p>
          <a:p>
            <a:pPr lvl="1"/>
            <a:r>
              <a:rPr lang="en-US" dirty="0"/>
              <a:t>We will see that the treaties establish a fixed term based on the date of the application</a:t>
            </a:r>
          </a:p>
          <a:p>
            <a:pPr lvl="1"/>
            <a:r>
              <a:rPr lang="en-US" dirty="0"/>
              <a:t>Some possibilities for extending the term (e.g. if a drug requires government approval before it may be sold)</a:t>
            </a:r>
          </a:p>
        </p:txBody>
      </p:sp>
      <p:sp>
        <p:nvSpPr>
          <p:cNvPr id="4" name="Footer Placeholder 3">
            <a:extLst>
              <a:ext uri="{FF2B5EF4-FFF2-40B4-BE49-F238E27FC236}">
                <a16:creationId xmlns:a16="http://schemas.microsoft.com/office/drawing/2014/main" id="{BA096065-0862-74E6-EFC9-2E9513970511}"/>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653ED99F-87A0-D735-05B8-BBC20971B886}"/>
              </a:ext>
            </a:extLst>
          </p:cNvPr>
          <p:cNvSpPr>
            <a:spLocks noGrp="1"/>
          </p:cNvSpPr>
          <p:nvPr>
            <p:ph type="sldNum" sz="quarter" idx="12"/>
          </p:nvPr>
        </p:nvSpPr>
        <p:spPr/>
        <p:txBody>
          <a:bodyPr/>
          <a:lstStyle/>
          <a:p>
            <a:fld id="{800015AF-CBB2-B54C-9E98-3D993F4637B7}" type="slidenum">
              <a:rPr lang="en-US" smtClean="0"/>
              <a:t>31</a:t>
            </a:fld>
            <a:endParaRPr lang="en-US"/>
          </a:p>
        </p:txBody>
      </p:sp>
    </p:spTree>
    <p:extLst>
      <p:ext uri="{BB962C8B-B14F-4D97-AF65-F5344CB8AC3E}">
        <p14:creationId xmlns:p14="http://schemas.microsoft.com/office/powerpoint/2010/main" val="21984057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69128-854C-0419-12AC-3F88CE0C051A}"/>
              </a:ext>
            </a:extLst>
          </p:cNvPr>
          <p:cNvSpPr>
            <a:spLocks noGrp="1"/>
          </p:cNvSpPr>
          <p:nvPr>
            <p:ph type="title"/>
          </p:nvPr>
        </p:nvSpPr>
        <p:spPr/>
        <p:txBody>
          <a:bodyPr/>
          <a:lstStyle/>
          <a:p>
            <a:r>
              <a:rPr lang="en-US" dirty="0"/>
              <a:t>e. Zone of protection</a:t>
            </a:r>
          </a:p>
        </p:txBody>
      </p:sp>
      <p:sp>
        <p:nvSpPr>
          <p:cNvPr id="3" name="Content Placeholder 2">
            <a:extLst>
              <a:ext uri="{FF2B5EF4-FFF2-40B4-BE49-F238E27FC236}">
                <a16:creationId xmlns:a16="http://schemas.microsoft.com/office/drawing/2014/main" id="{999372F8-3BA6-B713-FA3D-268612292BC9}"/>
              </a:ext>
            </a:extLst>
          </p:cNvPr>
          <p:cNvSpPr>
            <a:spLocks noGrp="1"/>
          </p:cNvSpPr>
          <p:nvPr>
            <p:ph idx="1"/>
          </p:nvPr>
        </p:nvSpPr>
        <p:spPr/>
        <p:txBody>
          <a:bodyPr/>
          <a:lstStyle/>
          <a:p>
            <a:r>
              <a:rPr lang="en-US" dirty="0"/>
              <a:t>A utility patent will contain one or more </a:t>
            </a:r>
            <a:r>
              <a:rPr lang="en-US" b="1" i="1" dirty="0"/>
              <a:t>claims</a:t>
            </a:r>
            <a:r>
              <a:rPr lang="en-US" dirty="0"/>
              <a:t>: highly technical and precise statements as to what the patent covers</a:t>
            </a:r>
          </a:p>
          <a:p>
            <a:pPr lvl="1"/>
            <a:r>
              <a:rPr lang="en-US" dirty="0"/>
              <a:t>May be independent claims (always at least one) as well as dependent claims</a:t>
            </a:r>
          </a:p>
          <a:p>
            <a:r>
              <a:rPr lang="en-US" dirty="0"/>
              <a:t>Because of this, determining when an infringement occurs is often much easier. Need not determine what the rightholder “added” (as is the case in copyright)</a:t>
            </a:r>
          </a:p>
        </p:txBody>
      </p:sp>
      <p:sp>
        <p:nvSpPr>
          <p:cNvPr id="4" name="Footer Placeholder 3">
            <a:extLst>
              <a:ext uri="{FF2B5EF4-FFF2-40B4-BE49-F238E27FC236}">
                <a16:creationId xmlns:a16="http://schemas.microsoft.com/office/drawing/2014/main" id="{63720D3D-A13F-C0C8-276A-6557E368C5D6}"/>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DEBD98AD-9394-4476-49E5-0C9F84A3CD42}"/>
              </a:ext>
            </a:extLst>
          </p:cNvPr>
          <p:cNvSpPr>
            <a:spLocks noGrp="1"/>
          </p:cNvSpPr>
          <p:nvPr>
            <p:ph type="sldNum" sz="quarter" idx="12"/>
          </p:nvPr>
        </p:nvSpPr>
        <p:spPr/>
        <p:txBody>
          <a:bodyPr/>
          <a:lstStyle/>
          <a:p>
            <a:fld id="{800015AF-CBB2-B54C-9E98-3D993F4637B7}" type="slidenum">
              <a:rPr lang="en-US" smtClean="0"/>
              <a:t>32</a:t>
            </a:fld>
            <a:endParaRPr lang="en-US"/>
          </a:p>
        </p:txBody>
      </p:sp>
    </p:spTree>
    <p:extLst>
      <p:ext uri="{BB962C8B-B14F-4D97-AF65-F5344CB8AC3E}">
        <p14:creationId xmlns:p14="http://schemas.microsoft.com/office/powerpoint/2010/main" val="10236549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B31E8-A96D-3DD8-8153-EAC4D3511C84}"/>
              </a:ext>
            </a:extLst>
          </p:cNvPr>
          <p:cNvSpPr>
            <a:spLocks noGrp="1"/>
          </p:cNvSpPr>
          <p:nvPr>
            <p:ph type="title"/>
          </p:nvPr>
        </p:nvSpPr>
        <p:spPr/>
        <p:txBody>
          <a:bodyPr/>
          <a:lstStyle/>
          <a:p>
            <a:r>
              <a:rPr lang="en-US" dirty="0"/>
              <a:t>f. Use of the protected invention</a:t>
            </a:r>
          </a:p>
        </p:txBody>
      </p:sp>
      <p:sp>
        <p:nvSpPr>
          <p:cNvPr id="3" name="Content Placeholder 2">
            <a:extLst>
              <a:ext uri="{FF2B5EF4-FFF2-40B4-BE49-F238E27FC236}">
                <a16:creationId xmlns:a16="http://schemas.microsoft.com/office/drawing/2014/main" id="{A195E936-074B-F28A-5516-9010EDE81C72}"/>
              </a:ext>
            </a:extLst>
          </p:cNvPr>
          <p:cNvSpPr>
            <a:spLocks noGrp="1"/>
          </p:cNvSpPr>
          <p:nvPr>
            <p:ph idx="1"/>
          </p:nvPr>
        </p:nvSpPr>
        <p:spPr/>
        <p:txBody>
          <a:bodyPr/>
          <a:lstStyle/>
          <a:p>
            <a:r>
              <a:rPr lang="en-US" dirty="0"/>
              <a:t>Copyright contains a number of rights … but usually, merely using the copyrighted work (such as reading a book) is not an infringement</a:t>
            </a:r>
          </a:p>
          <a:p>
            <a:r>
              <a:rPr lang="en-US" dirty="0"/>
              <a:t>Not so in patent! Use is covered, and is one of the most important rights</a:t>
            </a:r>
          </a:p>
        </p:txBody>
      </p:sp>
      <p:sp>
        <p:nvSpPr>
          <p:cNvPr id="4" name="Footer Placeholder 3">
            <a:extLst>
              <a:ext uri="{FF2B5EF4-FFF2-40B4-BE49-F238E27FC236}">
                <a16:creationId xmlns:a16="http://schemas.microsoft.com/office/drawing/2014/main" id="{6049360D-45F2-BBBA-E904-CBDB291BB90F}"/>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95896BE8-F020-206E-5461-983C6DD37D05}"/>
              </a:ext>
            </a:extLst>
          </p:cNvPr>
          <p:cNvSpPr>
            <a:spLocks noGrp="1"/>
          </p:cNvSpPr>
          <p:nvPr>
            <p:ph type="sldNum" sz="quarter" idx="12"/>
          </p:nvPr>
        </p:nvSpPr>
        <p:spPr/>
        <p:txBody>
          <a:bodyPr/>
          <a:lstStyle/>
          <a:p>
            <a:fld id="{800015AF-CBB2-B54C-9E98-3D993F4637B7}" type="slidenum">
              <a:rPr lang="en-US" smtClean="0"/>
              <a:t>33</a:t>
            </a:fld>
            <a:endParaRPr lang="en-US"/>
          </a:p>
        </p:txBody>
      </p:sp>
    </p:spTree>
    <p:extLst>
      <p:ext uri="{BB962C8B-B14F-4D97-AF65-F5344CB8AC3E}">
        <p14:creationId xmlns:p14="http://schemas.microsoft.com/office/powerpoint/2010/main" val="42942764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48231-6A1C-B274-05EF-082CB9E183A2}"/>
              </a:ext>
            </a:extLst>
          </p:cNvPr>
          <p:cNvSpPr>
            <a:spLocks noGrp="1"/>
          </p:cNvSpPr>
          <p:nvPr>
            <p:ph type="title"/>
          </p:nvPr>
        </p:nvSpPr>
        <p:spPr/>
        <p:txBody>
          <a:bodyPr/>
          <a:lstStyle/>
          <a:p>
            <a:r>
              <a:rPr lang="en-US" dirty="0"/>
              <a:t>g. Lack of additional rights</a:t>
            </a:r>
          </a:p>
        </p:txBody>
      </p:sp>
      <p:sp>
        <p:nvSpPr>
          <p:cNvPr id="3" name="Content Placeholder 2">
            <a:extLst>
              <a:ext uri="{FF2B5EF4-FFF2-40B4-BE49-F238E27FC236}">
                <a16:creationId xmlns:a16="http://schemas.microsoft.com/office/drawing/2014/main" id="{5FB96480-EEE7-D72C-9A73-B540C9005BB6}"/>
              </a:ext>
            </a:extLst>
          </p:cNvPr>
          <p:cNvSpPr>
            <a:spLocks noGrp="1"/>
          </p:cNvSpPr>
          <p:nvPr>
            <p:ph idx="1"/>
          </p:nvPr>
        </p:nvSpPr>
        <p:spPr/>
        <p:txBody>
          <a:bodyPr>
            <a:normAutofit fontScale="92500" lnSpcReduction="10000"/>
          </a:bodyPr>
          <a:lstStyle/>
          <a:p>
            <a:r>
              <a:rPr lang="en-US" dirty="0"/>
              <a:t>Copyright law also recognizes additional sorts of rights:</a:t>
            </a:r>
          </a:p>
          <a:p>
            <a:pPr lvl="1"/>
            <a:r>
              <a:rPr lang="en-US" dirty="0"/>
              <a:t>“Related” rights in things like performances</a:t>
            </a:r>
          </a:p>
          <a:p>
            <a:pPr lvl="1"/>
            <a:r>
              <a:rPr lang="en-US" dirty="0"/>
              <a:t>Additional rights that remain the author</a:t>
            </a:r>
          </a:p>
          <a:p>
            <a:pPr lvl="2"/>
            <a:r>
              <a:rPr lang="en-US" dirty="0"/>
              <a:t>Right to attribution</a:t>
            </a:r>
          </a:p>
          <a:p>
            <a:pPr lvl="2"/>
            <a:r>
              <a:rPr lang="en-US" dirty="0"/>
              <a:t>Right to prevent distortion</a:t>
            </a:r>
          </a:p>
          <a:p>
            <a:r>
              <a:rPr lang="en-US" dirty="0"/>
              <a:t>Patent law contains none of these</a:t>
            </a:r>
          </a:p>
          <a:p>
            <a:pPr lvl="1"/>
            <a:r>
              <a:rPr lang="en-US" i="1" dirty="0"/>
              <a:t>Caveat:</a:t>
            </a:r>
            <a:r>
              <a:rPr lang="en-US" dirty="0"/>
              <a:t> although the rights may not be set out in patent law, other laws may create similar sorts of rights</a:t>
            </a:r>
          </a:p>
          <a:p>
            <a:pPr lvl="2"/>
            <a:r>
              <a:rPr lang="en-US" dirty="0"/>
              <a:t>E.g. false advertising law and false statements that the seller is the inventor</a:t>
            </a:r>
          </a:p>
        </p:txBody>
      </p:sp>
      <p:sp>
        <p:nvSpPr>
          <p:cNvPr id="4" name="Footer Placeholder 3">
            <a:extLst>
              <a:ext uri="{FF2B5EF4-FFF2-40B4-BE49-F238E27FC236}">
                <a16:creationId xmlns:a16="http://schemas.microsoft.com/office/drawing/2014/main" id="{2000AB54-33B8-CCB3-D9DE-9E1D27BB09F5}"/>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8C17DE5C-EF4F-B850-AE17-3B63C4BDDDC8}"/>
              </a:ext>
            </a:extLst>
          </p:cNvPr>
          <p:cNvSpPr>
            <a:spLocks noGrp="1"/>
          </p:cNvSpPr>
          <p:nvPr>
            <p:ph type="sldNum" sz="quarter" idx="12"/>
          </p:nvPr>
        </p:nvSpPr>
        <p:spPr/>
        <p:txBody>
          <a:bodyPr/>
          <a:lstStyle/>
          <a:p>
            <a:fld id="{800015AF-CBB2-B54C-9E98-3D993F4637B7}" type="slidenum">
              <a:rPr lang="en-US" smtClean="0"/>
              <a:t>34</a:t>
            </a:fld>
            <a:endParaRPr lang="en-US"/>
          </a:p>
        </p:txBody>
      </p:sp>
    </p:spTree>
    <p:extLst>
      <p:ext uri="{BB962C8B-B14F-4D97-AF65-F5344CB8AC3E}">
        <p14:creationId xmlns:p14="http://schemas.microsoft.com/office/powerpoint/2010/main" val="6923152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06C6B-1A4F-48A0-AA5F-0E8FFCEAF59E}"/>
              </a:ext>
            </a:extLst>
          </p:cNvPr>
          <p:cNvSpPr>
            <a:spLocks noGrp="1"/>
          </p:cNvSpPr>
          <p:nvPr>
            <p:ph type="title"/>
          </p:nvPr>
        </p:nvSpPr>
        <p:spPr/>
        <p:txBody>
          <a:bodyPr/>
          <a:lstStyle/>
          <a:p>
            <a:r>
              <a:rPr lang="en-US" dirty="0"/>
              <a:t>Patent terms and concepts</a:t>
            </a:r>
          </a:p>
        </p:txBody>
      </p:sp>
      <p:sp>
        <p:nvSpPr>
          <p:cNvPr id="3" name="Content Placeholder 2">
            <a:extLst>
              <a:ext uri="{FF2B5EF4-FFF2-40B4-BE49-F238E27FC236}">
                <a16:creationId xmlns:a16="http://schemas.microsoft.com/office/drawing/2014/main" id="{4116AB75-9259-4B39-A082-449378C14F4B}"/>
              </a:ext>
            </a:extLst>
          </p:cNvPr>
          <p:cNvSpPr>
            <a:spLocks noGrp="1"/>
          </p:cNvSpPr>
          <p:nvPr>
            <p:ph idx="1"/>
          </p:nvPr>
        </p:nvSpPr>
        <p:spPr/>
        <p:txBody>
          <a:bodyPr/>
          <a:lstStyle/>
          <a:p>
            <a:r>
              <a:rPr lang="en-US" dirty="0"/>
              <a:t>Claims</a:t>
            </a:r>
          </a:p>
          <a:p>
            <a:r>
              <a:rPr lang="en-US" dirty="0"/>
              <a:t>Limitations</a:t>
            </a:r>
          </a:p>
          <a:p>
            <a:r>
              <a:rPr lang="en-US" dirty="0"/>
              <a:t>Novelty</a:t>
            </a:r>
          </a:p>
          <a:p>
            <a:r>
              <a:rPr lang="en-US" dirty="0"/>
              <a:t>Non-obviousness</a:t>
            </a:r>
          </a:p>
          <a:p>
            <a:r>
              <a:rPr lang="en-US" dirty="0"/>
              <a:t>Exhaustion (called “first sale” in copyright)</a:t>
            </a:r>
          </a:p>
        </p:txBody>
      </p:sp>
      <p:sp>
        <p:nvSpPr>
          <p:cNvPr id="4" name="Footer Placeholder 3">
            <a:extLst>
              <a:ext uri="{FF2B5EF4-FFF2-40B4-BE49-F238E27FC236}">
                <a16:creationId xmlns:a16="http://schemas.microsoft.com/office/drawing/2014/main" id="{F9FC2EED-0170-4011-A1F5-31E2F92CE28A}"/>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1AA9392B-52F9-4D10-A176-F215D5B39D3D}"/>
              </a:ext>
            </a:extLst>
          </p:cNvPr>
          <p:cNvSpPr>
            <a:spLocks noGrp="1"/>
          </p:cNvSpPr>
          <p:nvPr>
            <p:ph type="sldNum" sz="quarter" idx="12"/>
          </p:nvPr>
        </p:nvSpPr>
        <p:spPr/>
        <p:txBody>
          <a:bodyPr/>
          <a:lstStyle/>
          <a:p>
            <a:fld id="{342D60C7-1036-4EE8-BC96-9353BF78B1FC}" type="slidenum">
              <a:rPr lang="en-US" smtClean="0"/>
              <a:t>35</a:t>
            </a:fld>
            <a:endParaRPr lang="en-US"/>
          </a:p>
        </p:txBody>
      </p:sp>
    </p:spTree>
    <p:extLst>
      <p:ext uri="{BB962C8B-B14F-4D97-AF65-F5344CB8AC3E}">
        <p14:creationId xmlns:p14="http://schemas.microsoft.com/office/powerpoint/2010/main" val="40077795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B317B-90AA-BC68-E25E-AD7241241BC0}"/>
              </a:ext>
            </a:extLst>
          </p:cNvPr>
          <p:cNvSpPr>
            <a:spLocks noGrp="1"/>
          </p:cNvSpPr>
          <p:nvPr>
            <p:ph type="title"/>
          </p:nvPr>
        </p:nvSpPr>
        <p:spPr/>
        <p:txBody>
          <a:bodyPr/>
          <a:lstStyle/>
          <a:p>
            <a:r>
              <a:rPr lang="en-US" dirty="0"/>
              <a:t>Claims and limitations</a:t>
            </a:r>
          </a:p>
        </p:txBody>
      </p:sp>
      <p:sp>
        <p:nvSpPr>
          <p:cNvPr id="3" name="Content Placeholder 2">
            <a:extLst>
              <a:ext uri="{FF2B5EF4-FFF2-40B4-BE49-F238E27FC236}">
                <a16:creationId xmlns:a16="http://schemas.microsoft.com/office/drawing/2014/main" id="{5B9B9E4A-68E9-450D-9614-2AF52D61E179}"/>
              </a:ext>
            </a:extLst>
          </p:cNvPr>
          <p:cNvSpPr>
            <a:spLocks noGrp="1"/>
          </p:cNvSpPr>
          <p:nvPr>
            <p:ph idx="1"/>
          </p:nvPr>
        </p:nvSpPr>
        <p:spPr/>
        <p:txBody>
          <a:bodyPr>
            <a:normAutofit lnSpcReduction="10000"/>
          </a:bodyPr>
          <a:lstStyle/>
          <a:p>
            <a:r>
              <a:rPr lang="en-US" dirty="0"/>
              <a:t>As mentioned shortly ago, the issued patent will contain one or more very precise “claims”</a:t>
            </a:r>
          </a:p>
          <a:p>
            <a:pPr lvl="1"/>
            <a:r>
              <a:rPr lang="en-US" dirty="0"/>
              <a:t>Claims are to be read in light of the “limitations”</a:t>
            </a:r>
          </a:p>
          <a:p>
            <a:pPr lvl="2"/>
            <a:r>
              <a:rPr lang="en-US" dirty="0"/>
              <a:t>E.g., a claim that specifies the device is to be made of a ferric metal</a:t>
            </a:r>
          </a:p>
          <a:p>
            <a:pPr lvl="3"/>
            <a:r>
              <a:rPr lang="en-US" dirty="0"/>
              <a:t>A person would be free to make the same device out of wood or a non-ferric metal like aluminum</a:t>
            </a:r>
          </a:p>
          <a:p>
            <a:pPr lvl="3"/>
            <a:r>
              <a:rPr lang="en-US" i="1" dirty="0"/>
              <a:t>Caveat:</a:t>
            </a:r>
            <a:r>
              <a:rPr lang="en-US" dirty="0"/>
              <a:t> rule of “equivalents”</a:t>
            </a:r>
          </a:p>
          <a:p>
            <a:r>
              <a:rPr lang="en-US" dirty="0"/>
              <a:t>Claims are often expressed in a sort of logic—the device with limitations A, B, and C</a:t>
            </a:r>
          </a:p>
          <a:p>
            <a:r>
              <a:rPr lang="en-US" dirty="0"/>
              <a:t>Dependent claims—add additional limitations</a:t>
            </a:r>
          </a:p>
        </p:txBody>
      </p:sp>
      <p:sp>
        <p:nvSpPr>
          <p:cNvPr id="4" name="Footer Placeholder 3">
            <a:extLst>
              <a:ext uri="{FF2B5EF4-FFF2-40B4-BE49-F238E27FC236}">
                <a16:creationId xmlns:a16="http://schemas.microsoft.com/office/drawing/2014/main" id="{D35DBCBC-CEDD-B969-9D50-A5024BBC3C1A}"/>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7C873407-5DED-C319-E38B-F6FCA040EE6D}"/>
              </a:ext>
            </a:extLst>
          </p:cNvPr>
          <p:cNvSpPr>
            <a:spLocks noGrp="1"/>
          </p:cNvSpPr>
          <p:nvPr>
            <p:ph type="sldNum" sz="quarter" idx="12"/>
          </p:nvPr>
        </p:nvSpPr>
        <p:spPr/>
        <p:txBody>
          <a:bodyPr/>
          <a:lstStyle/>
          <a:p>
            <a:fld id="{800015AF-CBB2-B54C-9E98-3D993F4637B7}" type="slidenum">
              <a:rPr lang="en-US" smtClean="0"/>
              <a:t>36</a:t>
            </a:fld>
            <a:endParaRPr lang="en-US"/>
          </a:p>
        </p:txBody>
      </p:sp>
    </p:spTree>
    <p:extLst>
      <p:ext uri="{BB962C8B-B14F-4D97-AF65-F5344CB8AC3E}">
        <p14:creationId xmlns:p14="http://schemas.microsoft.com/office/powerpoint/2010/main" val="25486913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934E6-D13F-95CF-9365-38A5EF113550}"/>
              </a:ext>
            </a:extLst>
          </p:cNvPr>
          <p:cNvSpPr>
            <a:spLocks noGrp="1"/>
          </p:cNvSpPr>
          <p:nvPr>
            <p:ph type="title"/>
          </p:nvPr>
        </p:nvSpPr>
        <p:spPr/>
        <p:txBody>
          <a:bodyPr/>
          <a:lstStyle/>
          <a:p>
            <a:r>
              <a:rPr lang="en-US" dirty="0"/>
              <a:t>Novelty and </a:t>
            </a:r>
            <a:r>
              <a:rPr lang="en-US" dirty="0" err="1"/>
              <a:t>nonobviousness</a:t>
            </a:r>
            <a:endParaRPr lang="en-US" dirty="0"/>
          </a:p>
        </p:txBody>
      </p:sp>
      <p:sp>
        <p:nvSpPr>
          <p:cNvPr id="3" name="Content Placeholder 2">
            <a:extLst>
              <a:ext uri="{FF2B5EF4-FFF2-40B4-BE49-F238E27FC236}">
                <a16:creationId xmlns:a16="http://schemas.microsoft.com/office/drawing/2014/main" id="{A603DF44-428B-7F93-B259-D641BF1DF6A1}"/>
              </a:ext>
            </a:extLst>
          </p:cNvPr>
          <p:cNvSpPr>
            <a:spLocks noGrp="1"/>
          </p:cNvSpPr>
          <p:nvPr>
            <p:ph idx="1"/>
          </p:nvPr>
        </p:nvSpPr>
        <p:spPr/>
        <p:txBody>
          <a:bodyPr>
            <a:normAutofit fontScale="85000" lnSpcReduction="10000"/>
          </a:bodyPr>
          <a:lstStyle/>
          <a:p>
            <a:r>
              <a:rPr lang="en-US" dirty="0"/>
              <a:t>Novelty: is the invention truly “new”</a:t>
            </a:r>
          </a:p>
          <a:p>
            <a:pPr lvl="1"/>
            <a:r>
              <a:rPr lang="en-US" dirty="0"/>
              <a:t>May be new to the nation or new to the world (more on this later)</a:t>
            </a:r>
          </a:p>
          <a:p>
            <a:pPr lvl="1"/>
            <a:r>
              <a:rPr lang="en-US" dirty="0"/>
              <a:t>If the invention already exists, we commonly say it was “anticipated”</a:t>
            </a:r>
          </a:p>
          <a:p>
            <a:r>
              <a:rPr lang="en-US" dirty="0" err="1"/>
              <a:t>Nonobviousness</a:t>
            </a:r>
            <a:r>
              <a:rPr lang="en-US" dirty="0"/>
              <a:t>: even if the invention is truly new, if it is only a minor advance, no patent may issue</a:t>
            </a:r>
          </a:p>
          <a:p>
            <a:pPr lvl="1"/>
            <a:r>
              <a:rPr lang="en-US" dirty="0"/>
              <a:t>Examined from the perspective of the person of ordinary skill in that area of technology</a:t>
            </a:r>
          </a:p>
          <a:p>
            <a:pPr lvl="1"/>
            <a:r>
              <a:rPr lang="en-US" dirty="0"/>
              <a:t>No similar doctrine in copyright (other than doctrines like adaptations or derivative works)</a:t>
            </a:r>
          </a:p>
          <a:p>
            <a:r>
              <a:rPr lang="en-US" dirty="0"/>
              <a:t>Both novelty and </a:t>
            </a:r>
            <a:r>
              <a:rPr lang="en-US" dirty="0" err="1"/>
              <a:t>nonobviousness</a:t>
            </a:r>
            <a:r>
              <a:rPr lang="en-US" dirty="0"/>
              <a:t> are determined by considering the “prior art”</a:t>
            </a:r>
          </a:p>
        </p:txBody>
      </p:sp>
      <p:sp>
        <p:nvSpPr>
          <p:cNvPr id="4" name="Footer Placeholder 3">
            <a:extLst>
              <a:ext uri="{FF2B5EF4-FFF2-40B4-BE49-F238E27FC236}">
                <a16:creationId xmlns:a16="http://schemas.microsoft.com/office/drawing/2014/main" id="{1E35C71D-5994-A998-4CDE-A35C820EF49E}"/>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5C031F4F-41C4-2E93-65F0-C43322390206}"/>
              </a:ext>
            </a:extLst>
          </p:cNvPr>
          <p:cNvSpPr>
            <a:spLocks noGrp="1"/>
          </p:cNvSpPr>
          <p:nvPr>
            <p:ph type="sldNum" sz="quarter" idx="12"/>
          </p:nvPr>
        </p:nvSpPr>
        <p:spPr/>
        <p:txBody>
          <a:bodyPr/>
          <a:lstStyle/>
          <a:p>
            <a:fld id="{800015AF-CBB2-B54C-9E98-3D993F4637B7}" type="slidenum">
              <a:rPr lang="en-US" smtClean="0"/>
              <a:t>37</a:t>
            </a:fld>
            <a:endParaRPr lang="en-US"/>
          </a:p>
        </p:txBody>
      </p:sp>
    </p:spTree>
    <p:extLst>
      <p:ext uri="{BB962C8B-B14F-4D97-AF65-F5344CB8AC3E}">
        <p14:creationId xmlns:p14="http://schemas.microsoft.com/office/powerpoint/2010/main" val="25466387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BDB58-151A-E968-A901-31E0DF02AED6}"/>
              </a:ext>
            </a:extLst>
          </p:cNvPr>
          <p:cNvSpPr>
            <a:spLocks noGrp="1"/>
          </p:cNvSpPr>
          <p:nvPr>
            <p:ph type="title"/>
          </p:nvPr>
        </p:nvSpPr>
        <p:spPr/>
        <p:txBody>
          <a:bodyPr/>
          <a:lstStyle/>
          <a:p>
            <a:r>
              <a:rPr lang="en-US" dirty="0"/>
              <a:t>Exhaustion</a:t>
            </a:r>
          </a:p>
        </p:txBody>
      </p:sp>
      <p:sp>
        <p:nvSpPr>
          <p:cNvPr id="3" name="Content Placeholder 2">
            <a:extLst>
              <a:ext uri="{FF2B5EF4-FFF2-40B4-BE49-F238E27FC236}">
                <a16:creationId xmlns:a16="http://schemas.microsoft.com/office/drawing/2014/main" id="{04A68CB6-A9C8-0835-5DA1-9BFC56E32617}"/>
              </a:ext>
            </a:extLst>
          </p:cNvPr>
          <p:cNvSpPr>
            <a:spLocks noGrp="1"/>
          </p:cNvSpPr>
          <p:nvPr>
            <p:ph idx="1"/>
          </p:nvPr>
        </p:nvSpPr>
        <p:spPr/>
        <p:txBody>
          <a:bodyPr/>
          <a:lstStyle/>
          <a:p>
            <a:r>
              <a:rPr lang="en-US" dirty="0"/>
              <a:t>Same basic doctrine as “first sale” in copyright (but as always, in patent they have to have a special term for it!)</a:t>
            </a:r>
          </a:p>
          <a:p>
            <a:r>
              <a:rPr lang="en-US" dirty="0"/>
              <a:t>If you buy a legitimate copy of an invention, you are free to sell, rent, or give away that copy</a:t>
            </a:r>
          </a:p>
          <a:p>
            <a:pPr lvl="1"/>
            <a:r>
              <a:rPr lang="en-US" dirty="0"/>
              <a:t>Does not allow you to make additional copies!</a:t>
            </a:r>
          </a:p>
          <a:p>
            <a:r>
              <a:rPr lang="en-US" dirty="0"/>
              <a:t>Difficult issue: repair (allowed) vs reconstruction (forbidden)</a:t>
            </a:r>
          </a:p>
        </p:txBody>
      </p:sp>
      <p:sp>
        <p:nvSpPr>
          <p:cNvPr id="4" name="Footer Placeholder 3">
            <a:extLst>
              <a:ext uri="{FF2B5EF4-FFF2-40B4-BE49-F238E27FC236}">
                <a16:creationId xmlns:a16="http://schemas.microsoft.com/office/drawing/2014/main" id="{A6EE3193-783C-A0DD-FD12-D9CF9F6C9D0E}"/>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4B2E0DA1-0B68-BFE0-FC18-1F626EFD4524}"/>
              </a:ext>
            </a:extLst>
          </p:cNvPr>
          <p:cNvSpPr>
            <a:spLocks noGrp="1"/>
          </p:cNvSpPr>
          <p:nvPr>
            <p:ph type="sldNum" sz="quarter" idx="12"/>
          </p:nvPr>
        </p:nvSpPr>
        <p:spPr/>
        <p:txBody>
          <a:bodyPr/>
          <a:lstStyle/>
          <a:p>
            <a:fld id="{800015AF-CBB2-B54C-9E98-3D993F4637B7}" type="slidenum">
              <a:rPr lang="en-US" smtClean="0"/>
              <a:t>38</a:t>
            </a:fld>
            <a:endParaRPr lang="en-US"/>
          </a:p>
        </p:txBody>
      </p:sp>
    </p:spTree>
    <p:extLst>
      <p:ext uri="{BB962C8B-B14F-4D97-AF65-F5344CB8AC3E}">
        <p14:creationId xmlns:p14="http://schemas.microsoft.com/office/powerpoint/2010/main" val="414304128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49EBAA4-FC84-486F-AD82-3E65AB2DD281}"/>
              </a:ext>
            </a:extLst>
          </p:cNvPr>
          <p:cNvSpPr>
            <a:spLocks noGrp="1"/>
          </p:cNvSpPr>
          <p:nvPr>
            <p:ph type="title"/>
          </p:nvPr>
        </p:nvSpPr>
        <p:spPr/>
        <p:txBody>
          <a:bodyPr/>
          <a:lstStyle/>
          <a:p>
            <a:r>
              <a:rPr lang="en-US" dirty="0"/>
              <a:t>2. International patent</a:t>
            </a:r>
          </a:p>
        </p:txBody>
      </p:sp>
      <p:sp>
        <p:nvSpPr>
          <p:cNvPr id="7" name="Text Placeholder 6">
            <a:extLst>
              <a:ext uri="{FF2B5EF4-FFF2-40B4-BE49-F238E27FC236}">
                <a16:creationId xmlns:a16="http://schemas.microsoft.com/office/drawing/2014/main" id="{145B3841-F3D8-4512-9D89-1C6A404209CF}"/>
              </a:ext>
            </a:extLst>
          </p:cNvPr>
          <p:cNvSpPr>
            <a:spLocks noGrp="1"/>
          </p:cNvSpPr>
          <p:nvPr>
            <p:ph type="body" idx="1"/>
          </p:nvPr>
        </p:nvSpPr>
        <p:spPr>
          <a:xfrm>
            <a:off x="2773968" y="3934327"/>
            <a:ext cx="7791931" cy="1022684"/>
          </a:xfrm>
        </p:spPr>
        <p:txBody>
          <a:bodyPr/>
          <a:lstStyle/>
          <a:p>
            <a:pPr marL="342900" indent="-342900">
              <a:buAutoNum type="alphaLcPeriod"/>
            </a:pPr>
            <a:r>
              <a:rPr lang="en-US" dirty="0"/>
              <a:t>Differences in national laws</a:t>
            </a:r>
          </a:p>
          <a:p>
            <a:pPr marL="342900" indent="-342900">
              <a:buAutoNum type="alphaLcPeriod"/>
            </a:pPr>
            <a:r>
              <a:rPr lang="en-US" dirty="0"/>
              <a:t>The main treaties</a:t>
            </a:r>
          </a:p>
        </p:txBody>
      </p:sp>
      <p:sp>
        <p:nvSpPr>
          <p:cNvPr id="4" name="Footer Placeholder 3">
            <a:extLst>
              <a:ext uri="{FF2B5EF4-FFF2-40B4-BE49-F238E27FC236}">
                <a16:creationId xmlns:a16="http://schemas.microsoft.com/office/drawing/2014/main" id="{793E1138-FA5B-473F-92CE-8D9EFA25841B}"/>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812FA8F4-E22D-4F03-891F-9D6BEAD17C0A}"/>
              </a:ext>
            </a:extLst>
          </p:cNvPr>
          <p:cNvSpPr>
            <a:spLocks noGrp="1"/>
          </p:cNvSpPr>
          <p:nvPr>
            <p:ph type="sldNum" sz="quarter" idx="12"/>
          </p:nvPr>
        </p:nvSpPr>
        <p:spPr/>
        <p:txBody>
          <a:bodyPr/>
          <a:lstStyle/>
          <a:p>
            <a:fld id="{342D60C7-1036-4EE8-BC96-9353BF78B1FC}" type="slidenum">
              <a:rPr lang="en-US" smtClean="0"/>
              <a:t>39</a:t>
            </a:fld>
            <a:endParaRPr lang="en-US"/>
          </a:p>
        </p:txBody>
      </p:sp>
    </p:spTree>
    <p:extLst>
      <p:ext uri="{BB962C8B-B14F-4D97-AF65-F5344CB8AC3E}">
        <p14:creationId xmlns:p14="http://schemas.microsoft.com/office/powerpoint/2010/main" val="758852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A35B6-D2C0-8A71-116D-C661BD79D232}"/>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EB4BE2A9-0816-1915-77BA-583A96E6944B}"/>
              </a:ext>
            </a:extLst>
          </p:cNvPr>
          <p:cNvSpPr>
            <a:spLocks noGrp="1"/>
          </p:cNvSpPr>
          <p:nvPr>
            <p:ph idx="1"/>
          </p:nvPr>
        </p:nvSpPr>
        <p:spPr/>
        <p:txBody>
          <a:bodyPr>
            <a:normAutofit lnSpcReduction="10000"/>
          </a:bodyPr>
          <a:lstStyle/>
          <a:p>
            <a:r>
              <a:rPr lang="en-US" dirty="0"/>
              <a:t>A significant correlation with the material you have already dealt with concerning international copyright (Mezei)</a:t>
            </a:r>
          </a:p>
          <a:p>
            <a:r>
              <a:rPr lang="en-US" dirty="0"/>
              <a:t>But while similar in general ways, there are a surprising number of differences</a:t>
            </a:r>
          </a:p>
          <a:p>
            <a:pPr lvl="1"/>
            <a:r>
              <a:rPr lang="en-US" dirty="0"/>
              <a:t>Differences in the mechanical rules (such as how you enforce your IP in other nations)</a:t>
            </a:r>
          </a:p>
          <a:p>
            <a:pPr lvl="1"/>
            <a:r>
              <a:rPr lang="en-US" dirty="0"/>
              <a:t>A more fundamental differences in philosophy</a:t>
            </a:r>
          </a:p>
          <a:p>
            <a:pPr lvl="2"/>
            <a:r>
              <a:rPr lang="en-US" dirty="0"/>
              <a:t>Copyright—very author-centered. Strong human rights flavor</a:t>
            </a:r>
          </a:p>
          <a:p>
            <a:pPr lvl="2"/>
            <a:r>
              <a:rPr lang="en-US" dirty="0"/>
              <a:t>Industrial property—much more of an economic focus</a:t>
            </a:r>
          </a:p>
          <a:p>
            <a:pPr lvl="3"/>
            <a:r>
              <a:rPr lang="en-US" dirty="0"/>
              <a:t>Not entirely. For example, law of secret information has other criteria</a:t>
            </a:r>
          </a:p>
        </p:txBody>
      </p:sp>
      <p:sp>
        <p:nvSpPr>
          <p:cNvPr id="4" name="Footer Placeholder 3">
            <a:extLst>
              <a:ext uri="{FF2B5EF4-FFF2-40B4-BE49-F238E27FC236}">
                <a16:creationId xmlns:a16="http://schemas.microsoft.com/office/drawing/2014/main" id="{32B3C69D-AC18-668E-253C-076EEF7594CE}"/>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C508B144-A1F4-9FC5-FD81-7E093CDF1606}"/>
              </a:ext>
            </a:extLst>
          </p:cNvPr>
          <p:cNvSpPr>
            <a:spLocks noGrp="1"/>
          </p:cNvSpPr>
          <p:nvPr>
            <p:ph type="sldNum" sz="quarter" idx="12"/>
          </p:nvPr>
        </p:nvSpPr>
        <p:spPr/>
        <p:txBody>
          <a:bodyPr/>
          <a:lstStyle/>
          <a:p>
            <a:fld id="{800015AF-CBB2-B54C-9E98-3D993F4637B7}" type="slidenum">
              <a:rPr lang="en-US" smtClean="0"/>
              <a:t>4</a:t>
            </a:fld>
            <a:endParaRPr lang="en-US"/>
          </a:p>
        </p:txBody>
      </p:sp>
    </p:spTree>
    <p:extLst>
      <p:ext uri="{BB962C8B-B14F-4D97-AF65-F5344CB8AC3E}">
        <p14:creationId xmlns:p14="http://schemas.microsoft.com/office/powerpoint/2010/main" val="233720425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B8D05-6CD6-46CE-B173-53337BEBBCA0}"/>
              </a:ext>
            </a:extLst>
          </p:cNvPr>
          <p:cNvSpPr>
            <a:spLocks noGrp="1"/>
          </p:cNvSpPr>
          <p:nvPr>
            <p:ph type="title"/>
          </p:nvPr>
        </p:nvSpPr>
        <p:spPr/>
        <p:txBody>
          <a:bodyPr/>
          <a:lstStyle/>
          <a:p>
            <a:r>
              <a:rPr lang="en-US" dirty="0"/>
              <a:t>a. Historic differences in national laws</a:t>
            </a:r>
          </a:p>
        </p:txBody>
      </p:sp>
      <p:sp>
        <p:nvSpPr>
          <p:cNvPr id="3" name="Content Placeholder 2">
            <a:extLst>
              <a:ext uri="{FF2B5EF4-FFF2-40B4-BE49-F238E27FC236}">
                <a16:creationId xmlns:a16="http://schemas.microsoft.com/office/drawing/2014/main" id="{8DFFE0BB-4C49-4D0C-B272-294F36DD1E15}"/>
              </a:ext>
            </a:extLst>
          </p:cNvPr>
          <p:cNvSpPr>
            <a:spLocks noGrp="1"/>
          </p:cNvSpPr>
          <p:nvPr>
            <p:ph idx="1"/>
          </p:nvPr>
        </p:nvSpPr>
        <p:spPr/>
        <p:txBody>
          <a:bodyPr>
            <a:normAutofit lnSpcReduction="10000"/>
          </a:bodyPr>
          <a:lstStyle/>
          <a:p>
            <a:r>
              <a:rPr lang="en-US" dirty="0"/>
              <a:t>Subject matter</a:t>
            </a:r>
          </a:p>
          <a:p>
            <a:pPr lvl="1"/>
            <a:r>
              <a:rPr lang="en-US" dirty="0"/>
              <a:t>Many nations did not protect medicines and medical technology</a:t>
            </a:r>
          </a:p>
          <a:p>
            <a:pPr lvl="1"/>
            <a:r>
              <a:rPr lang="en-US" dirty="0"/>
              <a:t>Others only protected “things”, not processes</a:t>
            </a:r>
          </a:p>
          <a:p>
            <a:pPr lvl="1"/>
            <a:r>
              <a:rPr lang="en-US" dirty="0"/>
              <a:t>Morality exceptions</a:t>
            </a:r>
          </a:p>
          <a:p>
            <a:r>
              <a:rPr lang="en-US" dirty="0"/>
              <a:t>Novelty</a:t>
            </a:r>
          </a:p>
          <a:p>
            <a:pPr lvl="1"/>
            <a:r>
              <a:rPr lang="en-US" dirty="0"/>
              <a:t>National or worldwide</a:t>
            </a:r>
          </a:p>
          <a:p>
            <a:pPr lvl="1"/>
            <a:r>
              <a:rPr lang="en-US" dirty="0"/>
              <a:t>What counts (non-written sources? Private collections?)</a:t>
            </a:r>
          </a:p>
          <a:p>
            <a:r>
              <a:rPr lang="en-US" dirty="0"/>
              <a:t>Non-obviousness/inventive step</a:t>
            </a:r>
          </a:p>
          <a:p>
            <a:endParaRPr lang="en-US" dirty="0"/>
          </a:p>
        </p:txBody>
      </p:sp>
      <p:sp>
        <p:nvSpPr>
          <p:cNvPr id="4" name="Footer Placeholder 3">
            <a:extLst>
              <a:ext uri="{FF2B5EF4-FFF2-40B4-BE49-F238E27FC236}">
                <a16:creationId xmlns:a16="http://schemas.microsoft.com/office/drawing/2014/main" id="{ED775ABB-A196-4E2C-87F8-2CD2CBBD7B47}"/>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EE92DCA5-D5C5-42C1-BD93-C7DFA0F14368}"/>
              </a:ext>
            </a:extLst>
          </p:cNvPr>
          <p:cNvSpPr>
            <a:spLocks noGrp="1"/>
          </p:cNvSpPr>
          <p:nvPr>
            <p:ph type="sldNum" sz="quarter" idx="12"/>
          </p:nvPr>
        </p:nvSpPr>
        <p:spPr/>
        <p:txBody>
          <a:bodyPr/>
          <a:lstStyle/>
          <a:p>
            <a:fld id="{342D60C7-1036-4EE8-BC96-9353BF78B1FC}" type="slidenum">
              <a:rPr lang="en-US" smtClean="0"/>
              <a:t>40</a:t>
            </a:fld>
            <a:endParaRPr lang="en-US"/>
          </a:p>
        </p:txBody>
      </p:sp>
    </p:spTree>
    <p:extLst>
      <p:ext uri="{BB962C8B-B14F-4D97-AF65-F5344CB8AC3E}">
        <p14:creationId xmlns:p14="http://schemas.microsoft.com/office/powerpoint/2010/main" val="41620427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C0BF0-DACD-5236-1E96-AF92B4994E45}"/>
              </a:ext>
            </a:extLst>
          </p:cNvPr>
          <p:cNvSpPr>
            <a:spLocks noGrp="1"/>
          </p:cNvSpPr>
          <p:nvPr>
            <p:ph type="title"/>
          </p:nvPr>
        </p:nvSpPr>
        <p:spPr/>
        <p:txBody>
          <a:bodyPr/>
          <a:lstStyle/>
          <a:p>
            <a:r>
              <a:rPr lang="en-US" dirty="0"/>
              <a:t>a. Historic differences (</a:t>
            </a:r>
            <a:r>
              <a:rPr lang="en-US" dirty="0" err="1"/>
              <a:t>con’t</a:t>
            </a:r>
            <a:r>
              <a:rPr lang="en-US" dirty="0"/>
              <a:t>)</a:t>
            </a:r>
          </a:p>
        </p:txBody>
      </p:sp>
      <p:sp>
        <p:nvSpPr>
          <p:cNvPr id="3" name="Content Placeholder 2">
            <a:extLst>
              <a:ext uri="{FF2B5EF4-FFF2-40B4-BE49-F238E27FC236}">
                <a16:creationId xmlns:a16="http://schemas.microsoft.com/office/drawing/2014/main" id="{267C170B-D609-02AC-1EF9-F2C96CB5DE44}"/>
              </a:ext>
            </a:extLst>
          </p:cNvPr>
          <p:cNvSpPr>
            <a:spLocks noGrp="1"/>
          </p:cNvSpPr>
          <p:nvPr>
            <p:ph idx="1"/>
          </p:nvPr>
        </p:nvSpPr>
        <p:spPr/>
        <p:txBody>
          <a:bodyPr>
            <a:normAutofit fontScale="92500" lnSpcReduction="10000"/>
          </a:bodyPr>
          <a:lstStyle/>
          <a:p>
            <a:r>
              <a:rPr lang="en-US" dirty="0"/>
              <a:t>Unitary system or multi-tiered</a:t>
            </a:r>
          </a:p>
          <a:p>
            <a:pPr lvl="1"/>
            <a:r>
              <a:rPr lang="en-US" dirty="0"/>
              <a:t>Separate petty patent system in some nations</a:t>
            </a:r>
          </a:p>
          <a:p>
            <a:pPr lvl="2"/>
            <a:r>
              <a:rPr lang="en-US" dirty="0"/>
              <a:t>“No examination” vs less significant advance</a:t>
            </a:r>
          </a:p>
          <a:p>
            <a:pPr lvl="1"/>
            <a:r>
              <a:rPr lang="en-US" dirty="0"/>
              <a:t>“Utility models”—a three-headed hydra</a:t>
            </a:r>
          </a:p>
          <a:p>
            <a:pPr lvl="1"/>
            <a:r>
              <a:rPr lang="en-US" dirty="0"/>
              <a:t>Term and level of protection are invariably less for these forms</a:t>
            </a:r>
          </a:p>
          <a:p>
            <a:r>
              <a:rPr lang="en-US" dirty="0"/>
              <a:t>First to invent/file/first inventor to file (few have first to invent anymore)</a:t>
            </a:r>
          </a:p>
          <a:p>
            <a:r>
              <a:rPr lang="en-US" dirty="0"/>
              <a:t>Working requirements</a:t>
            </a:r>
          </a:p>
          <a:p>
            <a:r>
              <a:rPr lang="en-US" dirty="0"/>
              <a:t>Exhaustion—national or worldwide (few have worldwide)</a:t>
            </a:r>
          </a:p>
        </p:txBody>
      </p:sp>
      <p:sp>
        <p:nvSpPr>
          <p:cNvPr id="4" name="Footer Placeholder 3">
            <a:extLst>
              <a:ext uri="{FF2B5EF4-FFF2-40B4-BE49-F238E27FC236}">
                <a16:creationId xmlns:a16="http://schemas.microsoft.com/office/drawing/2014/main" id="{2BF236BA-21FD-CFF5-FE52-C6554E2556C2}"/>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41FA1AFA-EAC8-9BD6-7351-49217737C30B}"/>
              </a:ext>
            </a:extLst>
          </p:cNvPr>
          <p:cNvSpPr>
            <a:spLocks noGrp="1"/>
          </p:cNvSpPr>
          <p:nvPr>
            <p:ph type="sldNum" sz="quarter" idx="12"/>
          </p:nvPr>
        </p:nvSpPr>
        <p:spPr/>
        <p:txBody>
          <a:bodyPr/>
          <a:lstStyle/>
          <a:p>
            <a:fld id="{800015AF-CBB2-B54C-9E98-3D993F4637B7}" type="slidenum">
              <a:rPr lang="en-US" smtClean="0"/>
              <a:t>41</a:t>
            </a:fld>
            <a:endParaRPr lang="en-US"/>
          </a:p>
        </p:txBody>
      </p:sp>
    </p:spTree>
    <p:extLst>
      <p:ext uri="{BB962C8B-B14F-4D97-AF65-F5344CB8AC3E}">
        <p14:creationId xmlns:p14="http://schemas.microsoft.com/office/powerpoint/2010/main" val="234656532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BADB5-F6EA-4D7B-98CD-79AE97DB61B5}"/>
              </a:ext>
            </a:extLst>
          </p:cNvPr>
          <p:cNvSpPr>
            <a:spLocks noGrp="1"/>
          </p:cNvSpPr>
          <p:nvPr>
            <p:ph type="title"/>
          </p:nvPr>
        </p:nvSpPr>
        <p:spPr/>
        <p:txBody>
          <a:bodyPr/>
          <a:lstStyle/>
          <a:p>
            <a:r>
              <a:rPr lang="en-US" dirty="0"/>
              <a:t>b. Main treaties and the minimum standards they impose</a:t>
            </a:r>
          </a:p>
        </p:txBody>
      </p:sp>
      <p:sp>
        <p:nvSpPr>
          <p:cNvPr id="3" name="Content Placeholder 2">
            <a:extLst>
              <a:ext uri="{FF2B5EF4-FFF2-40B4-BE49-F238E27FC236}">
                <a16:creationId xmlns:a16="http://schemas.microsoft.com/office/drawing/2014/main" id="{03E0D403-96C0-45D1-B484-D0B5665F45AA}"/>
              </a:ext>
            </a:extLst>
          </p:cNvPr>
          <p:cNvSpPr>
            <a:spLocks noGrp="1"/>
          </p:cNvSpPr>
          <p:nvPr>
            <p:ph idx="1"/>
          </p:nvPr>
        </p:nvSpPr>
        <p:spPr/>
        <p:txBody>
          <a:bodyPr>
            <a:normAutofit fontScale="70000" lnSpcReduction="20000"/>
          </a:bodyPr>
          <a:lstStyle/>
          <a:p>
            <a:r>
              <a:rPr lang="en-US" dirty="0"/>
              <a:t>Paris Convention</a:t>
            </a:r>
          </a:p>
          <a:p>
            <a:r>
              <a:rPr lang="en-US" dirty="0"/>
              <a:t>TRIPS Articles 27 et seq.</a:t>
            </a:r>
          </a:p>
          <a:p>
            <a:r>
              <a:rPr lang="en-US" dirty="0"/>
              <a:t>Will talk in a bit about the Patent Cooperation Treaty … a “helper treaty”; helps carry out the priority system of Paris</a:t>
            </a:r>
          </a:p>
          <a:p>
            <a:r>
              <a:rPr lang="en-US" dirty="0"/>
              <a:t>Generally, we will see that there is less harmonization in patent (and even less in other areas of industrial property) than in copyright</a:t>
            </a:r>
          </a:p>
          <a:p>
            <a:pPr lvl="1"/>
            <a:r>
              <a:rPr lang="en-US" dirty="0"/>
              <a:t>Berne sets very detailed … and very strict … minimum standards</a:t>
            </a:r>
          </a:p>
          <a:p>
            <a:r>
              <a:rPr lang="en-US" dirty="0"/>
              <a:t>Also, different nations influenced the development of the treaties</a:t>
            </a:r>
          </a:p>
          <a:p>
            <a:pPr lvl="1"/>
            <a:r>
              <a:rPr lang="en-US" dirty="0"/>
              <a:t>Berne—continental Europe, especially France, Germany, and Belgium</a:t>
            </a:r>
          </a:p>
          <a:p>
            <a:pPr lvl="1"/>
            <a:r>
              <a:rPr lang="en-US" dirty="0"/>
              <a:t>Paris/TRIPS—US, UK, and Japan</a:t>
            </a:r>
          </a:p>
          <a:p>
            <a:pPr lvl="2"/>
            <a:r>
              <a:rPr lang="en-US" dirty="0"/>
              <a:t>In some of more recent discussions, lesser-developed countries have had considerable influence</a:t>
            </a:r>
          </a:p>
        </p:txBody>
      </p:sp>
      <p:sp>
        <p:nvSpPr>
          <p:cNvPr id="4" name="Footer Placeholder 3">
            <a:extLst>
              <a:ext uri="{FF2B5EF4-FFF2-40B4-BE49-F238E27FC236}">
                <a16:creationId xmlns:a16="http://schemas.microsoft.com/office/drawing/2014/main" id="{80A4C00E-252C-4079-AB09-8B21FFA4693F}"/>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21E27E4A-D927-4064-9F88-623DE9CB94B3}"/>
              </a:ext>
            </a:extLst>
          </p:cNvPr>
          <p:cNvSpPr>
            <a:spLocks noGrp="1"/>
          </p:cNvSpPr>
          <p:nvPr>
            <p:ph type="sldNum" sz="quarter" idx="12"/>
          </p:nvPr>
        </p:nvSpPr>
        <p:spPr/>
        <p:txBody>
          <a:bodyPr/>
          <a:lstStyle/>
          <a:p>
            <a:fld id="{342D60C7-1036-4EE8-BC96-9353BF78B1FC}" type="slidenum">
              <a:rPr lang="en-US" smtClean="0"/>
              <a:t>42</a:t>
            </a:fld>
            <a:endParaRPr lang="en-US"/>
          </a:p>
        </p:txBody>
      </p:sp>
    </p:spTree>
    <p:extLst>
      <p:ext uri="{BB962C8B-B14F-4D97-AF65-F5344CB8AC3E}">
        <p14:creationId xmlns:p14="http://schemas.microsoft.com/office/powerpoint/2010/main" val="22561605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34C8-8441-4290-9C59-A3BA3C7BEE29}"/>
              </a:ext>
            </a:extLst>
          </p:cNvPr>
          <p:cNvSpPr>
            <a:spLocks noGrp="1"/>
          </p:cNvSpPr>
          <p:nvPr>
            <p:ph type="title"/>
          </p:nvPr>
        </p:nvSpPr>
        <p:spPr/>
        <p:txBody>
          <a:bodyPr/>
          <a:lstStyle/>
          <a:p>
            <a:r>
              <a:rPr lang="en-US" dirty="0"/>
              <a:t>Minimum standards: Paris</a:t>
            </a:r>
          </a:p>
        </p:txBody>
      </p:sp>
      <p:sp>
        <p:nvSpPr>
          <p:cNvPr id="3" name="Content Placeholder 2">
            <a:extLst>
              <a:ext uri="{FF2B5EF4-FFF2-40B4-BE49-F238E27FC236}">
                <a16:creationId xmlns:a16="http://schemas.microsoft.com/office/drawing/2014/main" id="{75FF3684-4694-488F-B36D-41DA3AE94E42}"/>
              </a:ext>
            </a:extLst>
          </p:cNvPr>
          <p:cNvSpPr>
            <a:spLocks noGrp="1"/>
          </p:cNvSpPr>
          <p:nvPr>
            <p:ph idx="1"/>
          </p:nvPr>
        </p:nvSpPr>
        <p:spPr/>
        <p:txBody>
          <a:bodyPr>
            <a:normAutofit fontScale="70000" lnSpcReduction="20000"/>
          </a:bodyPr>
          <a:lstStyle/>
          <a:p>
            <a:r>
              <a:rPr lang="en-US" dirty="0"/>
              <a:t>Again, overall there is less harmonization. But some specific provisions</a:t>
            </a:r>
          </a:p>
          <a:p>
            <a:r>
              <a:rPr lang="en-US" dirty="0"/>
              <a:t>Some issues—</a:t>
            </a:r>
          </a:p>
          <a:p>
            <a:pPr lvl="1"/>
            <a:r>
              <a:rPr lang="en-US" dirty="0"/>
              <a:t>Subject matter—Paris silent</a:t>
            </a:r>
          </a:p>
          <a:p>
            <a:pPr lvl="2"/>
            <a:r>
              <a:rPr lang="en-US" dirty="0"/>
              <a:t>No requirement that processes/methods be protected</a:t>
            </a:r>
          </a:p>
          <a:p>
            <a:pPr lvl="1"/>
            <a:r>
              <a:rPr lang="en-US" dirty="0"/>
              <a:t>Inventions forming part of boats and planes</a:t>
            </a:r>
          </a:p>
          <a:p>
            <a:pPr lvl="1"/>
            <a:r>
              <a:rPr lang="en-US" dirty="0"/>
              <a:t>No list of what exclusive rights must be provided</a:t>
            </a:r>
          </a:p>
          <a:p>
            <a:pPr lvl="1"/>
            <a:r>
              <a:rPr lang="en-US" dirty="0"/>
              <a:t>Patent term—Paris silent</a:t>
            </a:r>
          </a:p>
          <a:p>
            <a:pPr lvl="1"/>
            <a:r>
              <a:rPr lang="en-US" dirty="0"/>
              <a:t>Forfeiture/compulsory licensing—very strict provisions in Article 5</a:t>
            </a:r>
          </a:p>
          <a:p>
            <a:pPr lvl="2"/>
            <a:r>
              <a:rPr lang="en-US" dirty="0"/>
              <a:t>No forfeiture for “failure to work” if a compulsory license would resolve the issue</a:t>
            </a:r>
          </a:p>
          <a:p>
            <a:pPr lvl="1"/>
            <a:r>
              <a:rPr lang="en-US" dirty="0"/>
              <a:t>Discrimination—much the same as in Berne, except you can’t discriminate against inventions made in your own nation as you could with Berne</a:t>
            </a:r>
          </a:p>
          <a:p>
            <a:pPr lvl="1"/>
            <a:r>
              <a:rPr lang="en-US" dirty="0"/>
              <a:t>Exhaustion—Paris is silent</a:t>
            </a:r>
          </a:p>
        </p:txBody>
      </p:sp>
      <p:sp>
        <p:nvSpPr>
          <p:cNvPr id="4" name="Footer Placeholder 3">
            <a:extLst>
              <a:ext uri="{FF2B5EF4-FFF2-40B4-BE49-F238E27FC236}">
                <a16:creationId xmlns:a16="http://schemas.microsoft.com/office/drawing/2014/main" id="{D632CFD0-F25E-4599-844B-93EDD7B3C58E}"/>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A1123C1F-8681-4F2D-9E05-8B35E6376B9C}"/>
              </a:ext>
            </a:extLst>
          </p:cNvPr>
          <p:cNvSpPr>
            <a:spLocks noGrp="1"/>
          </p:cNvSpPr>
          <p:nvPr>
            <p:ph type="sldNum" sz="quarter" idx="12"/>
          </p:nvPr>
        </p:nvSpPr>
        <p:spPr/>
        <p:txBody>
          <a:bodyPr/>
          <a:lstStyle/>
          <a:p>
            <a:fld id="{342D60C7-1036-4EE8-BC96-9353BF78B1FC}" type="slidenum">
              <a:rPr lang="en-US" smtClean="0"/>
              <a:t>43</a:t>
            </a:fld>
            <a:endParaRPr lang="en-US"/>
          </a:p>
        </p:txBody>
      </p:sp>
    </p:spTree>
    <p:extLst>
      <p:ext uri="{BB962C8B-B14F-4D97-AF65-F5344CB8AC3E}">
        <p14:creationId xmlns:p14="http://schemas.microsoft.com/office/powerpoint/2010/main" val="44363455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C351D-34D6-45D7-BD02-D5F40FA646F3}"/>
              </a:ext>
            </a:extLst>
          </p:cNvPr>
          <p:cNvSpPr>
            <a:spLocks noGrp="1"/>
          </p:cNvSpPr>
          <p:nvPr>
            <p:ph type="title"/>
          </p:nvPr>
        </p:nvSpPr>
        <p:spPr/>
        <p:txBody>
          <a:bodyPr/>
          <a:lstStyle/>
          <a:p>
            <a:r>
              <a:rPr lang="en-US" dirty="0"/>
              <a:t>Minimum standards: TRIPS</a:t>
            </a:r>
          </a:p>
        </p:txBody>
      </p:sp>
      <p:sp>
        <p:nvSpPr>
          <p:cNvPr id="3" name="Content Placeholder 2">
            <a:extLst>
              <a:ext uri="{FF2B5EF4-FFF2-40B4-BE49-F238E27FC236}">
                <a16:creationId xmlns:a16="http://schemas.microsoft.com/office/drawing/2014/main" id="{2A95E2ED-7192-4861-8ED7-F50880677123}"/>
              </a:ext>
            </a:extLst>
          </p:cNvPr>
          <p:cNvSpPr>
            <a:spLocks noGrp="1"/>
          </p:cNvSpPr>
          <p:nvPr>
            <p:ph idx="1"/>
          </p:nvPr>
        </p:nvSpPr>
        <p:spPr/>
        <p:txBody>
          <a:bodyPr>
            <a:normAutofit/>
          </a:bodyPr>
          <a:lstStyle/>
          <a:p>
            <a:r>
              <a:rPr lang="en-US" dirty="0"/>
              <a:t>Novelty—new </a:t>
            </a:r>
            <a:r>
              <a:rPr lang="en-US" b="1" dirty="0"/>
              <a:t>+ inventive step </a:t>
            </a:r>
            <a:r>
              <a:rPr lang="en-US" dirty="0"/>
              <a:t>(footnote allows use of non-obviousness standard)</a:t>
            </a:r>
          </a:p>
          <a:p>
            <a:pPr lvl="1"/>
            <a:r>
              <a:rPr lang="en-US" dirty="0"/>
              <a:t>So there must be a significant advance to grant a full patent</a:t>
            </a:r>
          </a:p>
          <a:p>
            <a:r>
              <a:rPr lang="en-US" dirty="0"/>
              <a:t>Minimum term—20 years from date of </a:t>
            </a:r>
            <a:r>
              <a:rPr lang="en-US" b="1" dirty="0"/>
              <a:t>application</a:t>
            </a:r>
            <a:r>
              <a:rPr lang="en-US" dirty="0"/>
              <a:t> (Art 33)</a:t>
            </a:r>
          </a:p>
          <a:p>
            <a:pPr lvl="1"/>
            <a:r>
              <a:rPr lang="en-US" dirty="0"/>
              <a:t>Will see a different minimum term for design protection, including design patents (later in course)</a:t>
            </a:r>
          </a:p>
          <a:p>
            <a:r>
              <a:rPr lang="en-US" dirty="0"/>
              <a:t>Rights of patent holder (Art 28)</a:t>
            </a:r>
          </a:p>
        </p:txBody>
      </p:sp>
      <p:sp>
        <p:nvSpPr>
          <p:cNvPr id="4" name="Footer Placeholder 3">
            <a:extLst>
              <a:ext uri="{FF2B5EF4-FFF2-40B4-BE49-F238E27FC236}">
                <a16:creationId xmlns:a16="http://schemas.microsoft.com/office/drawing/2014/main" id="{34F5A4E9-A5EC-4221-A218-C982A5AFA7B7}"/>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47DF37C1-2FFB-43C1-8686-9EBF7AE1EDC5}"/>
              </a:ext>
            </a:extLst>
          </p:cNvPr>
          <p:cNvSpPr>
            <a:spLocks noGrp="1"/>
          </p:cNvSpPr>
          <p:nvPr>
            <p:ph type="sldNum" sz="quarter" idx="12"/>
          </p:nvPr>
        </p:nvSpPr>
        <p:spPr/>
        <p:txBody>
          <a:bodyPr/>
          <a:lstStyle/>
          <a:p>
            <a:fld id="{342D60C7-1036-4EE8-BC96-9353BF78B1FC}" type="slidenum">
              <a:rPr lang="en-US" smtClean="0"/>
              <a:t>44</a:t>
            </a:fld>
            <a:endParaRPr lang="en-US"/>
          </a:p>
        </p:txBody>
      </p:sp>
    </p:spTree>
    <p:extLst>
      <p:ext uri="{BB962C8B-B14F-4D97-AF65-F5344CB8AC3E}">
        <p14:creationId xmlns:p14="http://schemas.microsoft.com/office/powerpoint/2010/main" val="223802536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0AE54-3603-2021-7629-F5C74C3982A9}"/>
              </a:ext>
            </a:extLst>
          </p:cNvPr>
          <p:cNvSpPr>
            <a:spLocks noGrp="1"/>
          </p:cNvSpPr>
          <p:nvPr>
            <p:ph type="title"/>
          </p:nvPr>
        </p:nvSpPr>
        <p:spPr/>
        <p:txBody>
          <a:bodyPr/>
          <a:lstStyle/>
          <a:p>
            <a:r>
              <a:rPr lang="en-US" dirty="0"/>
              <a:t>Minimum standards: TRIPS and subject matter</a:t>
            </a:r>
          </a:p>
        </p:txBody>
      </p:sp>
      <p:sp>
        <p:nvSpPr>
          <p:cNvPr id="3" name="Content Placeholder 2">
            <a:extLst>
              <a:ext uri="{FF2B5EF4-FFF2-40B4-BE49-F238E27FC236}">
                <a16:creationId xmlns:a16="http://schemas.microsoft.com/office/drawing/2014/main" id="{D3245450-A78B-49A0-CF61-30F2B7464466}"/>
              </a:ext>
            </a:extLst>
          </p:cNvPr>
          <p:cNvSpPr>
            <a:spLocks noGrp="1"/>
          </p:cNvSpPr>
          <p:nvPr>
            <p:ph idx="1"/>
          </p:nvPr>
        </p:nvSpPr>
        <p:spPr/>
        <p:txBody>
          <a:bodyPr/>
          <a:lstStyle/>
          <a:p>
            <a:pPr lvl="1"/>
            <a:r>
              <a:rPr lang="en-US" dirty="0"/>
              <a:t>Processes must be patented</a:t>
            </a:r>
          </a:p>
          <a:p>
            <a:pPr lvl="1"/>
            <a:r>
              <a:rPr lang="en-US" dirty="0"/>
              <a:t>Drugs must be patented (but not medical methods)</a:t>
            </a:r>
          </a:p>
          <a:p>
            <a:pPr lvl="1"/>
            <a:r>
              <a:rPr lang="en-US" dirty="0"/>
              <a:t>Little discrimination based on subject-matter</a:t>
            </a:r>
          </a:p>
          <a:p>
            <a:pPr lvl="2"/>
            <a:r>
              <a:rPr lang="en-US" dirty="0"/>
              <a:t>Patents must be available in most fields of technology, with the same terms</a:t>
            </a:r>
          </a:p>
          <a:p>
            <a:pPr lvl="2"/>
            <a:r>
              <a:rPr lang="en-US" dirty="0"/>
              <a:t>However, a nation may limit based on “</a:t>
            </a:r>
            <a:r>
              <a:rPr lang="en-US" dirty="0" err="1"/>
              <a:t>ordre</a:t>
            </a:r>
            <a:r>
              <a:rPr lang="en-US" dirty="0"/>
              <a:t> public” or morality</a:t>
            </a:r>
          </a:p>
          <a:p>
            <a:pPr lvl="2"/>
            <a:r>
              <a:rPr lang="en-US" dirty="0"/>
              <a:t>Plants and animals: can generally exclude, but must provide plant variety protection</a:t>
            </a:r>
          </a:p>
        </p:txBody>
      </p:sp>
      <p:sp>
        <p:nvSpPr>
          <p:cNvPr id="4" name="Footer Placeholder 3">
            <a:extLst>
              <a:ext uri="{FF2B5EF4-FFF2-40B4-BE49-F238E27FC236}">
                <a16:creationId xmlns:a16="http://schemas.microsoft.com/office/drawing/2014/main" id="{34843862-31DE-BC10-CF72-8CE580668399}"/>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6F5A12F2-91CD-F113-E7AE-E7B52A02E5D8}"/>
              </a:ext>
            </a:extLst>
          </p:cNvPr>
          <p:cNvSpPr>
            <a:spLocks noGrp="1"/>
          </p:cNvSpPr>
          <p:nvPr>
            <p:ph type="sldNum" sz="quarter" idx="12"/>
          </p:nvPr>
        </p:nvSpPr>
        <p:spPr/>
        <p:txBody>
          <a:bodyPr/>
          <a:lstStyle/>
          <a:p>
            <a:fld id="{800015AF-CBB2-B54C-9E98-3D993F4637B7}" type="slidenum">
              <a:rPr lang="en-US" smtClean="0"/>
              <a:t>45</a:t>
            </a:fld>
            <a:endParaRPr lang="en-US"/>
          </a:p>
        </p:txBody>
      </p:sp>
    </p:spTree>
    <p:extLst>
      <p:ext uri="{BB962C8B-B14F-4D97-AF65-F5344CB8AC3E}">
        <p14:creationId xmlns:p14="http://schemas.microsoft.com/office/powerpoint/2010/main" val="398410950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794C6-E80A-28A0-C238-6010462BAD9E}"/>
              </a:ext>
            </a:extLst>
          </p:cNvPr>
          <p:cNvSpPr>
            <a:spLocks noGrp="1"/>
          </p:cNvSpPr>
          <p:nvPr>
            <p:ph type="title"/>
          </p:nvPr>
        </p:nvSpPr>
        <p:spPr/>
        <p:txBody>
          <a:bodyPr/>
          <a:lstStyle/>
          <a:p>
            <a:r>
              <a:rPr lang="en-US" dirty="0"/>
              <a:t>Minimum standards: TRIPS and other matters</a:t>
            </a:r>
          </a:p>
        </p:txBody>
      </p:sp>
      <p:sp>
        <p:nvSpPr>
          <p:cNvPr id="3" name="Content Placeholder 2">
            <a:extLst>
              <a:ext uri="{FF2B5EF4-FFF2-40B4-BE49-F238E27FC236}">
                <a16:creationId xmlns:a16="http://schemas.microsoft.com/office/drawing/2014/main" id="{1363A13B-D058-5AB4-4644-0896F3102F30}"/>
              </a:ext>
            </a:extLst>
          </p:cNvPr>
          <p:cNvSpPr>
            <a:spLocks noGrp="1"/>
          </p:cNvSpPr>
          <p:nvPr>
            <p:ph idx="1"/>
          </p:nvPr>
        </p:nvSpPr>
        <p:spPr>
          <a:xfrm>
            <a:off x="2773599" y="2027583"/>
            <a:ext cx="7796540" cy="4022362"/>
          </a:xfrm>
        </p:spPr>
        <p:txBody>
          <a:bodyPr>
            <a:normAutofit/>
          </a:bodyPr>
          <a:lstStyle/>
          <a:p>
            <a:r>
              <a:rPr lang="en-US" dirty="0"/>
              <a:t>Extraterritoriality and process patents (importation of item made using process, even though the item made is not patented)</a:t>
            </a:r>
          </a:p>
          <a:p>
            <a:r>
              <a:rPr lang="en-US" dirty="0"/>
              <a:t>Extensive provisions dealing with forfeiture, anticompetitive uses, and compulsory licensing</a:t>
            </a:r>
          </a:p>
          <a:p>
            <a:pPr lvl="1"/>
            <a:r>
              <a:rPr lang="en-US" dirty="0"/>
              <a:t>Compulsory licensing is available under Art. 31, on a showing the patentee is not making the invention “reasonably available” in the nation</a:t>
            </a:r>
          </a:p>
          <a:p>
            <a:pPr lvl="2"/>
            <a:r>
              <a:rPr lang="en-US" dirty="0"/>
              <a:t>Patentee receives reasonable compensation (but not market rate)</a:t>
            </a:r>
          </a:p>
        </p:txBody>
      </p:sp>
      <p:sp>
        <p:nvSpPr>
          <p:cNvPr id="4" name="Footer Placeholder 3">
            <a:extLst>
              <a:ext uri="{FF2B5EF4-FFF2-40B4-BE49-F238E27FC236}">
                <a16:creationId xmlns:a16="http://schemas.microsoft.com/office/drawing/2014/main" id="{7C67096F-2B87-5CC5-8578-895A36980438}"/>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BAEBCAEE-EB99-399E-A9C6-3A1D04474B0C}"/>
              </a:ext>
            </a:extLst>
          </p:cNvPr>
          <p:cNvSpPr>
            <a:spLocks noGrp="1"/>
          </p:cNvSpPr>
          <p:nvPr>
            <p:ph type="sldNum" sz="quarter" idx="12"/>
          </p:nvPr>
        </p:nvSpPr>
        <p:spPr/>
        <p:txBody>
          <a:bodyPr/>
          <a:lstStyle/>
          <a:p>
            <a:fld id="{800015AF-CBB2-B54C-9E98-3D993F4637B7}" type="slidenum">
              <a:rPr lang="en-US" smtClean="0"/>
              <a:t>46</a:t>
            </a:fld>
            <a:endParaRPr lang="en-US"/>
          </a:p>
        </p:txBody>
      </p:sp>
    </p:spTree>
    <p:extLst>
      <p:ext uri="{BB962C8B-B14F-4D97-AF65-F5344CB8AC3E}">
        <p14:creationId xmlns:p14="http://schemas.microsoft.com/office/powerpoint/2010/main" val="194192925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9F857-2962-5EB3-E347-7F85874F69D8}"/>
              </a:ext>
            </a:extLst>
          </p:cNvPr>
          <p:cNvSpPr>
            <a:spLocks noGrp="1"/>
          </p:cNvSpPr>
          <p:nvPr>
            <p:ph type="title"/>
          </p:nvPr>
        </p:nvSpPr>
        <p:spPr/>
        <p:txBody>
          <a:bodyPr/>
          <a:lstStyle/>
          <a:p>
            <a:r>
              <a:rPr lang="en-US" dirty="0"/>
              <a:t>Minimum standards: what TRIPS does not cover</a:t>
            </a:r>
          </a:p>
        </p:txBody>
      </p:sp>
      <p:sp>
        <p:nvSpPr>
          <p:cNvPr id="3" name="Content Placeholder 2">
            <a:extLst>
              <a:ext uri="{FF2B5EF4-FFF2-40B4-BE49-F238E27FC236}">
                <a16:creationId xmlns:a16="http://schemas.microsoft.com/office/drawing/2014/main" id="{C9A6E3A0-C03B-8A07-F1DA-E8AD1AFAADE2}"/>
              </a:ext>
            </a:extLst>
          </p:cNvPr>
          <p:cNvSpPr>
            <a:spLocks noGrp="1"/>
          </p:cNvSpPr>
          <p:nvPr>
            <p:ph idx="1"/>
          </p:nvPr>
        </p:nvSpPr>
        <p:spPr/>
        <p:txBody>
          <a:bodyPr/>
          <a:lstStyle/>
          <a:p>
            <a:r>
              <a:rPr lang="en-US" dirty="0"/>
              <a:t>Important issues TRIPS </a:t>
            </a:r>
            <a:r>
              <a:rPr lang="en-US" u="sng" dirty="0"/>
              <a:t>does not</a:t>
            </a:r>
            <a:r>
              <a:rPr lang="en-US" dirty="0"/>
              <a:t> cover:</a:t>
            </a:r>
          </a:p>
          <a:p>
            <a:pPr lvl="1"/>
            <a:r>
              <a:rPr lang="en-US" dirty="0"/>
              <a:t>National vs worldwide novelty (importation patents)</a:t>
            </a:r>
          </a:p>
          <a:p>
            <a:pPr lvl="1"/>
            <a:r>
              <a:rPr lang="en-US" dirty="0"/>
              <a:t>Separate petty patent system—nations are free to have these in addition to the strict utility patent system</a:t>
            </a:r>
          </a:p>
          <a:p>
            <a:pPr lvl="2"/>
            <a:r>
              <a:rPr lang="en-US" dirty="0"/>
              <a:t>But if a nation has such a system, it must be available to inventions made in all TRIPS nations</a:t>
            </a:r>
          </a:p>
          <a:p>
            <a:pPr lvl="1"/>
            <a:r>
              <a:rPr lang="en-US" dirty="0"/>
              <a:t>Exhaustion</a:t>
            </a:r>
          </a:p>
        </p:txBody>
      </p:sp>
      <p:sp>
        <p:nvSpPr>
          <p:cNvPr id="4" name="Footer Placeholder 3">
            <a:extLst>
              <a:ext uri="{FF2B5EF4-FFF2-40B4-BE49-F238E27FC236}">
                <a16:creationId xmlns:a16="http://schemas.microsoft.com/office/drawing/2014/main" id="{75BA636D-363A-4D39-A1EC-BA33F9AF1C3A}"/>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DA95C990-17BE-D1BD-B496-370F044CBD46}"/>
              </a:ext>
            </a:extLst>
          </p:cNvPr>
          <p:cNvSpPr>
            <a:spLocks noGrp="1"/>
          </p:cNvSpPr>
          <p:nvPr>
            <p:ph type="sldNum" sz="quarter" idx="12"/>
          </p:nvPr>
        </p:nvSpPr>
        <p:spPr/>
        <p:txBody>
          <a:bodyPr/>
          <a:lstStyle/>
          <a:p>
            <a:fld id="{800015AF-CBB2-B54C-9E98-3D993F4637B7}" type="slidenum">
              <a:rPr lang="en-US" smtClean="0"/>
              <a:t>47</a:t>
            </a:fld>
            <a:endParaRPr lang="en-US"/>
          </a:p>
        </p:txBody>
      </p:sp>
    </p:spTree>
    <p:extLst>
      <p:ext uri="{BB962C8B-B14F-4D97-AF65-F5344CB8AC3E}">
        <p14:creationId xmlns:p14="http://schemas.microsoft.com/office/powerpoint/2010/main" val="322347556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8A2017EB-4E4F-E729-651C-77717CE9945F}"/>
              </a:ext>
            </a:extLst>
          </p:cNvPr>
          <p:cNvSpPr>
            <a:spLocks noGrp="1"/>
          </p:cNvSpPr>
          <p:nvPr>
            <p:ph type="title"/>
          </p:nvPr>
        </p:nvSpPr>
        <p:spPr/>
        <p:txBody>
          <a:bodyPr/>
          <a:lstStyle/>
          <a:p>
            <a:r>
              <a:rPr lang="en-US" dirty="0"/>
              <a:t>3. The Paris priority</a:t>
            </a:r>
          </a:p>
        </p:txBody>
      </p:sp>
      <p:sp>
        <p:nvSpPr>
          <p:cNvPr id="9" name="Text Placeholder 8">
            <a:extLst>
              <a:ext uri="{FF2B5EF4-FFF2-40B4-BE49-F238E27FC236}">
                <a16:creationId xmlns:a16="http://schemas.microsoft.com/office/drawing/2014/main" id="{6B1F298F-7F7A-6555-5D9C-3B4050A4BEAA}"/>
              </a:ext>
            </a:extLst>
          </p:cNvPr>
          <p:cNvSpPr>
            <a:spLocks noGrp="1"/>
          </p:cNvSpPr>
          <p:nvPr>
            <p:ph type="body" idx="1"/>
          </p:nvPr>
        </p:nvSpPr>
        <p:spPr/>
        <p:txBody>
          <a:bodyPr/>
          <a:lstStyle/>
          <a:p>
            <a:endParaRPr lang="en-US"/>
          </a:p>
        </p:txBody>
      </p:sp>
      <p:sp>
        <p:nvSpPr>
          <p:cNvPr id="4" name="Footer Placeholder 3">
            <a:extLst>
              <a:ext uri="{FF2B5EF4-FFF2-40B4-BE49-F238E27FC236}">
                <a16:creationId xmlns:a16="http://schemas.microsoft.com/office/drawing/2014/main" id="{EDAB1395-C064-110E-F781-744FBB07E9A4}"/>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FF6F1013-C5E9-3165-2315-B6DC804ACE38}"/>
              </a:ext>
            </a:extLst>
          </p:cNvPr>
          <p:cNvSpPr>
            <a:spLocks noGrp="1"/>
          </p:cNvSpPr>
          <p:nvPr>
            <p:ph type="sldNum" sz="quarter" idx="12"/>
          </p:nvPr>
        </p:nvSpPr>
        <p:spPr/>
        <p:txBody>
          <a:bodyPr/>
          <a:lstStyle/>
          <a:p>
            <a:fld id="{800015AF-CBB2-B54C-9E98-3D993F4637B7}" type="slidenum">
              <a:rPr lang="en-US" smtClean="0"/>
              <a:t>48</a:t>
            </a:fld>
            <a:endParaRPr lang="en-US"/>
          </a:p>
        </p:txBody>
      </p:sp>
    </p:spTree>
    <p:extLst>
      <p:ext uri="{BB962C8B-B14F-4D97-AF65-F5344CB8AC3E}">
        <p14:creationId xmlns:p14="http://schemas.microsoft.com/office/powerpoint/2010/main" val="368106622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14BC6-03E5-4783-B01E-0D1ED062A8AE}"/>
              </a:ext>
            </a:extLst>
          </p:cNvPr>
          <p:cNvSpPr>
            <a:spLocks noGrp="1"/>
          </p:cNvSpPr>
          <p:nvPr>
            <p:ph type="title"/>
          </p:nvPr>
        </p:nvSpPr>
        <p:spPr/>
        <p:txBody>
          <a:bodyPr/>
          <a:lstStyle/>
          <a:p>
            <a:r>
              <a:rPr lang="en-US" dirty="0"/>
              <a:t>Theme for this section</a:t>
            </a:r>
          </a:p>
        </p:txBody>
      </p:sp>
      <p:sp>
        <p:nvSpPr>
          <p:cNvPr id="3" name="Content Placeholder 2">
            <a:extLst>
              <a:ext uri="{FF2B5EF4-FFF2-40B4-BE49-F238E27FC236}">
                <a16:creationId xmlns:a16="http://schemas.microsoft.com/office/drawing/2014/main" id="{37471822-EFBB-47F1-B8B7-CDD39B79D664}"/>
              </a:ext>
            </a:extLst>
          </p:cNvPr>
          <p:cNvSpPr>
            <a:spLocks noGrp="1"/>
          </p:cNvSpPr>
          <p:nvPr>
            <p:ph idx="1"/>
          </p:nvPr>
        </p:nvSpPr>
        <p:spPr/>
        <p:txBody>
          <a:bodyPr/>
          <a:lstStyle/>
          <a:p>
            <a:r>
              <a:rPr lang="en-US" dirty="0"/>
              <a:t>Recall the key difference between copyrights and patents:</a:t>
            </a:r>
          </a:p>
          <a:p>
            <a:pPr lvl="1"/>
            <a:r>
              <a:rPr lang="en-US" dirty="0"/>
              <a:t>Copyrights—protection throughout the world automatically</a:t>
            </a:r>
          </a:p>
          <a:p>
            <a:pPr lvl="1"/>
            <a:r>
              <a:rPr lang="en-US" dirty="0"/>
              <a:t>Patents—must obtain protection from each nation</a:t>
            </a:r>
          </a:p>
          <a:p>
            <a:r>
              <a:rPr lang="en-US" dirty="0"/>
              <a:t>This section’s theme: How Paris and the Patent Cooperation Treaty (PCT) facilitate the process of obtaining the separate national patents necessary for protection in multiple nations</a:t>
            </a:r>
          </a:p>
        </p:txBody>
      </p:sp>
      <p:sp>
        <p:nvSpPr>
          <p:cNvPr id="4" name="Footer Placeholder 3">
            <a:extLst>
              <a:ext uri="{FF2B5EF4-FFF2-40B4-BE49-F238E27FC236}">
                <a16:creationId xmlns:a16="http://schemas.microsoft.com/office/drawing/2014/main" id="{B06FD47E-FED6-42AB-A3B4-E270378C1C72}"/>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D8D533E2-A652-482F-932E-3A2FBAEBD7BF}"/>
              </a:ext>
            </a:extLst>
          </p:cNvPr>
          <p:cNvSpPr>
            <a:spLocks noGrp="1"/>
          </p:cNvSpPr>
          <p:nvPr>
            <p:ph type="sldNum" sz="quarter" idx="12"/>
          </p:nvPr>
        </p:nvSpPr>
        <p:spPr/>
        <p:txBody>
          <a:bodyPr/>
          <a:lstStyle/>
          <a:p>
            <a:fld id="{BB73FAFF-3FA3-4074-8335-914ED9A076C3}" type="slidenum">
              <a:rPr lang="en-US" smtClean="0"/>
              <a:t>49</a:t>
            </a:fld>
            <a:endParaRPr lang="en-US"/>
          </a:p>
        </p:txBody>
      </p:sp>
    </p:spTree>
    <p:extLst>
      <p:ext uri="{BB962C8B-B14F-4D97-AF65-F5344CB8AC3E}">
        <p14:creationId xmlns:p14="http://schemas.microsoft.com/office/powerpoint/2010/main" val="1394901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F7233-20FC-E39E-B3A6-A994FAA298CD}"/>
              </a:ext>
            </a:extLst>
          </p:cNvPr>
          <p:cNvSpPr>
            <a:spLocks noGrp="1"/>
          </p:cNvSpPr>
          <p:nvPr>
            <p:ph type="title"/>
          </p:nvPr>
        </p:nvSpPr>
        <p:spPr/>
        <p:txBody>
          <a:bodyPr/>
          <a:lstStyle/>
          <a:p>
            <a:r>
              <a:rPr lang="en-US" dirty="0"/>
              <a:t>“Industrial property”</a:t>
            </a:r>
          </a:p>
        </p:txBody>
      </p:sp>
      <p:sp>
        <p:nvSpPr>
          <p:cNvPr id="3" name="Content Placeholder 2">
            <a:extLst>
              <a:ext uri="{FF2B5EF4-FFF2-40B4-BE49-F238E27FC236}">
                <a16:creationId xmlns:a16="http://schemas.microsoft.com/office/drawing/2014/main" id="{A5BD8629-B66F-B462-EFC7-E2EFA7BBD8BD}"/>
              </a:ext>
            </a:extLst>
          </p:cNvPr>
          <p:cNvSpPr>
            <a:spLocks noGrp="1"/>
          </p:cNvSpPr>
          <p:nvPr>
            <p:ph idx="1"/>
          </p:nvPr>
        </p:nvSpPr>
        <p:spPr/>
        <p:txBody>
          <a:bodyPr>
            <a:normAutofit/>
          </a:bodyPr>
          <a:lstStyle/>
          <a:p>
            <a:r>
              <a:rPr lang="en-US" dirty="0"/>
              <a:t>The laws that provide exclusive rights in </a:t>
            </a:r>
            <a:r>
              <a:rPr lang="en-US" u="sng" dirty="0"/>
              <a:t>useful things</a:t>
            </a:r>
            <a:r>
              <a:rPr lang="en-US" dirty="0"/>
              <a:t> (as compared to copyright, which deals with expressions)</a:t>
            </a:r>
          </a:p>
          <a:p>
            <a:pPr lvl="1"/>
            <a:r>
              <a:rPr lang="en-US" dirty="0"/>
              <a:t>The usefulness can be to the end user (patents and design protection) or to the seller (trademarks and trade secrets)</a:t>
            </a:r>
          </a:p>
          <a:p>
            <a:r>
              <a:rPr lang="en-US" dirty="0"/>
              <a:t>Need not always have creativity!</a:t>
            </a:r>
          </a:p>
          <a:p>
            <a:pPr lvl="1"/>
            <a:r>
              <a:rPr lang="en-US" dirty="0"/>
              <a:t>E.g., trademark law and especially the law of secrets does not require creativity</a:t>
            </a:r>
          </a:p>
        </p:txBody>
      </p:sp>
      <p:sp>
        <p:nvSpPr>
          <p:cNvPr id="4" name="Footer Placeholder 3">
            <a:extLst>
              <a:ext uri="{FF2B5EF4-FFF2-40B4-BE49-F238E27FC236}">
                <a16:creationId xmlns:a16="http://schemas.microsoft.com/office/drawing/2014/main" id="{584D5848-A410-CF60-29F0-48AED71928E4}"/>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1F294E95-8E87-2A4D-346A-BF126F687B02}"/>
              </a:ext>
            </a:extLst>
          </p:cNvPr>
          <p:cNvSpPr>
            <a:spLocks noGrp="1"/>
          </p:cNvSpPr>
          <p:nvPr>
            <p:ph type="sldNum" sz="quarter" idx="12"/>
          </p:nvPr>
        </p:nvSpPr>
        <p:spPr/>
        <p:txBody>
          <a:bodyPr/>
          <a:lstStyle/>
          <a:p>
            <a:fld id="{800015AF-CBB2-B54C-9E98-3D993F4637B7}" type="slidenum">
              <a:rPr lang="en-US" smtClean="0"/>
              <a:t>5</a:t>
            </a:fld>
            <a:endParaRPr lang="en-US"/>
          </a:p>
        </p:txBody>
      </p:sp>
    </p:spTree>
    <p:extLst>
      <p:ext uri="{BB962C8B-B14F-4D97-AF65-F5344CB8AC3E}">
        <p14:creationId xmlns:p14="http://schemas.microsoft.com/office/powerpoint/2010/main" val="295634297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910C0-DFA6-42D1-9D30-C51B864CB754}"/>
              </a:ext>
            </a:extLst>
          </p:cNvPr>
          <p:cNvSpPr>
            <a:spLocks noGrp="1"/>
          </p:cNvSpPr>
          <p:nvPr>
            <p:ph type="title"/>
          </p:nvPr>
        </p:nvSpPr>
        <p:spPr/>
        <p:txBody>
          <a:bodyPr/>
          <a:lstStyle/>
          <a:p>
            <a:r>
              <a:rPr lang="en-US" dirty="0"/>
              <a:t>Basic rule</a:t>
            </a:r>
          </a:p>
        </p:txBody>
      </p:sp>
      <p:sp>
        <p:nvSpPr>
          <p:cNvPr id="3" name="Content Placeholder 2">
            <a:extLst>
              <a:ext uri="{FF2B5EF4-FFF2-40B4-BE49-F238E27FC236}">
                <a16:creationId xmlns:a16="http://schemas.microsoft.com/office/drawing/2014/main" id="{D0E2E72E-6049-42DD-B484-F988BDCB6871}"/>
              </a:ext>
            </a:extLst>
          </p:cNvPr>
          <p:cNvSpPr>
            <a:spLocks noGrp="1"/>
          </p:cNvSpPr>
          <p:nvPr>
            <p:ph idx="1"/>
          </p:nvPr>
        </p:nvSpPr>
        <p:spPr/>
        <p:txBody>
          <a:bodyPr>
            <a:normAutofit fontScale="77500" lnSpcReduction="20000"/>
          </a:bodyPr>
          <a:lstStyle/>
          <a:p>
            <a:r>
              <a:rPr lang="en-US" dirty="0"/>
              <a:t>Key point:  Things that occur prior to the date you file for a patent can prevent a patent from being issued (e.g. sales by the applicant or others)</a:t>
            </a:r>
          </a:p>
          <a:p>
            <a:r>
              <a:rPr lang="en-US" dirty="0"/>
              <a:t>Gist of Paris: “relation back”. My </a:t>
            </a:r>
            <a:r>
              <a:rPr lang="en-US" i="1" dirty="0"/>
              <a:t>first</a:t>
            </a:r>
            <a:r>
              <a:rPr lang="en-US" dirty="0"/>
              <a:t> application in a Paris Convention nation can be treated as my filing date in all other Paris nations … so that things that happen after that first application (but before the later application(s)) won’t bar a patent</a:t>
            </a:r>
          </a:p>
          <a:p>
            <a:pPr lvl="1"/>
            <a:r>
              <a:rPr lang="en-US" dirty="0"/>
              <a:t>The applications must involve the same invention (functionally identical claims)</a:t>
            </a:r>
          </a:p>
          <a:p>
            <a:pPr lvl="1"/>
            <a:r>
              <a:rPr lang="en-US" dirty="0"/>
              <a:t>If multiple inventions, each could have a separate filing date</a:t>
            </a:r>
          </a:p>
          <a:p>
            <a:r>
              <a:rPr lang="en-US" dirty="0"/>
              <a:t>To qualify for this relation back, </a:t>
            </a:r>
            <a:r>
              <a:rPr lang="en-US" u="sng" dirty="0"/>
              <a:t>I must act within the Paris 1-year grace period</a:t>
            </a:r>
          </a:p>
          <a:p>
            <a:pPr lvl="1"/>
            <a:r>
              <a:rPr lang="en-US" dirty="0"/>
              <a:t>If I file in Nation #2 within that year, my later application takes the earlier filing date</a:t>
            </a:r>
          </a:p>
          <a:p>
            <a:pPr lvl="1"/>
            <a:r>
              <a:rPr lang="en-US" dirty="0"/>
              <a:t>Nothing that happens in the interim affects patentability! (</a:t>
            </a:r>
            <a:r>
              <a:rPr lang="en-US" dirty="0" err="1"/>
              <a:t>eg</a:t>
            </a:r>
            <a:r>
              <a:rPr lang="en-US" dirty="0"/>
              <a:t>, someone else publishes, or even files for a patent on the same invention)</a:t>
            </a:r>
          </a:p>
        </p:txBody>
      </p:sp>
      <p:sp>
        <p:nvSpPr>
          <p:cNvPr id="4" name="Footer Placeholder 3">
            <a:extLst>
              <a:ext uri="{FF2B5EF4-FFF2-40B4-BE49-F238E27FC236}">
                <a16:creationId xmlns:a16="http://schemas.microsoft.com/office/drawing/2014/main" id="{0D014FA1-3117-4BA6-919A-FA6C71C9548D}"/>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49FC9550-4747-4F6A-869B-9A9FB24B73A7}"/>
              </a:ext>
            </a:extLst>
          </p:cNvPr>
          <p:cNvSpPr>
            <a:spLocks noGrp="1"/>
          </p:cNvSpPr>
          <p:nvPr>
            <p:ph type="sldNum" sz="quarter" idx="12"/>
          </p:nvPr>
        </p:nvSpPr>
        <p:spPr/>
        <p:txBody>
          <a:bodyPr/>
          <a:lstStyle/>
          <a:p>
            <a:fld id="{BB73FAFF-3FA3-4074-8335-914ED9A076C3}" type="slidenum">
              <a:rPr lang="en-US" smtClean="0"/>
              <a:t>50</a:t>
            </a:fld>
            <a:endParaRPr lang="en-US"/>
          </a:p>
        </p:txBody>
      </p:sp>
    </p:spTree>
    <p:extLst>
      <p:ext uri="{BB962C8B-B14F-4D97-AF65-F5344CB8AC3E}">
        <p14:creationId xmlns:p14="http://schemas.microsoft.com/office/powerpoint/2010/main" val="372283207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1A116-468C-4A7F-9645-87462FA1A203}"/>
              </a:ext>
            </a:extLst>
          </p:cNvPr>
          <p:cNvSpPr>
            <a:spLocks noGrp="1"/>
          </p:cNvSpPr>
          <p:nvPr>
            <p:ph type="title"/>
          </p:nvPr>
        </p:nvSpPr>
        <p:spPr/>
        <p:txBody>
          <a:bodyPr/>
          <a:lstStyle/>
          <a:p>
            <a:r>
              <a:rPr lang="en-US" dirty="0"/>
              <a:t>Technicalities of the Paris priority</a:t>
            </a:r>
          </a:p>
        </p:txBody>
      </p:sp>
      <p:sp>
        <p:nvSpPr>
          <p:cNvPr id="3" name="Content Placeholder 2">
            <a:extLst>
              <a:ext uri="{FF2B5EF4-FFF2-40B4-BE49-F238E27FC236}">
                <a16:creationId xmlns:a16="http://schemas.microsoft.com/office/drawing/2014/main" id="{0119E722-2A79-4442-A2E0-25D48F36FA51}"/>
              </a:ext>
            </a:extLst>
          </p:cNvPr>
          <p:cNvSpPr>
            <a:spLocks noGrp="1"/>
          </p:cNvSpPr>
          <p:nvPr>
            <p:ph idx="1"/>
          </p:nvPr>
        </p:nvSpPr>
        <p:spPr/>
        <p:txBody>
          <a:bodyPr>
            <a:normAutofit fontScale="85000" lnSpcReduction="10000"/>
          </a:bodyPr>
          <a:lstStyle/>
          <a:p>
            <a:r>
              <a:rPr lang="en-US" dirty="0"/>
              <a:t>If I file </a:t>
            </a:r>
            <a:r>
              <a:rPr lang="en-US" i="1" dirty="0"/>
              <a:t>after</a:t>
            </a:r>
            <a:r>
              <a:rPr lang="en-US" dirty="0"/>
              <a:t> one year (i.e. after the grace period), </a:t>
            </a:r>
            <a:r>
              <a:rPr lang="en-US" b="1" dirty="0"/>
              <a:t>the first application may prevent me from getting other patents</a:t>
            </a:r>
            <a:r>
              <a:rPr lang="en-US" dirty="0"/>
              <a:t> … once published, the earlier application defeats novelty (even though I filed it!)</a:t>
            </a:r>
          </a:p>
          <a:p>
            <a:pPr lvl="1"/>
            <a:r>
              <a:rPr lang="en-US" dirty="0"/>
              <a:t>A twist here … will return to shortly</a:t>
            </a:r>
          </a:p>
          <a:p>
            <a:pPr lvl="1"/>
            <a:r>
              <a:rPr lang="en-US" dirty="0"/>
              <a:t>And just to be clear…the Paris priority applies only to applications I file. If someone else files first—even the day before my first Paris application—I am out of luck.</a:t>
            </a:r>
          </a:p>
          <a:p>
            <a:r>
              <a:rPr lang="en-US" dirty="0"/>
              <a:t>In some nations, my patent term starts as of the date of the first application in the other nation … which in turn means it </a:t>
            </a:r>
            <a:r>
              <a:rPr lang="en-US" i="1" dirty="0"/>
              <a:t>ends</a:t>
            </a:r>
            <a:r>
              <a:rPr lang="en-US" dirty="0"/>
              <a:t> earlier</a:t>
            </a:r>
          </a:p>
          <a:p>
            <a:pPr lvl="1"/>
            <a:r>
              <a:rPr lang="en-US" dirty="0"/>
              <a:t>However, in most nations, the term would begin as of the </a:t>
            </a:r>
            <a:r>
              <a:rPr lang="en-US" u="sng" dirty="0"/>
              <a:t>date of the local application </a:t>
            </a:r>
            <a:r>
              <a:rPr lang="en-US" dirty="0"/>
              <a:t>(unless the prior filing is a PCT filing; more on this in a minute).</a:t>
            </a:r>
          </a:p>
          <a:p>
            <a:endParaRPr lang="en-US" dirty="0"/>
          </a:p>
        </p:txBody>
      </p:sp>
      <p:sp>
        <p:nvSpPr>
          <p:cNvPr id="4" name="Footer Placeholder 3">
            <a:extLst>
              <a:ext uri="{FF2B5EF4-FFF2-40B4-BE49-F238E27FC236}">
                <a16:creationId xmlns:a16="http://schemas.microsoft.com/office/drawing/2014/main" id="{3AD44A7D-9CCE-4503-929C-354BF52C604E}"/>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41B9E8B2-CB5D-414B-8685-AA71B3E6BD3B}"/>
              </a:ext>
            </a:extLst>
          </p:cNvPr>
          <p:cNvSpPr>
            <a:spLocks noGrp="1"/>
          </p:cNvSpPr>
          <p:nvPr>
            <p:ph type="sldNum" sz="quarter" idx="12"/>
          </p:nvPr>
        </p:nvSpPr>
        <p:spPr/>
        <p:txBody>
          <a:bodyPr/>
          <a:lstStyle/>
          <a:p>
            <a:fld id="{342D60C7-1036-4EE8-BC96-9353BF78B1FC}" type="slidenum">
              <a:rPr lang="en-US" smtClean="0"/>
              <a:t>51</a:t>
            </a:fld>
            <a:endParaRPr lang="en-US"/>
          </a:p>
        </p:txBody>
      </p:sp>
    </p:spTree>
    <p:extLst>
      <p:ext uri="{BB962C8B-B14F-4D97-AF65-F5344CB8AC3E}">
        <p14:creationId xmlns:p14="http://schemas.microsoft.com/office/powerpoint/2010/main" val="87973888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7B0A3-0273-407C-BB57-5928AB39AF8A}"/>
              </a:ext>
            </a:extLst>
          </p:cNvPr>
          <p:cNvSpPr>
            <a:spLocks noGrp="1"/>
          </p:cNvSpPr>
          <p:nvPr>
            <p:ph type="title"/>
          </p:nvPr>
        </p:nvSpPr>
        <p:spPr/>
        <p:txBody>
          <a:bodyPr/>
          <a:lstStyle/>
          <a:p>
            <a:r>
              <a:rPr lang="en-US" dirty="0"/>
              <a:t>“Bootstrapping”</a:t>
            </a:r>
          </a:p>
        </p:txBody>
      </p:sp>
      <p:sp>
        <p:nvSpPr>
          <p:cNvPr id="3" name="Content Placeholder 2">
            <a:extLst>
              <a:ext uri="{FF2B5EF4-FFF2-40B4-BE49-F238E27FC236}">
                <a16:creationId xmlns:a16="http://schemas.microsoft.com/office/drawing/2014/main" id="{85262A06-2B78-41BD-9A42-970F8F7B2980}"/>
              </a:ext>
            </a:extLst>
          </p:cNvPr>
          <p:cNvSpPr>
            <a:spLocks noGrp="1"/>
          </p:cNvSpPr>
          <p:nvPr>
            <p:ph idx="1"/>
          </p:nvPr>
        </p:nvSpPr>
        <p:spPr/>
        <p:txBody>
          <a:bodyPr>
            <a:normAutofit lnSpcReduction="10000"/>
          </a:bodyPr>
          <a:lstStyle/>
          <a:p>
            <a:r>
              <a:rPr lang="en-US" dirty="0"/>
              <a:t>There’s a widely held myth out there that you can “daisy chain” successive applications to stretch out the priority</a:t>
            </a:r>
          </a:p>
          <a:p>
            <a:r>
              <a:rPr lang="en-US" dirty="0"/>
              <a:t>Not so! The 1-year period is measured as of the date of the </a:t>
            </a:r>
            <a:r>
              <a:rPr lang="en-US" b="1" i="1" dirty="0"/>
              <a:t>first</a:t>
            </a:r>
            <a:r>
              <a:rPr lang="en-US" dirty="0"/>
              <a:t> application</a:t>
            </a:r>
          </a:p>
          <a:p>
            <a:r>
              <a:rPr lang="en-US" dirty="0" err="1"/>
              <a:t>Eg</a:t>
            </a:r>
            <a:r>
              <a:rPr lang="en-US" dirty="0"/>
              <a:t>:</a:t>
            </a:r>
          </a:p>
          <a:p>
            <a:pPr lvl="1"/>
            <a:r>
              <a:rPr lang="en-US" dirty="0"/>
              <a:t>File in X on 1/1/2025</a:t>
            </a:r>
          </a:p>
          <a:p>
            <a:pPr lvl="1"/>
            <a:r>
              <a:rPr lang="en-US" dirty="0"/>
              <a:t>File in Y on 9/1/2025</a:t>
            </a:r>
          </a:p>
          <a:p>
            <a:pPr lvl="1"/>
            <a:r>
              <a:rPr lang="en-US" dirty="0"/>
              <a:t>How long do you have to file in other nations, and still gain the benefit of priority? Only until 12/31/2025.</a:t>
            </a:r>
          </a:p>
        </p:txBody>
      </p:sp>
      <p:sp>
        <p:nvSpPr>
          <p:cNvPr id="4" name="Footer Placeholder 3">
            <a:extLst>
              <a:ext uri="{FF2B5EF4-FFF2-40B4-BE49-F238E27FC236}">
                <a16:creationId xmlns:a16="http://schemas.microsoft.com/office/drawing/2014/main" id="{C378E803-7BEC-403A-B804-12095F794973}"/>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1E69DE1F-27A8-450A-882C-E2BB9BDA10A8}"/>
              </a:ext>
            </a:extLst>
          </p:cNvPr>
          <p:cNvSpPr>
            <a:spLocks noGrp="1"/>
          </p:cNvSpPr>
          <p:nvPr>
            <p:ph type="sldNum" sz="quarter" idx="12"/>
          </p:nvPr>
        </p:nvSpPr>
        <p:spPr/>
        <p:txBody>
          <a:bodyPr/>
          <a:lstStyle/>
          <a:p>
            <a:fld id="{BB73FAFF-3FA3-4074-8335-914ED9A076C3}" type="slidenum">
              <a:rPr lang="en-US" smtClean="0"/>
              <a:t>52</a:t>
            </a:fld>
            <a:endParaRPr lang="en-US"/>
          </a:p>
        </p:txBody>
      </p:sp>
    </p:spTree>
    <p:extLst>
      <p:ext uri="{BB962C8B-B14F-4D97-AF65-F5344CB8AC3E}">
        <p14:creationId xmlns:p14="http://schemas.microsoft.com/office/powerpoint/2010/main" val="178318530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9873E-BD8F-4B78-AC85-F473E2F3C3A9}"/>
              </a:ext>
            </a:extLst>
          </p:cNvPr>
          <p:cNvSpPr>
            <a:spLocks noGrp="1"/>
          </p:cNvSpPr>
          <p:nvPr>
            <p:ph type="title"/>
          </p:nvPr>
        </p:nvSpPr>
        <p:spPr/>
        <p:txBody>
          <a:bodyPr/>
          <a:lstStyle/>
          <a:p>
            <a:r>
              <a:rPr lang="en-US" dirty="0"/>
              <a:t>Filing vs publication</a:t>
            </a:r>
          </a:p>
        </p:txBody>
      </p:sp>
      <p:sp>
        <p:nvSpPr>
          <p:cNvPr id="3" name="Content Placeholder 2">
            <a:extLst>
              <a:ext uri="{FF2B5EF4-FFF2-40B4-BE49-F238E27FC236}">
                <a16:creationId xmlns:a16="http://schemas.microsoft.com/office/drawing/2014/main" id="{34E7B61E-CADE-44B0-B5AF-BBAA9466B133}"/>
              </a:ext>
            </a:extLst>
          </p:cNvPr>
          <p:cNvSpPr>
            <a:spLocks noGrp="1"/>
          </p:cNvSpPr>
          <p:nvPr>
            <p:ph idx="1"/>
          </p:nvPr>
        </p:nvSpPr>
        <p:spPr/>
        <p:txBody>
          <a:bodyPr>
            <a:normAutofit fontScale="55000" lnSpcReduction="20000"/>
          </a:bodyPr>
          <a:lstStyle/>
          <a:p>
            <a:r>
              <a:rPr lang="en-US" dirty="0"/>
              <a:t>A tricky issue</a:t>
            </a:r>
          </a:p>
          <a:p>
            <a:pPr lvl="1"/>
            <a:r>
              <a:rPr lang="en-US" dirty="0"/>
              <a:t>The date of </a:t>
            </a:r>
            <a:r>
              <a:rPr lang="en-US" u="sng" dirty="0"/>
              <a:t>filing</a:t>
            </a:r>
            <a:r>
              <a:rPr lang="en-US" dirty="0"/>
              <a:t> starts the Paris priority</a:t>
            </a:r>
          </a:p>
          <a:p>
            <a:pPr lvl="1"/>
            <a:r>
              <a:rPr lang="en-US" dirty="0"/>
              <a:t>But in many nations (including US), novelty is measured by the date the application is </a:t>
            </a:r>
            <a:r>
              <a:rPr lang="en-US" u="sng" dirty="0"/>
              <a:t>published</a:t>
            </a:r>
            <a:r>
              <a:rPr lang="en-US" dirty="0"/>
              <a:t>, not the date it is filed</a:t>
            </a:r>
          </a:p>
          <a:p>
            <a:r>
              <a:rPr lang="en-US" dirty="0"/>
              <a:t>Illustration</a:t>
            </a:r>
          </a:p>
          <a:p>
            <a:pPr lvl="1"/>
            <a:r>
              <a:rPr lang="en-US" dirty="0"/>
              <a:t>Inventor files in X on 1/1/2024</a:t>
            </a:r>
          </a:p>
          <a:p>
            <a:pPr lvl="1"/>
            <a:r>
              <a:rPr lang="en-US" dirty="0"/>
              <a:t>Application is published on 12/1/2024</a:t>
            </a:r>
          </a:p>
          <a:p>
            <a:pPr lvl="2"/>
            <a:r>
              <a:rPr lang="en-US" dirty="0"/>
              <a:t>(Why not published immediately? To allow the party to retain related trade secrets should it abandon the patent application)</a:t>
            </a:r>
          </a:p>
          <a:p>
            <a:pPr lvl="1"/>
            <a:r>
              <a:rPr lang="en-US" dirty="0"/>
              <a:t>Inventor files in Y on 2/15/2025</a:t>
            </a:r>
          </a:p>
          <a:p>
            <a:pPr lvl="1"/>
            <a:r>
              <a:rPr lang="en-US" dirty="0"/>
              <a:t>Result?</a:t>
            </a:r>
          </a:p>
          <a:p>
            <a:pPr lvl="2"/>
            <a:r>
              <a:rPr lang="en-US" dirty="0"/>
              <a:t>Cannot take advantage of 1/1/2025 date. “Effective date” in Y is 2/15/2025</a:t>
            </a:r>
          </a:p>
          <a:p>
            <a:pPr lvl="2"/>
            <a:r>
              <a:rPr lang="en-US" dirty="0"/>
              <a:t>But the Nation X application does not defeat novelty, since there is a 1-year period from date of </a:t>
            </a:r>
            <a:r>
              <a:rPr lang="en-US" i="1" dirty="0"/>
              <a:t>publication</a:t>
            </a:r>
            <a:r>
              <a:rPr lang="en-US" dirty="0"/>
              <a:t> (12/1/2024) … because the act of filing was done by Inventor)</a:t>
            </a:r>
          </a:p>
          <a:p>
            <a:pPr lvl="2"/>
            <a:r>
              <a:rPr lang="en-US" dirty="0"/>
              <a:t>Note that had there been a filing by an unrelated third party, novelty would be defeated (because in that case there is no 1-year grace period)</a:t>
            </a:r>
          </a:p>
        </p:txBody>
      </p:sp>
      <p:sp>
        <p:nvSpPr>
          <p:cNvPr id="4" name="Footer Placeholder 3">
            <a:extLst>
              <a:ext uri="{FF2B5EF4-FFF2-40B4-BE49-F238E27FC236}">
                <a16:creationId xmlns:a16="http://schemas.microsoft.com/office/drawing/2014/main" id="{775F1154-9216-47C1-BE37-7D2CC9A0DB20}"/>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8123FB8C-5C03-4BF8-B54F-BDE3ADB893DB}"/>
              </a:ext>
            </a:extLst>
          </p:cNvPr>
          <p:cNvSpPr>
            <a:spLocks noGrp="1"/>
          </p:cNvSpPr>
          <p:nvPr>
            <p:ph type="sldNum" sz="quarter" idx="12"/>
          </p:nvPr>
        </p:nvSpPr>
        <p:spPr/>
        <p:txBody>
          <a:bodyPr/>
          <a:lstStyle/>
          <a:p>
            <a:fld id="{BB73FAFF-3FA3-4074-8335-914ED9A076C3}" type="slidenum">
              <a:rPr lang="en-US" smtClean="0"/>
              <a:t>53</a:t>
            </a:fld>
            <a:endParaRPr lang="en-US"/>
          </a:p>
        </p:txBody>
      </p:sp>
    </p:spTree>
    <p:extLst>
      <p:ext uri="{BB962C8B-B14F-4D97-AF65-F5344CB8AC3E}">
        <p14:creationId xmlns:p14="http://schemas.microsoft.com/office/powerpoint/2010/main" val="184893573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7122D49-C93D-4195-BFFE-9A0B7D78FC00}"/>
              </a:ext>
            </a:extLst>
          </p:cNvPr>
          <p:cNvSpPr>
            <a:spLocks noGrp="1"/>
          </p:cNvSpPr>
          <p:nvPr>
            <p:ph type="title"/>
          </p:nvPr>
        </p:nvSpPr>
        <p:spPr/>
        <p:txBody>
          <a:bodyPr vert="horz" lIns="91440" tIns="45720" rIns="91440" bIns="45720" rtlCol="0" anchor="ctr">
            <a:normAutofit fontScale="90000"/>
          </a:bodyPr>
          <a:lstStyle/>
          <a:p>
            <a:r>
              <a:rPr lang="en-US" sz="5400" dirty="0"/>
              <a:t>4</a:t>
            </a:r>
            <a:r>
              <a:rPr lang="en-US" sz="5400" dirty="0">
                <a:solidFill>
                  <a:schemeClr val="tx1"/>
                </a:solidFill>
              </a:rPr>
              <a:t>.	The Patent Cooperation Treaty</a:t>
            </a:r>
          </a:p>
        </p:txBody>
      </p:sp>
      <p:sp>
        <p:nvSpPr>
          <p:cNvPr id="7" name="Text Placeholder 6">
            <a:extLst>
              <a:ext uri="{FF2B5EF4-FFF2-40B4-BE49-F238E27FC236}">
                <a16:creationId xmlns:a16="http://schemas.microsoft.com/office/drawing/2014/main" id="{852EBDDD-26AC-43FF-A33D-BC25C78B1D72}"/>
              </a:ext>
            </a:extLst>
          </p:cNvPr>
          <p:cNvSpPr>
            <a:spLocks noGrp="1"/>
          </p:cNvSpPr>
          <p:nvPr>
            <p:ph type="body" idx="1"/>
          </p:nvPr>
        </p:nvSpPr>
        <p:spPr/>
        <p:txBody>
          <a:bodyPr vert="horz" lIns="91440" tIns="45720" rIns="91440" bIns="45720" rtlCol="0" anchor="ctr">
            <a:normAutofit/>
          </a:bodyPr>
          <a:lstStyle/>
          <a:p>
            <a:r>
              <a:rPr lang="en-US" sz="1800" dirty="0">
                <a:solidFill>
                  <a:schemeClr val="tx1"/>
                </a:solidFill>
              </a:rPr>
              <a:t>A “helper” treaty</a:t>
            </a:r>
          </a:p>
          <a:p>
            <a:endParaRPr lang="en-US" sz="1800" dirty="0">
              <a:solidFill>
                <a:schemeClr val="tx1"/>
              </a:solidFill>
            </a:endParaRPr>
          </a:p>
        </p:txBody>
      </p:sp>
      <p:sp>
        <p:nvSpPr>
          <p:cNvPr id="4" name="Footer Placeholder 3">
            <a:extLst>
              <a:ext uri="{FF2B5EF4-FFF2-40B4-BE49-F238E27FC236}">
                <a16:creationId xmlns:a16="http://schemas.microsoft.com/office/drawing/2014/main" id="{751ABC19-69D0-4157-A67F-8660AAA184EE}"/>
              </a:ext>
            </a:extLst>
          </p:cNvPr>
          <p:cNvSpPr>
            <a:spLocks noGrp="1"/>
          </p:cNvSpPr>
          <p:nvPr>
            <p:ph type="ftr" sz="quarter" idx="11"/>
          </p:nvPr>
        </p:nvSpPr>
        <p:spPr>
          <a:prstGeom prst="rect">
            <a:avLst/>
          </a:prstGeom>
        </p:spPr>
        <p:txBody>
          <a:bodyPr vert="horz" lIns="91440" tIns="45720" rIns="91440" bIns="45720" rtlCol="0" anchor="ctr">
            <a:normAutofit fontScale="92500" lnSpcReduction="20000"/>
          </a:bodyPr>
          <a:lstStyle/>
          <a:p>
            <a:pPr>
              <a:spcAft>
                <a:spcPts val="600"/>
              </a:spcAft>
            </a:pPr>
            <a:r>
              <a:rPr lang="en-US" kern="1200">
                <a:solidFill>
                  <a:schemeClr val="tx1"/>
                </a:solidFill>
                <a:latin typeface="+mn-lt"/>
                <a:ea typeface="+mn-ea"/>
                <a:cs typeface="+mn-cs"/>
              </a:rPr>
              <a:t>International IP Law/Ljubljana 2025</a:t>
            </a:r>
          </a:p>
        </p:txBody>
      </p:sp>
      <p:sp>
        <p:nvSpPr>
          <p:cNvPr id="5" name="Slide Number Placeholder 4">
            <a:extLst>
              <a:ext uri="{FF2B5EF4-FFF2-40B4-BE49-F238E27FC236}">
                <a16:creationId xmlns:a16="http://schemas.microsoft.com/office/drawing/2014/main" id="{C0E6291F-E50B-4821-BB64-D3D72DF41B4D}"/>
              </a:ext>
            </a:extLst>
          </p:cNvPr>
          <p:cNvSpPr>
            <a:spLocks noGrp="1"/>
          </p:cNvSpPr>
          <p:nvPr>
            <p:ph type="sldNum" sz="quarter" idx="12"/>
          </p:nvPr>
        </p:nvSpPr>
        <p:spPr/>
        <p:txBody>
          <a:bodyPr vert="horz" lIns="91440" tIns="45720" rIns="91440" bIns="45720" rtlCol="0" anchor="ctr">
            <a:normAutofit fontScale="92500" lnSpcReduction="10000"/>
          </a:bodyPr>
          <a:lstStyle/>
          <a:p>
            <a:pPr>
              <a:lnSpc>
                <a:spcPct val="90000"/>
              </a:lnSpc>
              <a:spcAft>
                <a:spcPts val="600"/>
              </a:spcAft>
            </a:pPr>
            <a:fld id="{BB73FAFF-3FA3-4074-8335-914ED9A076C3}" type="slidenum">
              <a:rPr lang="en-US" sz="1900" kern="1200">
                <a:solidFill>
                  <a:srgbClr val="FFFFFF"/>
                </a:solidFill>
                <a:latin typeface="+mn-lt"/>
                <a:ea typeface="+mn-ea"/>
                <a:cs typeface="+mn-cs"/>
              </a:rPr>
              <a:pPr>
                <a:lnSpc>
                  <a:spcPct val="90000"/>
                </a:lnSpc>
                <a:spcAft>
                  <a:spcPts val="600"/>
                </a:spcAft>
              </a:pPr>
              <a:t>54</a:t>
            </a:fld>
            <a:endParaRPr lang="en-US" sz="1900" kern="1200">
              <a:solidFill>
                <a:srgbClr val="FFFFFF"/>
              </a:solidFill>
              <a:latin typeface="+mn-lt"/>
              <a:ea typeface="+mn-ea"/>
              <a:cs typeface="+mn-cs"/>
            </a:endParaRPr>
          </a:p>
        </p:txBody>
      </p:sp>
    </p:spTree>
    <p:extLst>
      <p:ext uri="{BB962C8B-B14F-4D97-AF65-F5344CB8AC3E}">
        <p14:creationId xmlns:p14="http://schemas.microsoft.com/office/powerpoint/2010/main" val="48136929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25165-B408-40CA-8FCE-4D87268DAA37}"/>
              </a:ext>
            </a:extLst>
          </p:cNvPr>
          <p:cNvSpPr>
            <a:spLocks noGrp="1"/>
          </p:cNvSpPr>
          <p:nvPr>
            <p:ph type="title"/>
          </p:nvPr>
        </p:nvSpPr>
        <p:spPr/>
        <p:txBody>
          <a:bodyPr/>
          <a:lstStyle/>
          <a:p>
            <a:r>
              <a:rPr lang="en-US" dirty="0"/>
              <a:t>Basic PCT process</a:t>
            </a:r>
          </a:p>
        </p:txBody>
      </p:sp>
      <p:sp>
        <p:nvSpPr>
          <p:cNvPr id="3" name="Content Placeholder 2">
            <a:extLst>
              <a:ext uri="{FF2B5EF4-FFF2-40B4-BE49-F238E27FC236}">
                <a16:creationId xmlns:a16="http://schemas.microsoft.com/office/drawing/2014/main" id="{5C6881A9-2EAB-4F4B-B78C-E87FB4618015}"/>
              </a:ext>
            </a:extLst>
          </p:cNvPr>
          <p:cNvSpPr>
            <a:spLocks noGrp="1"/>
          </p:cNvSpPr>
          <p:nvPr>
            <p:ph idx="1"/>
          </p:nvPr>
        </p:nvSpPr>
        <p:spPr/>
        <p:txBody>
          <a:bodyPr>
            <a:normAutofit fontScale="85000" lnSpcReduction="20000"/>
          </a:bodyPr>
          <a:lstStyle/>
          <a:p>
            <a:r>
              <a:rPr lang="en-US" dirty="0"/>
              <a:t>A </a:t>
            </a:r>
            <a:r>
              <a:rPr lang="en-US" u="sng" dirty="0"/>
              <a:t>single application</a:t>
            </a:r>
          </a:p>
          <a:p>
            <a:pPr lvl="1"/>
            <a:r>
              <a:rPr lang="en-US" dirty="0"/>
              <a:t>PCT members agree to harmonize what the form looks like</a:t>
            </a:r>
          </a:p>
          <a:p>
            <a:pPr lvl="1"/>
            <a:r>
              <a:rPr lang="en-US" dirty="0"/>
              <a:t>Can choose among several languages</a:t>
            </a:r>
          </a:p>
          <a:p>
            <a:r>
              <a:rPr lang="en-US" dirty="0"/>
              <a:t>Can file in either:</a:t>
            </a:r>
          </a:p>
          <a:p>
            <a:pPr lvl="1"/>
            <a:r>
              <a:rPr lang="en-US" dirty="0"/>
              <a:t>The International Bureau of WIPO, or</a:t>
            </a:r>
          </a:p>
          <a:p>
            <a:pPr lvl="1"/>
            <a:r>
              <a:rPr lang="en-US" dirty="0"/>
              <a:t>Your “home office” In that case, the application is (a) evaluated by home office, but also (b) transmitted to IB</a:t>
            </a:r>
          </a:p>
          <a:p>
            <a:r>
              <a:rPr lang="en-US" dirty="0"/>
              <a:t>Application is transmitted to all national offices listed in the application</a:t>
            </a:r>
          </a:p>
          <a:p>
            <a:r>
              <a:rPr lang="en-US" dirty="0"/>
              <a:t>Each receiving nation evaluates—</a:t>
            </a:r>
            <a:r>
              <a:rPr lang="en-US" i="1" dirty="0"/>
              <a:t>under its own substantive standards</a:t>
            </a:r>
            <a:r>
              <a:rPr lang="en-US" dirty="0"/>
              <a:t>!</a:t>
            </a:r>
          </a:p>
          <a:p>
            <a:pPr lvl="1"/>
            <a:r>
              <a:rPr lang="en-US" dirty="0"/>
              <a:t>PCT harmonizes the application, but not the standards for patentability</a:t>
            </a:r>
          </a:p>
        </p:txBody>
      </p:sp>
      <p:sp>
        <p:nvSpPr>
          <p:cNvPr id="4" name="Footer Placeholder 3">
            <a:extLst>
              <a:ext uri="{FF2B5EF4-FFF2-40B4-BE49-F238E27FC236}">
                <a16:creationId xmlns:a16="http://schemas.microsoft.com/office/drawing/2014/main" id="{A98F80B1-2967-45B3-A9DF-3C2E2DE59C5F}"/>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FE76D8CD-731E-4DB8-B2BC-58C65AABC183}"/>
              </a:ext>
            </a:extLst>
          </p:cNvPr>
          <p:cNvSpPr>
            <a:spLocks noGrp="1"/>
          </p:cNvSpPr>
          <p:nvPr>
            <p:ph type="sldNum" sz="quarter" idx="12"/>
          </p:nvPr>
        </p:nvSpPr>
        <p:spPr/>
        <p:txBody>
          <a:bodyPr/>
          <a:lstStyle/>
          <a:p>
            <a:fld id="{BB73FAFF-3FA3-4074-8335-914ED9A076C3}" type="slidenum">
              <a:rPr lang="en-US" smtClean="0"/>
              <a:t>55</a:t>
            </a:fld>
            <a:endParaRPr lang="en-US"/>
          </a:p>
        </p:txBody>
      </p:sp>
    </p:spTree>
    <p:extLst>
      <p:ext uri="{BB962C8B-B14F-4D97-AF65-F5344CB8AC3E}">
        <p14:creationId xmlns:p14="http://schemas.microsoft.com/office/powerpoint/2010/main" val="266382175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05633-0012-497A-B029-6CA322AECF7C}"/>
              </a:ext>
            </a:extLst>
          </p:cNvPr>
          <p:cNvSpPr>
            <a:spLocks noGrp="1"/>
          </p:cNvSpPr>
          <p:nvPr>
            <p:ph type="title"/>
          </p:nvPr>
        </p:nvSpPr>
        <p:spPr/>
        <p:txBody>
          <a:bodyPr/>
          <a:lstStyle/>
          <a:p>
            <a:r>
              <a:rPr lang="en-US" dirty="0"/>
              <a:t>Interaction between PCT and Paris</a:t>
            </a:r>
          </a:p>
        </p:txBody>
      </p:sp>
      <p:sp>
        <p:nvSpPr>
          <p:cNvPr id="3" name="Content Placeholder 2">
            <a:extLst>
              <a:ext uri="{FF2B5EF4-FFF2-40B4-BE49-F238E27FC236}">
                <a16:creationId xmlns:a16="http://schemas.microsoft.com/office/drawing/2014/main" id="{2A6216E5-C90E-4B56-8C69-2D5640A350AB}"/>
              </a:ext>
            </a:extLst>
          </p:cNvPr>
          <p:cNvSpPr>
            <a:spLocks noGrp="1"/>
          </p:cNvSpPr>
          <p:nvPr>
            <p:ph idx="1"/>
          </p:nvPr>
        </p:nvSpPr>
        <p:spPr/>
        <p:txBody>
          <a:bodyPr>
            <a:normAutofit fontScale="85000" lnSpcReduction="10000"/>
          </a:bodyPr>
          <a:lstStyle/>
          <a:p>
            <a:r>
              <a:rPr lang="en-US" dirty="0"/>
              <a:t>The PCT application is treated as a Paris filing</a:t>
            </a:r>
          </a:p>
          <a:p>
            <a:pPr lvl="1"/>
            <a:r>
              <a:rPr lang="en-US" dirty="0"/>
              <a:t>If it is the first filing, it becomes the effective filing date for all listed nations</a:t>
            </a:r>
          </a:p>
          <a:p>
            <a:pPr lvl="1"/>
            <a:r>
              <a:rPr lang="en-US" dirty="0"/>
              <a:t>If a person first files in a national office, the PCT filing can take advantage of the Paris priority</a:t>
            </a:r>
          </a:p>
          <a:p>
            <a:r>
              <a:rPr lang="en-US" dirty="0"/>
              <a:t>Illustration of the second point</a:t>
            </a:r>
          </a:p>
          <a:p>
            <a:pPr lvl="1"/>
            <a:r>
              <a:rPr lang="en-US" dirty="0"/>
              <a:t>Inventor files in Nation X—an ordinary national application</a:t>
            </a:r>
          </a:p>
          <a:p>
            <a:pPr lvl="1"/>
            <a:r>
              <a:rPr lang="en-US" dirty="0"/>
              <a:t>Within a year, files a PCT application (either in home office, or directly with IB)</a:t>
            </a:r>
          </a:p>
          <a:p>
            <a:pPr lvl="1"/>
            <a:r>
              <a:rPr lang="en-US" dirty="0"/>
              <a:t>As long as the “national stage” (transmission of PCT app to national offices) takes place within 30 months of the PCT app, they are timely</a:t>
            </a:r>
          </a:p>
          <a:p>
            <a:pPr lvl="1"/>
            <a:r>
              <a:rPr lang="en-US" dirty="0"/>
              <a:t>And because the PCT app was within 12 months of the very first app, it benefits from the priority, and takes the earlier date of the Nation X app</a:t>
            </a:r>
          </a:p>
        </p:txBody>
      </p:sp>
      <p:sp>
        <p:nvSpPr>
          <p:cNvPr id="4" name="Footer Placeholder 3">
            <a:extLst>
              <a:ext uri="{FF2B5EF4-FFF2-40B4-BE49-F238E27FC236}">
                <a16:creationId xmlns:a16="http://schemas.microsoft.com/office/drawing/2014/main" id="{370FE138-452F-41B5-A860-FA81DFD1D19E}"/>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8D8238D6-1F7C-4583-BAE3-7F09BD46B76D}"/>
              </a:ext>
            </a:extLst>
          </p:cNvPr>
          <p:cNvSpPr>
            <a:spLocks noGrp="1"/>
          </p:cNvSpPr>
          <p:nvPr>
            <p:ph type="sldNum" sz="quarter" idx="12"/>
          </p:nvPr>
        </p:nvSpPr>
        <p:spPr/>
        <p:txBody>
          <a:bodyPr/>
          <a:lstStyle/>
          <a:p>
            <a:fld id="{BB73FAFF-3FA3-4074-8335-914ED9A076C3}" type="slidenum">
              <a:rPr lang="en-US" smtClean="0"/>
              <a:t>56</a:t>
            </a:fld>
            <a:endParaRPr lang="en-US"/>
          </a:p>
        </p:txBody>
      </p:sp>
    </p:spTree>
    <p:extLst>
      <p:ext uri="{BB962C8B-B14F-4D97-AF65-F5344CB8AC3E}">
        <p14:creationId xmlns:p14="http://schemas.microsoft.com/office/powerpoint/2010/main" val="178929323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7EF142-7424-44AD-AF3F-FF484BEB2863}"/>
              </a:ext>
            </a:extLst>
          </p:cNvPr>
          <p:cNvSpPr>
            <a:spLocks noGrp="1"/>
          </p:cNvSpPr>
          <p:nvPr>
            <p:ph type="title"/>
          </p:nvPr>
        </p:nvSpPr>
        <p:spPr/>
        <p:txBody>
          <a:bodyPr/>
          <a:lstStyle/>
          <a:p>
            <a:r>
              <a:rPr lang="en-US" dirty="0"/>
              <a:t>PCT and patent term</a:t>
            </a:r>
          </a:p>
        </p:txBody>
      </p:sp>
      <p:sp>
        <p:nvSpPr>
          <p:cNvPr id="3" name="Content Placeholder 2">
            <a:extLst>
              <a:ext uri="{FF2B5EF4-FFF2-40B4-BE49-F238E27FC236}">
                <a16:creationId xmlns:a16="http://schemas.microsoft.com/office/drawing/2014/main" id="{23FDFACA-2ADB-4B47-98E3-CC9C1486BCF7}"/>
              </a:ext>
            </a:extLst>
          </p:cNvPr>
          <p:cNvSpPr>
            <a:spLocks noGrp="1"/>
          </p:cNvSpPr>
          <p:nvPr>
            <p:ph idx="1"/>
          </p:nvPr>
        </p:nvSpPr>
        <p:spPr/>
        <p:txBody>
          <a:bodyPr>
            <a:normAutofit fontScale="92500" lnSpcReduction="10000"/>
          </a:bodyPr>
          <a:lstStyle/>
          <a:p>
            <a:r>
              <a:rPr lang="en-US" dirty="0"/>
              <a:t>As noted earlier, in many nations the patent term begins as of the date of the actual application in that nation, even if there are earlier prior Paris filings that count in determining novelty</a:t>
            </a:r>
          </a:p>
          <a:p>
            <a:pPr lvl="1"/>
            <a:r>
              <a:rPr lang="en-US" dirty="0"/>
              <a:t>For novelty: date of filing = first Paris filing (as long as US application is within 12 months)</a:t>
            </a:r>
          </a:p>
          <a:p>
            <a:pPr lvl="1"/>
            <a:r>
              <a:rPr lang="en-US" dirty="0"/>
              <a:t>For patent term (in many nations): date of filing = date of filing in that nation</a:t>
            </a:r>
          </a:p>
          <a:p>
            <a:r>
              <a:rPr lang="en-US" dirty="0"/>
              <a:t>Rule is different for a PCT application. If a prior PCT application lists Nation X, then the PCT application filing date (not the date of transmission to X) would start the patent term in X (assuming, of course, X grants the patent)</a:t>
            </a:r>
          </a:p>
        </p:txBody>
      </p:sp>
      <p:sp>
        <p:nvSpPr>
          <p:cNvPr id="4" name="Footer Placeholder 3">
            <a:extLst>
              <a:ext uri="{FF2B5EF4-FFF2-40B4-BE49-F238E27FC236}">
                <a16:creationId xmlns:a16="http://schemas.microsoft.com/office/drawing/2014/main" id="{1492ECD8-7CDC-44F8-AA4E-C2E7169EA1A9}"/>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8A85E499-B3A1-4937-852D-31FD43512ECA}"/>
              </a:ext>
            </a:extLst>
          </p:cNvPr>
          <p:cNvSpPr>
            <a:spLocks noGrp="1"/>
          </p:cNvSpPr>
          <p:nvPr>
            <p:ph type="sldNum" sz="quarter" idx="12"/>
          </p:nvPr>
        </p:nvSpPr>
        <p:spPr/>
        <p:txBody>
          <a:bodyPr/>
          <a:lstStyle/>
          <a:p>
            <a:fld id="{BB73FAFF-3FA3-4074-8335-914ED9A076C3}" type="slidenum">
              <a:rPr lang="en-US" smtClean="0"/>
              <a:t>57</a:t>
            </a:fld>
            <a:endParaRPr lang="en-US"/>
          </a:p>
        </p:txBody>
      </p:sp>
    </p:spTree>
    <p:extLst>
      <p:ext uri="{BB962C8B-B14F-4D97-AF65-F5344CB8AC3E}">
        <p14:creationId xmlns:p14="http://schemas.microsoft.com/office/powerpoint/2010/main" val="334625030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62908-34BA-4AED-AA68-4DB8A009D05A}"/>
              </a:ext>
            </a:extLst>
          </p:cNvPr>
          <p:cNvSpPr>
            <a:spLocks noGrp="1"/>
          </p:cNvSpPr>
          <p:nvPr>
            <p:ph type="title"/>
          </p:nvPr>
        </p:nvSpPr>
        <p:spPr/>
        <p:txBody>
          <a:bodyPr/>
          <a:lstStyle/>
          <a:p>
            <a:r>
              <a:rPr lang="en-US" dirty="0"/>
              <a:t>Independence of patents (and applications)</a:t>
            </a:r>
          </a:p>
        </p:txBody>
      </p:sp>
      <p:sp>
        <p:nvSpPr>
          <p:cNvPr id="3" name="Content Placeholder 2">
            <a:extLst>
              <a:ext uri="{FF2B5EF4-FFF2-40B4-BE49-F238E27FC236}">
                <a16:creationId xmlns:a16="http://schemas.microsoft.com/office/drawing/2014/main" id="{75A91159-BC87-470C-B0C6-FCFF8800E840}"/>
              </a:ext>
            </a:extLst>
          </p:cNvPr>
          <p:cNvSpPr>
            <a:spLocks noGrp="1"/>
          </p:cNvSpPr>
          <p:nvPr>
            <p:ph idx="1"/>
          </p:nvPr>
        </p:nvSpPr>
        <p:spPr/>
        <p:txBody>
          <a:bodyPr/>
          <a:lstStyle/>
          <a:p>
            <a:r>
              <a:rPr lang="en-US" dirty="0"/>
              <a:t>Paris Article 4</a:t>
            </a:r>
            <a:r>
              <a:rPr lang="en-US" i="1" dirty="0"/>
              <a:t>bis</a:t>
            </a:r>
            <a:r>
              <a:rPr lang="en-US" dirty="0"/>
              <a:t>—all national patents are independent</a:t>
            </a:r>
          </a:p>
          <a:p>
            <a:r>
              <a:rPr lang="en-US" dirty="0"/>
              <a:t>Nothing in PCT changes this</a:t>
            </a:r>
          </a:p>
          <a:p>
            <a:r>
              <a:rPr lang="en-US" dirty="0"/>
              <a:t>Consequences</a:t>
            </a:r>
          </a:p>
          <a:p>
            <a:pPr lvl="1"/>
            <a:r>
              <a:rPr lang="en-US" dirty="0"/>
              <a:t>As stated earlier, each nation applies its own rules for patentability. One nation could find an invention obvious, another could find non-obvious</a:t>
            </a:r>
          </a:p>
          <a:p>
            <a:pPr lvl="1"/>
            <a:r>
              <a:rPr lang="en-US" dirty="0"/>
              <a:t>Cancellation of a patent in one nation does not mean it will be cancelled elsewhere</a:t>
            </a:r>
          </a:p>
          <a:p>
            <a:pPr lvl="2"/>
            <a:r>
              <a:rPr lang="en-US" dirty="0"/>
              <a:t>Practical exception—lack of novelty</a:t>
            </a:r>
          </a:p>
        </p:txBody>
      </p:sp>
      <p:sp>
        <p:nvSpPr>
          <p:cNvPr id="4" name="Footer Placeholder 3">
            <a:extLst>
              <a:ext uri="{FF2B5EF4-FFF2-40B4-BE49-F238E27FC236}">
                <a16:creationId xmlns:a16="http://schemas.microsoft.com/office/drawing/2014/main" id="{D2CE31D0-1F82-4C02-B949-24315599F032}"/>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820C9556-B33B-477A-8407-5A8B9B736897}"/>
              </a:ext>
            </a:extLst>
          </p:cNvPr>
          <p:cNvSpPr>
            <a:spLocks noGrp="1"/>
          </p:cNvSpPr>
          <p:nvPr>
            <p:ph type="sldNum" sz="quarter" idx="12"/>
          </p:nvPr>
        </p:nvSpPr>
        <p:spPr/>
        <p:txBody>
          <a:bodyPr/>
          <a:lstStyle/>
          <a:p>
            <a:fld id="{BB73FAFF-3FA3-4074-8335-914ED9A076C3}" type="slidenum">
              <a:rPr lang="en-US" smtClean="0"/>
              <a:t>58</a:t>
            </a:fld>
            <a:endParaRPr lang="en-US"/>
          </a:p>
        </p:txBody>
      </p:sp>
    </p:spTree>
    <p:extLst>
      <p:ext uri="{BB962C8B-B14F-4D97-AF65-F5344CB8AC3E}">
        <p14:creationId xmlns:p14="http://schemas.microsoft.com/office/powerpoint/2010/main" val="377269279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519748E-17D7-4980-94B4-82BA6910095E}"/>
              </a:ext>
            </a:extLst>
          </p:cNvPr>
          <p:cNvSpPr>
            <a:spLocks noGrp="1"/>
          </p:cNvSpPr>
          <p:nvPr>
            <p:ph type="title"/>
          </p:nvPr>
        </p:nvSpPr>
        <p:spPr/>
        <p:txBody>
          <a:bodyPr/>
          <a:lstStyle/>
          <a:p>
            <a:r>
              <a:rPr lang="en-US" dirty="0"/>
              <a:t>5. Limitations and exceptions</a:t>
            </a:r>
          </a:p>
        </p:txBody>
      </p:sp>
      <p:sp>
        <p:nvSpPr>
          <p:cNvPr id="7" name="Text Placeholder 6">
            <a:extLst>
              <a:ext uri="{FF2B5EF4-FFF2-40B4-BE49-F238E27FC236}">
                <a16:creationId xmlns:a16="http://schemas.microsoft.com/office/drawing/2014/main" id="{19FDB0A9-95F9-4C7C-97B9-AE065039B8D3}"/>
              </a:ext>
            </a:extLst>
          </p:cNvPr>
          <p:cNvSpPr>
            <a:spLocks noGrp="1"/>
          </p:cNvSpPr>
          <p:nvPr>
            <p:ph type="body" idx="1"/>
          </p:nvPr>
        </p:nvSpPr>
        <p:spPr>
          <a:xfrm>
            <a:off x="2773968" y="3893211"/>
            <a:ext cx="7791931" cy="979577"/>
          </a:xfrm>
        </p:spPr>
        <p:txBody>
          <a:bodyPr/>
          <a:lstStyle/>
          <a:p>
            <a:r>
              <a:rPr lang="en-US" dirty="0"/>
              <a:t>TRIPS Article 30—Canadian Pharmaceutical decision (before the WTO)</a:t>
            </a:r>
          </a:p>
        </p:txBody>
      </p:sp>
      <p:sp>
        <p:nvSpPr>
          <p:cNvPr id="4" name="Footer Placeholder 3">
            <a:extLst>
              <a:ext uri="{FF2B5EF4-FFF2-40B4-BE49-F238E27FC236}">
                <a16:creationId xmlns:a16="http://schemas.microsoft.com/office/drawing/2014/main" id="{2BD5A61E-EBCE-47E2-B2DA-ADE74420E5F7}"/>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0E9405E8-48E5-46EE-A885-401891E603D3}"/>
              </a:ext>
            </a:extLst>
          </p:cNvPr>
          <p:cNvSpPr>
            <a:spLocks noGrp="1"/>
          </p:cNvSpPr>
          <p:nvPr>
            <p:ph type="sldNum" sz="quarter" idx="12"/>
          </p:nvPr>
        </p:nvSpPr>
        <p:spPr/>
        <p:txBody>
          <a:bodyPr/>
          <a:lstStyle/>
          <a:p>
            <a:fld id="{342D60C7-1036-4EE8-BC96-9353BF78B1FC}" type="slidenum">
              <a:rPr lang="en-US" smtClean="0"/>
              <a:t>59</a:t>
            </a:fld>
            <a:endParaRPr lang="en-US"/>
          </a:p>
        </p:txBody>
      </p:sp>
    </p:spTree>
    <p:extLst>
      <p:ext uri="{BB962C8B-B14F-4D97-AF65-F5344CB8AC3E}">
        <p14:creationId xmlns:p14="http://schemas.microsoft.com/office/powerpoint/2010/main" val="2039299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C86BA-12A7-FF8F-46B3-27F61D150847}"/>
              </a:ext>
            </a:extLst>
          </p:cNvPr>
          <p:cNvSpPr>
            <a:spLocks noGrp="1"/>
          </p:cNvSpPr>
          <p:nvPr>
            <p:ph type="title"/>
          </p:nvPr>
        </p:nvSpPr>
        <p:spPr/>
        <p:txBody>
          <a:bodyPr/>
          <a:lstStyle/>
          <a:p>
            <a:r>
              <a:rPr lang="en-US" dirty="0"/>
              <a:t>“Industrial property” continued</a:t>
            </a:r>
          </a:p>
        </p:txBody>
      </p:sp>
      <p:sp>
        <p:nvSpPr>
          <p:cNvPr id="3" name="Content Placeholder 2">
            <a:extLst>
              <a:ext uri="{FF2B5EF4-FFF2-40B4-BE49-F238E27FC236}">
                <a16:creationId xmlns:a16="http://schemas.microsoft.com/office/drawing/2014/main" id="{569F9896-142E-7D82-898B-CE8361C3DBC6}"/>
              </a:ext>
            </a:extLst>
          </p:cNvPr>
          <p:cNvSpPr>
            <a:spLocks noGrp="1"/>
          </p:cNvSpPr>
          <p:nvPr>
            <p:ph idx="1"/>
          </p:nvPr>
        </p:nvSpPr>
        <p:spPr/>
        <p:txBody>
          <a:bodyPr>
            <a:normAutofit fontScale="92500" lnSpcReduction="10000"/>
          </a:bodyPr>
          <a:lstStyle/>
          <a:p>
            <a:r>
              <a:rPr lang="en-US" dirty="0"/>
              <a:t>Main regimes of protection:</a:t>
            </a:r>
          </a:p>
          <a:p>
            <a:pPr marL="971550" lvl="1" indent="-514350">
              <a:buFont typeface="+mj-lt"/>
              <a:buAutoNum type="arabicPeriod"/>
            </a:pPr>
            <a:r>
              <a:rPr lang="en-US" dirty="0"/>
              <a:t>Utility patent</a:t>
            </a:r>
          </a:p>
          <a:p>
            <a:pPr marL="971550" lvl="1" indent="-514350">
              <a:buFont typeface="+mj-lt"/>
              <a:buAutoNum type="arabicPeriod"/>
            </a:pPr>
            <a:r>
              <a:rPr lang="en-US" dirty="0"/>
              <a:t>Trademark</a:t>
            </a:r>
          </a:p>
          <a:p>
            <a:pPr marL="971550" lvl="1" indent="-514350">
              <a:buFont typeface="+mj-lt"/>
              <a:buAutoNum type="arabicPeriod"/>
            </a:pPr>
            <a:r>
              <a:rPr lang="en-US" dirty="0"/>
              <a:t>Confidential/secret information (sometimes called “trade secrets”)</a:t>
            </a:r>
          </a:p>
          <a:p>
            <a:pPr marL="971550" lvl="1" indent="-514350">
              <a:buFont typeface="+mj-lt"/>
              <a:buAutoNum type="arabicPeriod"/>
            </a:pPr>
            <a:r>
              <a:rPr lang="en-US" dirty="0"/>
              <a:t>Industrial design</a:t>
            </a:r>
          </a:p>
          <a:p>
            <a:r>
              <a:rPr lang="en-US" dirty="0"/>
              <a:t>Other regimes:</a:t>
            </a:r>
          </a:p>
          <a:p>
            <a:pPr lvl="1"/>
            <a:r>
              <a:rPr lang="en-US" dirty="0"/>
              <a:t>“Utility models”</a:t>
            </a:r>
          </a:p>
          <a:p>
            <a:pPr lvl="1"/>
            <a:r>
              <a:rPr lang="en-US" dirty="0"/>
              <a:t>Right of publicity</a:t>
            </a:r>
          </a:p>
          <a:p>
            <a:pPr lvl="1"/>
            <a:r>
              <a:rPr lang="en-US" dirty="0"/>
              <a:t>Misappropriation/slavish copying</a:t>
            </a:r>
          </a:p>
          <a:p>
            <a:endParaRPr lang="en-US" dirty="0"/>
          </a:p>
        </p:txBody>
      </p:sp>
      <p:sp>
        <p:nvSpPr>
          <p:cNvPr id="4" name="Footer Placeholder 3">
            <a:extLst>
              <a:ext uri="{FF2B5EF4-FFF2-40B4-BE49-F238E27FC236}">
                <a16:creationId xmlns:a16="http://schemas.microsoft.com/office/drawing/2014/main" id="{8E3BD811-70E2-C36C-CEC8-5D78D9F7F649}"/>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425BC8A2-30B8-39F5-36EE-935EE6299818}"/>
              </a:ext>
            </a:extLst>
          </p:cNvPr>
          <p:cNvSpPr>
            <a:spLocks noGrp="1"/>
          </p:cNvSpPr>
          <p:nvPr>
            <p:ph type="sldNum" sz="quarter" idx="12"/>
          </p:nvPr>
        </p:nvSpPr>
        <p:spPr/>
        <p:txBody>
          <a:bodyPr/>
          <a:lstStyle/>
          <a:p>
            <a:fld id="{800015AF-CBB2-B54C-9E98-3D993F4637B7}" type="slidenum">
              <a:rPr lang="en-US" smtClean="0"/>
              <a:t>6</a:t>
            </a:fld>
            <a:endParaRPr lang="en-US"/>
          </a:p>
        </p:txBody>
      </p:sp>
    </p:spTree>
    <p:extLst>
      <p:ext uri="{BB962C8B-B14F-4D97-AF65-F5344CB8AC3E}">
        <p14:creationId xmlns:p14="http://schemas.microsoft.com/office/powerpoint/2010/main" val="182432701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4EBE4-5AFB-4D13-A12F-31597669568B}"/>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1686278B-192E-42D7-84C9-790BD4DD6F5E}"/>
              </a:ext>
            </a:extLst>
          </p:cNvPr>
          <p:cNvSpPr>
            <a:spLocks noGrp="1"/>
          </p:cNvSpPr>
          <p:nvPr>
            <p:ph idx="1"/>
          </p:nvPr>
        </p:nvSpPr>
        <p:spPr/>
        <p:txBody>
          <a:bodyPr>
            <a:normAutofit/>
          </a:bodyPr>
          <a:lstStyle/>
          <a:p>
            <a:r>
              <a:rPr lang="en-US" dirty="0"/>
              <a:t>Paris is silent—only rule comes from TRIPS</a:t>
            </a:r>
          </a:p>
          <a:p>
            <a:r>
              <a:rPr lang="en-US" dirty="0"/>
              <a:t>Basic 3-step test:</a:t>
            </a:r>
          </a:p>
          <a:p>
            <a:pPr marL="800100" lvl="1" indent="-342900">
              <a:buFont typeface="+mj-lt"/>
              <a:buAutoNum type="arabicPeriod"/>
            </a:pPr>
            <a:r>
              <a:rPr lang="en-US" dirty="0"/>
              <a:t>Exception must be limited</a:t>
            </a:r>
          </a:p>
          <a:p>
            <a:pPr marL="800100" lvl="1" indent="-342900">
              <a:buFont typeface="+mj-lt"/>
              <a:buAutoNum type="arabicPeriod"/>
            </a:pPr>
            <a:r>
              <a:rPr lang="en-US" dirty="0"/>
              <a:t>Exception cannot “unreasonably conflict with normal exploitation of the patent”</a:t>
            </a:r>
          </a:p>
          <a:p>
            <a:pPr marL="800100" lvl="1" indent="-342900">
              <a:buFont typeface="+mj-lt"/>
              <a:buAutoNum type="arabicPeriod"/>
            </a:pPr>
            <a:r>
              <a:rPr lang="en-US" dirty="0"/>
              <a:t>Exception must not “unreasonably prejudice the legitimate interests of the patent holder, taking into account the legitimate interests of third parties”</a:t>
            </a:r>
          </a:p>
          <a:p>
            <a:endParaRPr lang="en-US" dirty="0"/>
          </a:p>
        </p:txBody>
      </p:sp>
      <p:sp>
        <p:nvSpPr>
          <p:cNvPr id="4" name="Footer Placeholder 3">
            <a:extLst>
              <a:ext uri="{FF2B5EF4-FFF2-40B4-BE49-F238E27FC236}">
                <a16:creationId xmlns:a16="http://schemas.microsoft.com/office/drawing/2014/main" id="{E82F12C0-5C16-4908-9A75-054959D2779E}"/>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87DD6592-E7B0-43E7-BC8B-C421338F786D}"/>
              </a:ext>
            </a:extLst>
          </p:cNvPr>
          <p:cNvSpPr>
            <a:spLocks noGrp="1"/>
          </p:cNvSpPr>
          <p:nvPr>
            <p:ph type="sldNum" sz="quarter" idx="12"/>
          </p:nvPr>
        </p:nvSpPr>
        <p:spPr/>
        <p:txBody>
          <a:bodyPr/>
          <a:lstStyle/>
          <a:p>
            <a:fld id="{342D60C7-1036-4EE8-BC96-9353BF78B1FC}" type="slidenum">
              <a:rPr lang="en-US" smtClean="0"/>
              <a:t>60</a:t>
            </a:fld>
            <a:endParaRPr lang="en-US"/>
          </a:p>
        </p:txBody>
      </p:sp>
    </p:spTree>
    <p:extLst>
      <p:ext uri="{BB962C8B-B14F-4D97-AF65-F5344CB8AC3E}">
        <p14:creationId xmlns:p14="http://schemas.microsoft.com/office/powerpoint/2010/main" val="132031296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E6924-B56A-0800-8247-24D295627FF7}"/>
              </a:ext>
            </a:extLst>
          </p:cNvPr>
          <p:cNvSpPr>
            <a:spLocks noGrp="1"/>
          </p:cNvSpPr>
          <p:nvPr>
            <p:ph type="title"/>
          </p:nvPr>
        </p:nvSpPr>
        <p:spPr/>
        <p:txBody>
          <a:bodyPr/>
          <a:lstStyle/>
          <a:p>
            <a:r>
              <a:rPr lang="en-US" dirty="0"/>
              <a:t>Three-step test (</a:t>
            </a:r>
            <a:r>
              <a:rPr lang="en-US" dirty="0" err="1"/>
              <a:t>con’t</a:t>
            </a:r>
            <a:r>
              <a:rPr lang="en-US" dirty="0"/>
              <a:t>)</a:t>
            </a:r>
          </a:p>
        </p:txBody>
      </p:sp>
      <p:sp>
        <p:nvSpPr>
          <p:cNvPr id="3" name="Content Placeholder 2">
            <a:extLst>
              <a:ext uri="{FF2B5EF4-FFF2-40B4-BE49-F238E27FC236}">
                <a16:creationId xmlns:a16="http://schemas.microsoft.com/office/drawing/2014/main" id="{B1B2BB04-448F-6A8A-0E4F-F00DA1EFB0AF}"/>
              </a:ext>
            </a:extLst>
          </p:cNvPr>
          <p:cNvSpPr>
            <a:spLocks noGrp="1"/>
          </p:cNvSpPr>
          <p:nvPr>
            <p:ph idx="1"/>
          </p:nvPr>
        </p:nvSpPr>
        <p:spPr/>
        <p:txBody>
          <a:bodyPr/>
          <a:lstStyle/>
          <a:p>
            <a:r>
              <a:rPr lang="en-US" dirty="0"/>
              <a:t>Compare Article 13 (copyright) to Article 30 (patent)</a:t>
            </a:r>
          </a:p>
          <a:p>
            <a:pPr lvl="1"/>
            <a:r>
              <a:rPr lang="en-US" dirty="0"/>
              <a:t>Both have 3-step tests</a:t>
            </a:r>
          </a:p>
          <a:p>
            <a:pPr lvl="1"/>
            <a:r>
              <a:rPr lang="en-US" dirty="0"/>
              <a:t>But there are subtle differences</a:t>
            </a:r>
          </a:p>
          <a:p>
            <a:pPr marL="800100" lvl="1" indent="-342900">
              <a:buFont typeface="+mj-lt"/>
              <a:buAutoNum type="arabicPeriod"/>
            </a:pPr>
            <a:r>
              <a:rPr lang="en-US" dirty="0"/>
              <a:t>No “special cases” rule in patent (merely need be limited)</a:t>
            </a:r>
          </a:p>
          <a:p>
            <a:pPr marL="800100" lvl="1" indent="-342900">
              <a:buFont typeface="+mj-lt"/>
              <a:buAutoNum type="arabicPeriod"/>
            </a:pPr>
            <a:r>
              <a:rPr lang="en-US" dirty="0"/>
              <a:t>Conflict with normal exploitation—ok in patent if not unreasonable</a:t>
            </a:r>
          </a:p>
          <a:p>
            <a:pPr marL="800100" lvl="1" indent="-342900">
              <a:buFont typeface="+mj-lt"/>
              <a:buAutoNum type="arabicPeriod"/>
            </a:pPr>
            <a:r>
              <a:rPr lang="en-US" dirty="0"/>
              <a:t>No unreasonable prejudice to legitimate interest… in patent, you also take into account “the legitimate interests of third parties”</a:t>
            </a:r>
          </a:p>
        </p:txBody>
      </p:sp>
      <p:sp>
        <p:nvSpPr>
          <p:cNvPr id="4" name="Footer Placeholder 3">
            <a:extLst>
              <a:ext uri="{FF2B5EF4-FFF2-40B4-BE49-F238E27FC236}">
                <a16:creationId xmlns:a16="http://schemas.microsoft.com/office/drawing/2014/main" id="{D85F2674-2866-3AA2-F03F-ABA51D6A5991}"/>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1972EA19-8B9C-00B4-8E60-9E5F9D1557B9}"/>
              </a:ext>
            </a:extLst>
          </p:cNvPr>
          <p:cNvSpPr>
            <a:spLocks noGrp="1"/>
          </p:cNvSpPr>
          <p:nvPr>
            <p:ph type="sldNum" sz="quarter" idx="12"/>
          </p:nvPr>
        </p:nvSpPr>
        <p:spPr/>
        <p:txBody>
          <a:bodyPr/>
          <a:lstStyle/>
          <a:p>
            <a:fld id="{800015AF-CBB2-B54C-9E98-3D993F4637B7}" type="slidenum">
              <a:rPr lang="en-US" smtClean="0"/>
              <a:t>61</a:t>
            </a:fld>
            <a:endParaRPr lang="en-US"/>
          </a:p>
        </p:txBody>
      </p:sp>
    </p:spTree>
    <p:extLst>
      <p:ext uri="{BB962C8B-B14F-4D97-AF65-F5344CB8AC3E}">
        <p14:creationId xmlns:p14="http://schemas.microsoft.com/office/powerpoint/2010/main" val="129011664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2A9BA-43A0-4D0B-A716-E90BA42D0BCF}"/>
              </a:ext>
            </a:extLst>
          </p:cNvPr>
          <p:cNvSpPr>
            <a:spLocks noGrp="1"/>
          </p:cNvSpPr>
          <p:nvPr>
            <p:ph type="title"/>
          </p:nvPr>
        </p:nvSpPr>
        <p:spPr/>
        <p:txBody>
          <a:bodyPr/>
          <a:lstStyle/>
          <a:p>
            <a:r>
              <a:rPr lang="en-US" dirty="0"/>
              <a:t>Canadian Pharmaceuticals—overview</a:t>
            </a:r>
          </a:p>
        </p:txBody>
      </p:sp>
      <p:sp>
        <p:nvSpPr>
          <p:cNvPr id="3" name="Content Placeholder 2">
            <a:extLst>
              <a:ext uri="{FF2B5EF4-FFF2-40B4-BE49-F238E27FC236}">
                <a16:creationId xmlns:a16="http://schemas.microsoft.com/office/drawing/2014/main" id="{83EF318B-E3C8-4BA0-A72F-C3A370ED60FB}"/>
              </a:ext>
            </a:extLst>
          </p:cNvPr>
          <p:cNvSpPr>
            <a:spLocks noGrp="1"/>
          </p:cNvSpPr>
          <p:nvPr>
            <p:ph idx="1"/>
          </p:nvPr>
        </p:nvSpPr>
        <p:spPr/>
        <p:txBody>
          <a:bodyPr>
            <a:normAutofit fontScale="62500" lnSpcReduction="20000"/>
          </a:bodyPr>
          <a:lstStyle/>
          <a:p>
            <a:r>
              <a:rPr lang="en-US" dirty="0"/>
              <a:t>Two exceptions in Canadian law:</a:t>
            </a:r>
          </a:p>
          <a:p>
            <a:pPr lvl="1"/>
            <a:r>
              <a:rPr lang="en-US" dirty="0"/>
              <a:t>Regulatory review exception</a:t>
            </a:r>
          </a:p>
          <a:p>
            <a:pPr lvl="1"/>
            <a:r>
              <a:rPr lang="en-US" dirty="0"/>
              <a:t>Stockpiling</a:t>
            </a:r>
          </a:p>
          <a:p>
            <a:r>
              <a:rPr lang="en-US" dirty="0"/>
              <a:t>Rationale for exceptions—to allow competitors to hit the ground running</a:t>
            </a:r>
          </a:p>
          <a:p>
            <a:pPr lvl="1"/>
            <a:r>
              <a:rPr lang="en-US" dirty="0"/>
              <a:t>Get generic versions approved</a:t>
            </a:r>
          </a:p>
          <a:p>
            <a:pPr lvl="1"/>
            <a:r>
              <a:rPr lang="en-US" dirty="0"/>
              <a:t>Build up an inventory (even if drugs were patented)</a:t>
            </a:r>
          </a:p>
          <a:p>
            <a:pPr lvl="1"/>
            <a:r>
              <a:rPr lang="en-US" dirty="0"/>
              <a:t>But no sales could take place before patent expired</a:t>
            </a:r>
          </a:p>
          <a:p>
            <a:r>
              <a:rPr lang="en-US" dirty="0"/>
              <a:t>The requirement of pre-release review is especially significant</a:t>
            </a:r>
          </a:p>
          <a:p>
            <a:pPr lvl="1"/>
            <a:r>
              <a:rPr lang="en-US" dirty="0"/>
              <a:t>We’ll come back that concept later in the course</a:t>
            </a:r>
          </a:p>
          <a:p>
            <a:r>
              <a:rPr lang="en-US" dirty="0"/>
              <a:t>Net result</a:t>
            </a:r>
          </a:p>
          <a:p>
            <a:pPr lvl="1"/>
            <a:r>
              <a:rPr lang="en-US" dirty="0"/>
              <a:t>Stockpiling decision held inconsistent—failed step 1 (not limited)</a:t>
            </a:r>
          </a:p>
          <a:p>
            <a:pPr lvl="1"/>
            <a:r>
              <a:rPr lang="en-US" dirty="0"/>
              <a:t>Regulatory review exception held ok—satisfied all 3 steps</a:t>
            </a:r>
          </a:p>
        </p:txBody>
      </p:sp>
      <p:sp>
        <p:nvSpPr>
          <p:cNvPr id="4" name="Footer Placeholder 3">
            <a:extLst>
              <a:ext uri="{FF2B5EF4-FFF2-40B4-BE49-F238E27FC236}">
                <a16:creationId xmlns:a16="http://schemas.microsoft.com/office/drawing/2014/main" id="{7BD99F72-035F-43F5-8686-4820B0B6577C}"/>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E2BADF76-32D0-47B2-9D46-E89369A548B4}"/>
              </a:ext>
            </a:extLst>
          </p:cNvPr>
          <p:cNvSpPr>
            <a:spLocks noGrp="1"/>
          </p:cNvSpPr>
          <p:nvPr>
            <p:ph type="sldNum" sz="quarter" idx="12"/>
          </p:nvPr>
        </p:nvSpPr>
        <p:spPr/>
        <p:txBody>
          <a:bodyPr/>
          <a:lstStyle/>
          <a:p>
            <a:fld id="{342D60C7-1036-4EE8-BC96-9353BF78B1FC}" type="slidenum">
              <a:rPr lang="en-US" smtClean="0"/>
              <a:t>62</a:t>
            </a:fld>
            <a:endParaRPr lang="en-US"/>
          </a:p>
        </p:txBody>
      </p:sp>
    </p:spTree>
    <p:extLst>
      <p:ext uri="{BB962C8B-B14F-4D97-AF65-F5344CB8AC3E}">
        <p14:creationId xmlns:p14="http://schemas.microsoft.com/office/powerpoint/2010/main" val="269722146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05F0D06-74C3-298F-3D52-EE1530CE088C}"/>
              </a:ext>
            </a:extLst>
          </p:cNvPr>
          <p:cNvSpPr>
            <a:spLocks noGrp="1"/>
          </p:cNvSpPr>
          <p:nvPr>
            <p:ph type="title"/>
          </p:nvPr>
        </p:nvSpPr>
        <p:spPr/>
        <p:txBody>
          <a:bodyPr/>
          <a:lstStyle/>
          <a:p>
            <a:r>
              <a:rPr lang="en-US" dirty="0"/>
              <a:t>6. Distributional concerns</a:t>
            </a:r>
          </a:p>
        </p:txBody>
      </p:sp>
      <p:sp>
        <p:nvSpPr>
          <p:cNvPr id="7" name="Text Placeholder 6">
            <a:extLst>
              <a:ext uri="{FF2B5EF4-FFF2-40B4-BE49-F238E27FC236}">
                <a16:creationId xmlns:a16="http://schemas.microsoft.com/office/drawing/2014/main" id="{D7943381-EFF9-9651-CBAA-641D28E7610B}"/>
              </a:ext>
            </a:extLst>
          </p:cNvPr>
          <p:cNvSpPr>
            <a:spLocks noGrp="1"/>
          </p:cNvSpPr>
          <p:nvPr>
            <p:ph type="body" idx="1"/>
          </p:nvPr>
        </p:nvSpPr>
        <p:spPr/>
        <p:txBody>
          <a:bodyPr/>
          <a:lstStyle/>
          <a:p>
            <a:endParaRPr lang="en-US"/>
          </a:p>
        </p:txBody>
      </p:sp>
      <p:sp>
        <p:nvSpPr>
          <p:cNvPr id="4" name="Footer Placeholder 3">
            <a:extLst>
              <a:ext uri="{FF2B5EF4-FFF2-40B4-BE49-F238E27FC236}">
                <a16:creationId xmlns:a16="http://schemas.microsoft.com/office/drawing/2014/main" id="{BFDF1DD3-24E2-1235-58A1-02CE28DCA3C1}"/>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7914B44B-E0C0-D7FD-1E12-15B802720E84}"/>
              </a:ext>
            </a:extLst>
          </p:cNvPr>
          <p:cNvSpPr>
            <a:spLocks noGrp="1"/>
          </p:cNvSpPr>
          <p:nvPr>
            <p:ph type="sldNum" sz="quarter" idx="12"/>
          </p:nvPr>
        </p:nvSpPr>
        <p:spPr/>
        <p:txBody>
          <a:bodyPr/>
          <a:lstStyle/>
          <a:p>
            <a:fld id="{800015AF-CBB2-B54C-9E98-3D993F4637B7}" type="slidenum">
              <a:rPr lang="en-US" smtClean="0"/>
              <a:t>63</a:t>
            </a:fld>
            <a:endParaRPr lang="en-US"/>
          </a:p>
        </p:txBody>
      </p:sp>
    </p:spTree>
    <p:extLst>
      <p:ext uri="{BB962C8B-B14F-4D97-AF65-F5344CB8AC3E}">
        <p14:creationId xmlns:p14="http://schemas.microsoft.com/office/powerpoint/2010/main" val="170107250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560E1-824C-4027-9A9B-6B545DBA2333}"/>
              </a:ext>
            </a:extLst>
          </p:cNvPr>
          <p:cNvSpPr>
            <a:spLocks noGrp="1"/>
          </p:cNvSpPr>
          <p:nvPr>
            <p:ph type="title"/>
          </p:nvPr>
        </p:nvSpPr>
        <p:spPr/>
        <p:txBody>
          <a:bodyPr/>
          <a:lstStyle/>
          <a:p>
            <a:r>
              <a:rPr lang="en-US" dirty="0"/>
              <a:t>Three main issues</a:t>
            </a:r>
          </a:p>
        </p:txBody>
      </p:sp>
      <p:sp>
        <p:nvSpPr>
          <p:cNvPr id="3" name="Content Placeholder 2">
            <a:extLst>
              <a:ext uri="{FF2B5EF4-FFF2-40B4-BE49-F238E27FC236}">
                <a16:creationId xmlns:a16="http://schemas.microsoft.com/office/drawing/2014/main" id="{F1D7629E-8E72-494D-91C3-2A2A6E469900}"/>
              </a:ext>
            </a:extLst>
          </p:cNvPr>
          <p:cNvSpPr>
            <a:spLocks noGrp="1"/>
          </p:cNvSpPr>
          <p:nvPr>
            <p:ph idx="1"/>
          </p:nvPr>
        </p:nvSpPr>
        <p:spPr/>
        <p:txBody>
          <a:bodyPr/>
          <a:lstStyle/>
          <a:p>
            <a:pPr>
              <a:buFont typeface="+mj-lt"/>
              <a:buAutoNum type="alphaLcPeriod"/>
            </a:pPr>
            <a:r>
              <a:rPr lang="en-US" dirty="0"/>
              <a:t>Special rules for patents in pharmaceuticals</a:t>
            </a:r>
          </a:p>
          <a:p>
            <a:pPr>
              <a:buFont typeface="+mj-lt"/>
              <a:buAutoNum type="alphaLcPeriod"/>
            </a:pPr>
            <a:r>
              <a:rPr lang="en-US" dirty="0"/>
              <a:t>Distributional issues relating to pharmaceuticals (the Doha addendum)</a:t>
            </a:r>
          </a:p>
          <a:p>
            <a:pPr>
              <a:buFont typeface="+mj-lt"/>
              <a:buAutoNum type="alphaLcPeriod"/>
            </a:pPr>
            <a:r>
              <a:rPr lang="en-US" dirty="0"/>
              <a:t>Protection for traditional technical knowledge</a:t>
            </a:r>
          </a:p>
        </p:txBody>
      </p:sp>
      <p:sp>
        <p:nvSpPr>
          <p:cNvPr id="4" name="Footer Placeholder 3">
            <a:extLst>
              <a:ext uri="{FF2B5EF4-FFF2-40B4-BE49-F238E27FC236}">
                <a16:creationId xmlns:a16="http://schemas.microsoft.com/office/drawing/2014/main" id="{BAFF263D-D504-45EA-B4DA-5CE26C74AFEE}"/>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3596C16C-174A-4942-A0F3-2BF2C3589DA2}"/>
              </a:ext>
            </a:extLst>
          </p:cNvPr>
          <p:cNvSpPr>
            <a:spLocks noGrp="1"/>
          </p:cNvSpPr>
          <p:nvPr>
            <p:ph type="sldNum" sz="quarter" idx="12"/>
          </p:nvPr>
        </p:nvSpPr>
        <p:spPr/>
        <p:txBody>
          <a:bodyPr/>
          <a:lstStyle/>
          <a:p>
            <a:fld id="{387A440D-87FE-43BA-8DA0-89B9C99B47D8}" type="slidenum">
              <a:rPr lang="en-US" smtClean="0"/>
              <a:t>64</a:t>
            </a:fld>
            <a:endParaRPr lang="en-US"/>
          </a:p>
        </p:txBody>
      </p:sp>
    </p:spTree>
    <p:extLst>
      <p:ext uri="{BB962C8B-B14F-4D97-AF65-F5344CB8AC3E}">
        <p14:creationId xmlns:p14="http://schemas.microsoft.com/office/powerpoint/2010/main" val="113214809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5BF6C-A2C4-4B95-A2AB-7014D7A33BB7}"/>
              </a:ext>
            </a:extLst>
          </p:cNvPr>
          <p:cNvSpPr>
            <a:spLocks noGrp="1"/>
          </p:cNvSpPr>
          <p:nvPr>
            <p:ph type="title"/>
          </p:nvPr>
        </p:nvSpPr>
        <p:spPr/>
        <p:txBody>
          <a:bodyPr/>
          <a:lstStyle/>
          <a:p>
            <a:r>
              <a:rPr lang="en-US" dirty="0"/>
              <a:t>a. Special patent rules for pharmaceuticals</a:t>
            </a:r>
          </a:p>
        </p:txBody>
      </p:sp>
      <p:sp>
        <p:nvSpPr>
          <p:cNvPr id="3" name="Content Placeholder 2">
            <a:extLst>
              <a:ext uri="{FF2B5EF4-FFF2-40B4-BE49-F238E27FC236}">
                <a16:creationId xmlns:a16="http://schemas.microsoft.com/office/drawing/2014/main" id="{91ABEAB3-CED1-4584-8169-101DD6B74135}"/>
              </a:ext>
            </a:extLst>
          </p:cNvPr>
          <p:cNvSpPr>
            <a:spLocks noGrp="1"/>
          </p:cNvSpPr>
          <p:nvPr>
            <p:ph idx="1"/>
          </p:nvPr>
        </p:nvSpPr>
        <p:spPr/>
        <p:txBody>
          <a:bodyPr/>
          <a:lstStyle/>
          <a:p>
            <a:r>
              <a:rPr lang="en-US" dirty="0"/>
              <a:t>Problem: before drugs can be sold, they must be approved by government</a:t>
            </a:r>
          </a:p>
          <a:p>
            <a:pPr lvl="1"/>
            <a:r>
              <a:rPr lang="en-US" dirty="0"/>
              <a:t>A party will usually get the patent before this regulatory approval</a:t>
            </a:r>
          </a:p>
          <a:p>
            <a:pPr lvl="1"/>
            <a:r>
              <a:rPr lang="en-US" dirty="0"/>
              <a:t>But because the approval takes time, this reduces the term during which the drug company can earn </a:t>
            </a:r>
            <a:r>
              <a:rPr lang="en-US" dirty="0" err="1"/>
              <a:t>supracompetitive</a:t>
            </a:r>
            <a:r>
              <a:rPr lang="en-US" dirty="0"/>
              <a:t> profits</a:t>
            </a:r>
          </a:p>
          <a:p>
            <a:r>
              <a:rPr lang="en-US" dirty="0"/>
              <a:t>Two issues:</a:t>
            </a:r>
          </a:p>
          <a:p>
            <a:pPr lvl="1"/>
            <a:r>
              <a:rPr lang="en-US" dirty="0"/>
              <a:t>Helping to offset the reduction in term</a:t>
            </a:r>
          </a:p>
          <a:p>
            <a:pPr lvl="1"/>
            <a:r>
              <a:rPr lang="en-US" dirty="0"/>
              <a:t>Limiting the ability of others to ride on the coattails, and use the data submitted by the first firm—which is, after all, a public record.</a:t>
            </a:r>
          </a:p>
        </p:txBody>
      </p:sp>
      <p:sp>
        <p:nvSpPr>
          <p:cNvPr id="4" name="Footer Placeholder 3">
            <a:extLst>
              <a:ext uri="{FF2B5EF4-FFF2-40B4-BE49-F238E27FC236}">
                <a16:creationId xmlns:a16="http://schemas.microsoft.com/office/drawing/2014/main" id="{40C83EB2-F1AD-4022-874E-E0BFE860AD2E}"/>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87AC50D6-2277-4B91-BDF4-888F545F7C08}"/>
              </a:ext>
            </a:extLst>
          </p:cNvPr>
          <p:cNvSpPr>
            <a:spLocks noGrp="1"/>
          </p:cNvSpPr>
          <p:nvPr>
            <p:ph type="sldNum" sz="quarter" idx="12"/>
          </p:nvPr>
        </p:nvSpPr>
        <p:spPr/>
        <p:txBody>
          <a:bodyPr/>
          <a:lstStyle/>
          <a:p>
            <a:fld id="{387A440D-87FE-43BA-8DA0-89B9C99B47D8}" type="slidenum">
              <a:rPr lang="en-US" smtClean="0"/>
              <a:t>65</a:t>
            </a:fld>
            <a:endParaRPr lang="en-US"/>
          </a:p>
        </p:txBody>
      </p:sp>
    </p:spTree>
    <p:extLst>
      <p:ext uri="{BB962C8B-B14F-4D97-AF65-F5344CB8AC3E}">
        <p14:creationId xmlns:p14="http://schemas.microsoft.com/office/powerpoint/2010/main" val="374117230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80D40-481F-41A2-A917-2FBD4360BE2F}"/>
              </a:ext>
            </a:extLst>
          </p:cNvPr>
          <p:cNvSpPr>
            <a:spLocks noGrp="1"/>
          </p:cNvSpPr>
          <p:nvPr>
            <p:ph type="title"/>
          </p:nvPr>
        </p:nvSpPr>
        <p:spPr/>
        <p:txBody>
          <a:bodyPr/>
          <a:lstStyle/>
          <a:p>
            <a:r>
              <a:rPr lang="en-US" dirty="0"/>
              <a:t>Offsetting the term reduction</a:t>
            </a:r>
          </a:p>
        </p:txBody>
      </p:sp>
      <p:sp>
        <p:nvSpPr>
          <p:cNvPr id="3" name="Content Placeholder 2">
            <a:extLst>
              <a:ext uri="{FF2B5EF4-FFF2-40B4-BE49-F238E27FC236}">
                <a16:creationId xmlns:a16="http://schemas.microsoft.com/office/drawing/2014/main" id="{DA0710BD-6E86-4688-BD9C-1E929655245C}"/>
              </a:ext>
            </a:extLst>
          </p:cNvPr>
          <p:cNvSpPr>
            <a:spLocks noGrp="1"/>
          </p:cNvSpPr>
          <p:nvPr>
            <p:ph idx="1"/>
          </p:nvPr>
        </p:nvSpPr>
        <p:spPr/>
        <p:txBody>
          <a:bodyPr>
            <a:normAutofit fontScale="92500" lnSpcReduction="10000"/>
          </a:bodyPr>
          <a:lstStyle/>
          <a:p>
            <a:r>
              <a:rPr lang="en-US" dirty="0"/>
              <a:t>We saw one approach in the Canadian Pharmaceuticals case</a:t>
            </a:r>
          </a:p>
          <a:p>
            <a:r>
              <a:rPr lang="en-US" dirty="0"/>
              <a:t>The U.S. Hatch-Waxman Act is another</a:t>
            </a:r>
          </a:p>
          <a:p>
            <a:pPr lvl="1"/>
            <a:r>
              <a:rPr lang="en-US" dirty="0"/>
              <a:t>Extension of the 20-year patent term by the amount of time it took to get approval</a:t>
            </a:r>
          </a:p>
          <a:p>
            <a:pPr lvl="1"/>
            <a:r>
              <a:rPr lang="en-US" dirty="0"/>
              <a:t>A period of “market exclusivity” (usually 5 years) during which no one else can sell the drug for the same purpose</a:t>
            </a:r>
          </a:p>
          <a:p>
            <a:pPr lvl="2"/>
            <a:r>
              <a:rPr lang="en-US" dirty="0"/>
              <a:t>Does not replace the patent! Can obtain both</a:t>
            </a:r>
          </a:p>
          <a:p>
            <a:r>
              <a:rPr lang="en-US" dirty="0"/>
              <a:t>Like the Canadian law, Hatch-Waxman also contains provisions allowing producers of generics to produce drugs needed to get their own variants approved</a:t>
            </a:r>
          </a:p>
        </p:txBody>
      </p:sp>
      <p:sp>
        <p:nvSpPr>
          <p:cNvPr id="4" name="Footer Placeholder 3">
            <a:extLst>
              <a:ext uri="{FF2B5EF4-FFF2-40B4-BE49-F238E27FC236}">
                <a16:creationId xmlns:a16="http://schemas.microsoft.com/office/drawing/2014/main" id="{3D7AC78C-B35E-47A2-9582-F8AB697BE712}"/>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9E3CE4D3-DD5D-4BAC-BE1C-E07DBD72AF38}"/>
              </a:ext>
            </a:extLst>
          </p:cNvPr>
          <p:cNvSpPr>
            <a:spLocks noGrp="1"/>
          </p:cNvSpPr>
          <p:nvPr>
            <p:ph type="sldNum" sz="quarter" idx="12"/>
          </p:nvPr>
        </p:nvSpPr>
        <p:spPr/>
        <p:txBody>
          <a:bodyPr/>
          <a:lstStyle/>
          <a:p>
            <a:fld id="{387A440D-87FE-43BA-8DA0-89B9C99B47D8}" type="slidenum">
              <a:rPr lang="en-US" smtClean="0"/>
              <a:t>66</a:t>
            </a:fld>
            <a:endParaRPr lang="en-US"/>
          </a:p>
        </p:txBody>
      </p:sp>
    </p:spTree>
    <p:extLst>
      <p:ext uri="{BB962C8B-B14F-4D97-AF65-F5344CB8AC3E}">
        <p14:creationId xmlns:p14="http://schemas.microsoft.com/office/powerpoint/2010/main" val="409768570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90E2D-1410-4FAB-A1D8-4040C5FF0C93}"/>
              </a:ext>
            </a:extLst>
          </p:cNvPr>
          <p:cNvSpPr>
            <a:spLocks noGrp="1"/>
          </p:cNvSpPr>
          <p:nvPr>
            <p:ph type="title"/>
          </p:nvPr>
        </p:nvSpPr>
        <p:spPr/>
        <p:txBody>
          <a:bodyPr/>
          <a:lstStyle/>
          <a:p>
            <a:r>
              <a:rPr lang="en-US" dirty="0"/>
              <a:t>Data issues</a:t>
            </a:r>
          </a:p>
        </p:txBody>
      </p:sp>
      <p:sp>
        <p:nvSpPr>
          <p:cNvPr id="3" name="Content Placeholder 2">
            <a:extLst>
              <a:ext uri="{FF2B5EF4-FFF2-40B4-BE49-F238E27FC236}">
                <a16:creationId xmlns:a16="http://schemas.microsoft.com/office/drawing/2014/main" id="{BC1843AF-F3B5-44D8-98A5-02A36B8BA8E3}"/>
              </a:ext>
            </a:extLst>
          </p:cNvPr>
          <p:cNvSpPr>
            <a:spLocks noGrp="1"/>
          </p:cNvSpPr>
          <p:nvPr>
            <p:ph idx="1"/>
          </p:nvPr>
        </p:nvSpPr>
        <p:spPr/>
        <p:txBody>
          <a:bodyPr/>
          <a:lstStyle/>
          <a:p>
            <a:r>
              <a:rPr lang="en-US" dirty="0"/>
              <a:t>Hatch-Waxman and similar laws in other nations also create a period of “data exclusivity”, during which others may not use the data submitted by the firm</a:t>
            </a:r>
          </a:p>
          <a:p>
            <a:pPr lvl="1"/>
            <a:r>
              <a:rPr lang="en-US" dirty="0"/>
              <a:t>Only applies when the other party wants to approve an identical drug! If not the same drug, data remains freely available</a:t>
            </a:r>
          </a:p>
          <a:p>
            <a:r>
              <a:rPr lang="en-US" dirty="0"/>
              <a:t>C.f. FIFRA regime—allows for data sharing, but later firms must compensate to offset the costs of testing</a:t>
            </a:r>
          </a:p>
        </p:txBody>
      </p:sp>
      <p:sp>
        <p:nvSpPr>
          <p:cNvPr id="4" name="Footer Placeholder 3">
            <a:extLst>
              <a:ext uri="{FF2B5EF4-FFF2-40B4-BE49-F238E27FC236}">
                <a16:creationId xmlns:a16="http://schemas.microsoft.com/office/drawing/2014/main" id="{63FC7B8A-79EE-4004-ACB4-BEA5CB141EB1}"/>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486D59F2-B76F-4EB8-9FE5-917EBA2E09FD}"/>
              </a:ext>
            </a:extLst>
          </p:cNvPr>
          <p:cNvSpPr>
            <a:spLocks noGrp="1"/>
          </p:cNvSpPr>
          <p:nvPr>
            <p:ph type="sldNum" sz="quarter" idx="12"/>
          </p:nvPr>
        </p:nvSpPr>
        <p:spPr/>
        <p:txBody>
          <a:bodyPr/>
          <a:lstStyle/>
          <a:p>
            <a:fld id="{387A440D-87FE-43BA-8DA0-89B9C99B47D8}" type="slidenum">
              <a:rPr lang="en-US" smtClean="0"/>
              <a:t>67</a:t>
            </a:fld>
            <a:endParaRPr lang="en-US"/>
          </a:p>
        </p:txBody>
      </p:sp>
    </p:spTree>
    <p:extLst>
      <p:ext uri="{BB962C8B-B14F-4D97-AF65-F5344CB8AC3E}">
        <p14:creationId xmlns:p14="http://schemas.microsoft.com/office/powerpoint/2010/main" val="44495887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F5277-08C5-457E-A9EE-55657A4C9D91}"/>
              </a:ext>
            </a:extLst>
          </p:cNvPr>
          <p:cNvSpPr>
            <a:spLocks noGrp="1"/>
          </p:cNvSpPr>
          <p:nvPr>
            <p:ph type="title"/>
          </p:nvPr>
        </p:nvSpPr>
        <p:spPr/>
        <p:txBody>
          <a:bodyPr/>
          <a:lstStyle/>
          <a:p>
            <a:r>
              <a:rPr lang="en-US" dirty="0"/>
              <a:t>b. Distributional concerns relating to pharmaceuticals</a:t>
            </a:r>
          </a:p>
        </p:txBody>
      </p:sp>
      <p:sp>
        <p:nvSpPr>
          <p:cNvPr id="3" name="Content Placeholder 2">
            <a:extLst>
              <a:ext uri="{FF2B5EF4-FFF2-40B4-BE49-F238E27FC236}">
                <a16:creationId xmlns:a16="http://schemas.microsoft.com/office/drawing/2014/main" id="{2717B35F-0527-4C06-86D7-EC3AE0132D19}"/>
              </a:ext>
            </a:extLst>
          </p:cNvPr>
          <p:cNvSpPr>
            <a:spLocks noGrp="1"/>
          </p:cNvSpPr>
          <p:nvPr>
            <p:ph idx="1"/>
          </p:nvPr>
        </p:nvSpPr>
        <p:spPr>
          <a:xfrm>
            <a:off x="1956619" y="2052116"/>
            <a:ext cx="8613520" cy="3997828"/>
          </a:xfrm>
        </p:spPr>
        <p:txBody>
          <a:bodyPr>
            <a:normAutofit lnSpcReduction="10000"/>
          </a:bodyPr>
          <a:lstStyle/>
          <a:p>
            <a:r>
              <a:rPr lang="en-US" dirty="0"/>
              <a:t>Drugs are obviously something of great significance to public health</a:t>
            </a:r>
          </a:p>
          <a:p>
            <a:r>
              <a:rPr lang="en-US" dirty="0"/>
              <a:t>But drugs are also idiosyncratic from a patent perspective</a:t>
            </a:r>
          </a:p>
          <a:p>
            <a:pPr lvl="1"/>
            <a:r>
              <a:rPr lang="en-US" dirty="0"/>
              <a:t>Very expensive to develop</a:t>
            </a:r>
          </a:p>
          <a:p>
            <a:pPr lvl="1"/>
            <a:r>
              <a:rPr lang="en-US" dirty="0"/>
              <a:t>Once you come up with the formula, often very cheap to produce (not always true—biologics/COVID vaccine)</a:t>
            </a:r>
          </a:p>
          <a:p>
            <a:pPr lvl="1"/>
            <a:r>
              <a:rPr lang="en-US" dirty="0"/>
              <a:t>However, because firm that develops needs to recoup the experimentation cost, the price charged by the firm is often very high … which means that poorer nations cannot afford</a:t>
            </a:r>
          </a:p>
          <a:p>
            <a:pPr lvl="2"/>
            <a:r>
              <a:rPr lang="en-US" dirty="0"/>
              <a:t>Because a copier would not face these high development costs, they can sell for far cheaper (basically the cost of production)</a:t>
            </a:r>
          </a:p>
        </p:txBody>
      </p:sp>
      <p:sp>
        <p:nvSpPr>
          <p:cNvPr id="4" name="Footer Placeholder 3">
            <a:extLst>
              <a:ext uri="{FF2B5EF4-FFF2-40B4-BE49-F238E27FC236}">
                <a16:creationId xmlns:a16="http://schemas.microsoft.com/office/drawing/2014/main" id="{C9F0F59E-3DF2-459C-934D-065669C20642}"/>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8AB04B4C-FA0B-4F94-96CD-ED5C306FB58E}"/>
              </a:ext>
            </a:extLst>
          </p:cNvPr>
          <p:cNvSpPr>
            <a:spLocks noGrp="1"/>
          </p:cNvSpPr>
          <p:nvPr>
            <p:ph type="sldNum" sz="quarter" idx="12"/>
          </p:nvPr>
        </p:nvSpPr>
        <p:spPr/>
        <p:txBody>
          <a:bodyPr/>
          <a:lstStyle/>
          <a:p>
            <a:fld id="{387A440D-87FE-43BA-8DA0-89B9C99B47D8}" type="slidenum">
              <a:rPr lang="en-US" smtClean="0"/>
              <a:t>68</a:t>
            </a:fld>
            <a:endParaRPr lang="en-US"/>
          </a:p>
        </p:txBody>
      </p:sp>
    </p:spTree>
    <p:extLst>
      <p:ext uri="{BB962C8B-B14F-4D97-AF65-F5344CB8AC3E}">
        <p14:creationId xmlns:p14="http://schemas.microsoft.com/office/powerpoint/2010/main" val="398861115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E4FA6-D7EE-427C-88F9-9C932437B6DA}"/>
              </a:ext>
            </a:extLst>
          </p:cNvPr>
          <p:cNvSpPr>
            <a:spLocks noGrp="1"/>
          </p:cNvSpPr>
          <p:nvPr>
            <p:ph type="title"/>
          </p:nvPr>
        </p:nvSpPr>
        <p:spPr/>
        <p:txBody>
          <a:bodyPr/>
          <a:lstStyle/>
          <a:p>
            <a:r>
              <a:rPr lang="en-US" dirty="0"/>
              <a:t>The Doha regime</a:t>
            </a:r>
          </a:p>
        </p:txBody>
      </p:sp>
      <p:sp>
        <p:nvSpPr>
          <p:cNvPr id="3" name="Content Placeholder 2">
            <a:extLst>
              <a:ext uri="{FF2B5EF4-FFF2-40B4-BE49-F238E27FC236}">
                <a16:creationId xmlns:a16="http://schemas.microsoft.com/office/drawing/2014/main" id="{B4FCE33D-CD71-46D4-903A-CB8D749EC67A}"/>
              </a:ext>
            </a:extLst>
          </p:cNvPr>
          <p:cNvSpPr>
            <a:spLocks noGrp="1"/>
          </p:cNvSpPr>
          <p:nvPr>
            <p:ph idx="1"/>
          </p:nvPr>
        </p:nvSpPr>
        <p:spPr>
          <a:xfrm>
            <a:off x="1250892" y="1905000"/>
            <a:ext cx="9948050" cy="4038879"/>
          </a:xfrm>
        </p:spPr>
        <p:txBody>
          <a:bodyPr>
            <a:normAutofit fontScale="85000" lnSpcReduction="20000"/>
          </a:bodyPr>
          <a:lstStyle/>
          <a:p>
            <a:r>
              <a:rPr lang="en-US" dirty="0"/>
              <a:t>Name comes from a WTO conference held in Doha, Qatar</a:t>
            </a:r>
          </a:p>
          <a:p>
            <a:r>
              <a:rPr lang="en-US" dirty="0"/>
              <a:t>Resulted in the “Doha Declaration” and “Implementation Agreement”</a:t>
            </a:r>
          </a:p>
          <a:p>
            <a:pPr lvl="1"/>
            <a:r>
              <a:rPr lang="en-US" dirty="0"/>
              <a:t>Not 100% clear that these are an official part of TRIPS … but most nations treat them like they are</a:t>
            </a:r>
          </a:p>
          <a:p>
            <a:r>
              <a:rPr lang="en-US" dirty="0"/>
              <a:t>Basics:</a:t>
            </a:r>
          </a:p>
          <a:p>
            <a:pPr lvl="1"/>
            <a:r>
              <a:rPr lang="en-US" dirty="0"/>
              <a:t>Applies to lesser-developed and least-developed nations</a:t>
            </a:r>
          </a:p>
          <a:p>
            <a:pPr lvl="1"/>
            <a:r>
              <a:rPr lang="en-US" dirty="0"/>
              <a:t>Nations can produce enough for their own needs</a:t>
            </a:r>
          </a:p>
          <a:p>
            <a:pPr lvl="1"/>
            <a:r>
              <a:rPr lang="en-US" dirty="0"/>
              <a:t>Moreover, a lesser-developed nation can produce additional amounts to export to least developed nations</a:t>
            </a:r>
          </a:p>
          <a:p>
            <a:pPr lvl="1"/>
            <a:r>
              <a:rPr lang="en-US" dirty="0"/>
              <a:t>Patent holder must be compensated (although less than market price)</a:t>
            </a:r>
          </a:p>
          <a:p>
            <a:pPr lvl="2"/>
            <a:r>
              <a:rPr lang="en-US" dirty="0"/>
              <a:t>Also additional requirements, such as a limit on arbitrage (reselling cheap drugs for a profit)</a:t>
            </a:r>
          </a:p>
          <a:p>
            <a:pPr lvl="1"/>
            <a:r>
              <a:rPr lang="en-US" dirty="0"/>
              <a:t>India has used this provision extensively, including for AIDS drugs in Africa</a:t>
            </a:r>
          </a:p>
        </p:txBody>
      </p:sp>
      <p:sp>
        <p:nvSpPr>
          <p:cNvPr id="4" name="Footer Placeholder 3">
            <a:extLst>
              <a:ext uri="{FF2B5EF4-FFF2-40B4-BE49-F238E27FC236}">
                <a16:creationId xmlns:a16="http://schemas.microsoft.com/office/drawing/2014/main" id="{6E226EE6-4C6D-41E8-812A-C184591E417D}"/>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6ABC40AB-BB6E-4659-B5D8-EF0899AEC930}"/>
              </a:ext>
            </a:extLst>
          </p:cNvPr>
          <p:cNvSpPr>
            <a:spLocks noGrp="1"/>
          </p:cNvSpPr>
          <p:nvPr>
            <p:ph type="sldNum" sz="quarter" idx="12"/>
          </p:nvPr>
        </p:nvSpPr>
        <p:spPr/>
        <p:txBody>
          <a:bodyPr/>
          <a:lstStyle/>
          <a:p>
            <a:fld id="{387A440D-87FE-43BA-8DA0-89B9C99B47D8}" type="slidenum">
              <a:rPr lang="en-US" smtClean="0"/>
              <a:t>69</a:t>
            </a:fld>
            <a:endParaRPr lang="en-US"/>
          </a:p>
        </p:txBody>
      </p:sp>
    </p:spTree>
    <p:extLst>
      <p:ext uri="{BB962C8B-B14F-4D97-AF65-F5344CB8AC3E}">
        <p14:creationId xmlns:p14="http://schemas.microsoft.com/office/powerpoint/2010/main" val="2993900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3DBBA26C-89C3-411F-9753-606A413F89A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4" name="Picture 13">
            <a:extLst>
              <a:ext uri="{FF2B5EF4-FFF2-40B4-BE49-F238E27FC236}">
                <a16:creationId xmlns:a16="http://schemas.microsoft.com/office/drawing/2014/main" id="{EEAD2215-6311-4D1C-B6B5-F57CB6BFCBC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6" name="Rectangle 15">
            <a:extLst>
              <a:ext uri="{FF2B5EF4-FFF2-40B4-BE49-F238E27FC236}">
                <a16:creationId xmlns:a16="http://schemas.microsoft.com/office/drawing/2014/main" id="{7BA5DE79-30D1-4A10-8DB9-0A6E523A97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 name="Rectangle 17">
            <a:extLst>
              <a:ext uri="{FF2B5EF4-FFF2-40B4-BE49-F238E27FC236}">
                <a16:creationId xmlns:a16="http://schemas.microsoft.com/office/drawing/2014/main" id="{9ABD0D63-D23F-4AE7-8270-4185EF9C1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0" name="Rectangle 19">
            <a:extLst>
              <a:ext uri="{FF2B5EF4-FFF2-40B4-BE49-F238E27FC236}">
                <a16:creationId xmlns:a16="http://schemas.microsoft.com/office/drawing/2014/main" id="{72168E9E-94E9-4BE3-B88C-C8A4681177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2" name="Rectangle 21">
            <a:extLst>
              <a:ext uri="{FF2B5EF4-FFF2-40B4-BE49-F238E27FC236}">
                <a16:creationId xmlns:a16="http://schemas.microsoft.com/office/drawing/2014/main" id="{12107AC1-AA0D-4097-B03D-FD3C632AB8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4" name="TextBox 23">
            <a:extLst>
              <a:ext uri="{FF2B5EF4-FFF2-40B4-BE49-F238E27FC236}">
                <a16:creationId xmlns:a16="http://schemas.microsoft.com/office/drawing/2014/main" id="{7C8D231A-EC46-4736-B00F-76D307082204}"/>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91282" y="3262852"/>
            <a:ext cx="415636" cy="461665"/>
          </a:xfrm>
          <a:prstGeom prst="rect">
            <a:avLst/>
          </a:prstGeom>
          <a:noFill/>
        </p:spPr>
        <p:txBody>
          <a:bodyPr wrap="square" rtlCol="0">
            <a:spAutoFit/>
          </a:bodyPr>
          <a:lstStyle/>
          <a:p>
            <a:pPr algn="r">
              <a:spcAft>
                <a:spcPts val="600"/>
              </a:spcAft>
            </a:pP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pic>
        <p:nvPicPr>
          <p:cNvPr id="26" name="Picture 25">
            <a:extLst>
              <a:ext uri="{FF2B5EF4-FFF2-40B4-BE49-F238E27FC236}">
                <a16:creationId xmlns:a16="http://schemas.microsoft.com/office/drawing/2014/main" id="{0214283E-D7B4-49E9-932E-D7F2A2847F1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useBgFill="1">
        <p:nvSpPr>
          <p:cNvPr id="28" name="Rectangle 27">
            <a:extLst>
              <a:ext uri="{FF2B5EF4-FFF2-40B4-BE49-F238E27FC236}">
                <a16:creationId xmlns:a16="http://schemas.microsoft.com/office/drawing/2014/main" id="{92806DFD-E192-42CC-B190-3C4C95B8F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9867"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a:extLst>
              <a:ext uri="{FF2B5EF4-FFF2-40B4-BE49-F238E27FC236}">
                <a16:creationId xmlns:a16="http://schemas.microsoft.com/office/drawing/2014/main" id="{9ACE77AE-5077-1845-BA59-1FA90BC6E739}"/>
              </a:ext>
            </a:extLst>
          </p:cNvPr>
          <p:cNvSpPr>
            <a:spLocks noGrp="1"/>
          </p:cNvSpPr>
          <p:nvPr>
            <p:ph type="title"/>
          </p:nvPr>
        </p:nvSpPr>
        <p:spPr>
          <a:xfrm>
            <a:off x="4980380" y="1158523"/>
            <a:ext cx="5518066" cy="4540955"/>
          </a:xfrm>
        </p:spPr>
        <p:txBody>
          <a:bodyPr vert="horz" lIns="91440" tIns="45720" rIns="91440" bIns="45720" rtlCol="0" anchor="ctr">
            <a:normAutofit/>
          </a:bodyPr>
          <a:lstStyle/>
          <a:p>
            <a:pPr algn="l"/>
            <a:r>
              <a:rPr lang="en-US" sz="5400"/>
              <a:t>A. Basic principle of territoriality</a:t>
            </a:r>
          </a:p>
        </p:txBody>
      </p:sp>
      <p:sp>
        <p:nvSpPr>
          <p:cNvPr id="7" name="Text Placeholder 6">
            <a:extLst>
              <a:ext uri="{FF2B5EF4-FFF2-40B4-BE49-F238E27FC236}">
                <a16:creationId xmlns:a16="http://schemas.microsoft.com/office/drawing/2014/main" id="{1F43DBEE-CF9B-61CA-8D2C-D1009B60A505}"/>
              </a:ext>
            </a:extLst>
          </p:cNvPr>
          <p:cNvSpPr>
            <a:spLocks noGrp="1"/>
          </p:cNvSpPr>
          <p:nvPr>
            <p:ph type="body" idx="1"/>
          </p:nvPr>
        </p:nvSpPr>
        <p:spPr>
          <a:xfrm>
            <a:off x="1456817" y="1158522"/>
            <a:ext cx="2893416" cy="4540956"/>
          </a:xfrm>
        </p:spPr>
        <p:txBody>
          <a:bodyPr vert="horz" lIns="91440" tIns="0" rIns="91440" bIns="45720" rtlCol="0" anchor="ctr">
            <a:normAutofit/>
          </a:bodyPr>
          <a:lstStyle/>
          <a:p>
            <a:endParaRPr lang="en-US" sz="2400"/>
          </a:p>
        </p:txBody>
      </p:sp>
      <p:sp>
        <p:nvSpPr>
          <p:cNvPr id="30" name="Rectangle 29">
            <a:extLst>
              <a:ext uri="{FF2B5EF4-FFF2-40B4-BE49-F238E27FC236}">
                <a16:creationId xmlns:a16="http://schemas.microsoft.com/office/drawing/2014/main" id="{BB17FFD2-DBC7-4ABB-B2A0-7E18EC1B80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5" name="Slide Number Placeholder 4">
            <a:extLst>
              <a:ext uri="{FF2B5EF4-FFF2-40B4-BE49-F238E27FC236}">
                <a16:creationId xmlns:a16="http://schemas.microsoft.com/office/drawing/2014/main" id="{DD77BD12-6221-3603-3721-C60564FB818B}"/>
              </a:ext>
            </a:extLst>
          </p:cNvPr>
          <p:cNvSpPr>
            <a:spLocks noGrp="1"/>
          </p:cNvSpPr>
          <p:nvPr>
            <p:ph type="sldNum" sz="quarter" idx="12"/>
          </p:nvPr>
        </p:nvSpPr>
        <p:spPr>
          <a:xfrm>
            <a:off x="158407" y="164592"/>
            <a:ext cx="636727" cy="322851"/>
          </a:xfrm>
        </p:spPr>
        <p:txBody>
          <a:bodyPr vert="horz" lIns="91440" tIns="45720" rIns="45720" bIns="45720" rtlCol="0" anchor="ctr">
            <a:normAutofit/>
          </a:bodyPr>
          <a:lstStyle/>
          <a:p>
            <a:pPr>
              <a:lnSpc>
                <a:spcPct val="90000"/>
              </a:lnSpc>
              <a:spcAft>
                <a:spcPts val="600"/>
              </a:spcAft>
            </a:pPr>
            <a:fld id="{800015AF-CBB2-B54C-9E98-3D993F4637B7}" type="slidenum">
              <a:rPr lang="en-US" sz="1500" kern="1200">
                <a:solidFill>
                  <a:schemeClr val="bg1"/>
                </a:solidFill>
                <a:latin typeface="+mn-lt"/>
                <a:ea typeface="+mn-ea"/>
                <a:cs typeface="+mn-cs"/>
              </a:rPr>
              <a:pPr>
                <a:lnSpc>
                  <a:spcPct val="90000"/>
                </a:lnSpc>
                <a:spcAft>
                  <a:spcPts val="600"/>
                </a:spcAft>
              </a:pPr>
              <a:t>7</a:t>
            </a:fld>
            <a:endParaRPr lang="en-US" sz="1500" kern="1200">
              <a:solidFill>
                <a:schemeClr val="bg1"/>
              </a:solidFill>
              <a:latin typeface="+mn-lt"/>
              <a:ea typeface="+mn-ea"/>
              <a:cs typeface="+mn-cs"/>
            </a:endParaRPr>
          </a:p>
        </p:txBody>
      </p:sp>
      <p:sp>
        <p:nvSpPr>
          <p:cNvPr id="32" name="Right Triangle 31">
            <a:extLst>
              <a:ext uri="{FF2B5EF4-FFF2-40B4-BE49-F238E27FC236}">
                <a16:creationId xmlns:a16="http://schemas.microsoft.com/office/drawing/2014/main" id="{4491D590-6687-4C75-9718-D437780CB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88733" y="2774517"/>
            <a:ext cx="353147" cy="353147"/>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F97C007D-261F-000F-CDF4-E4F672CF6866}"/>
              </a:ext>
            </a:extLst>
          </p:cNvPr>
          <p:cNvSpPr>
            <a:spLocks noGrp="1"/>
          </p:cNvSpPr>
          <p:nvPr>
            <p:ph type="ftr" sz="quarter" idx="11"/>
          </p:nvPr>
        </p:nvSpPr>
        <p:spPr>
          <a:xfrm rot="5400000">
            <a:off x="-2237130" y="3661144"/>
            <a:ext cx="5885352" cy="179176"/>
          </a:xfrm>
        </p:spPr>
        <p:txBody>
          <a:bodyPr vert="horz" lIns="91440" tIns="45720" rIns="91440" bIns="18288" rtlCol="0" anchor="b">
            <a:normAutofit/>
          </a:bodyPr>
          <a:lstStyle/>
          <a:p>
            <a:pPr>
              <a:lnSpc>
                <a:spcPct val="90000"/>
              </a:lnSpc>
              <a:spcAft>
                <a:spcPts val="600"/>
              </a:spcAft>
            </a:pPr>
            <a:r>
              <a:rPr lang="en-US">
                <a:solidFill>
                  <a:schemeClr val="bg1"/>
                </a:solidFill>
              </a:rPr>
              <a:t>International IP Law/Ljubljana 2025</a:t>
            </a:r>
          </a:p>
        </p:txBody>
      </p:sp>
    </p:spTree>
    <p:extLst>
      <p:ext uri="{BB962C8B-B14F-4D97-AF65-F5344CB8AC3E}">
        <p14:creationId xmlns:p14="http://schemas.microsoft.com/office/powerpoint/2010/main" val="848616167"/>
      </p:ext>
    </p:extLst>
  </p:cSld>
  <p:clrMapOvr>
    <a:overrideClrMapping bg1="lt1" tx1="dk1" bg2="lt2" tx2="dk2" accent1="accent1" accent2="accent2" accent3="accent3" accent4="accent4" accent5="accent5" accent6="accent6" hlink="hlink" folHlink="folHlink"/>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83F44-84C5-45BE-914F-8C57399953E8}"/>
              </a:ext>
            </a:extLst>
          </p:cNvPr>
          <p:cNvSpPr>
            <a:spLocks noGrp="1"/>
          </p:cNvSpPr>
          <p:nvPr>
            <p:ph type="title"/>
          </p:nvPr>
        </p:nvSpPr>
        <p:spPr/>
        <p:txBody>
          <a:bodyPr/>
          <a:lstStyle/>
          <a:p>
            <a:r>
              <a:rPr lang="en-US" dirty="0"/>
              <a:t>c. Traditional knowledge protection</a:t>
            </a:r>
          </a:p>
        </p:txBody>
      </p:sp>
      <p:sp>
        <p:nvSpPr>
          <p:cNvPr id="3" name="Content Placeholder 2">
            <a:extLst>
              <a:ext uri="{FF2B5EF4-FFF2-40B4-BE49-F238E27FC236}">
                <a16:creationId xmlns:a16="http://schemas.microsoft.com/office/drawing/2014/main" id="{1DD2E37A-0C43-44AA-B27D-2EB9E6824306}"/>
              </a:ext>
            </a:extLst>
          </p:cNvPr>
          <p:cNvSpPr>
            <a:spLocks noGrp="1"/>
          </p:cNvSpPr>
          <p:nvPr>
            <p:ph idx="1"/>
          </p:nvPr>
        </p:nvSpPr>
        <p:spPr>
          <a:xfrm>
            <a:off x="1465006" y="2052116"/>
            <a:ext cx="9105133" cy="3997828"/>
          </a:xfrm>
        </p:spPr>
        <p:txBody>
          <a:bodyPr>
            <a:normAutofit fontScale="77500" lnSpcReduction="20000"/>
          </a:bodyPr>
          <a:lstStyle/>
          <a:p>
            <a:r>
              <a:rPr lang="en-US" dirty="0"/>
              <a:t>Acknowledges the existence of “folk knowledge” (e.g. plant-based cures or special farming methods)</a:t>
            </a:r>
          </a:p>
          <a:p>
            <a:r>
              <a:rPr lang="en-US" dirty="0"/>
              <a:t>Although these would in theory qualify for a patent, there are difficulties fitting them into the patent system</a:t>
            </a:r>
          </a:p>
          <a:p>
            <a:pPr lvl="1"/>
            <a:r>
              <a:rPr lang="en-US" dirty="0"/>
              <a:t>May have been invented long ago (creating anticipation  problems … not to mention term issues)</a:t>
            </a:r>
          </a:p>
          <a:p>
            <a:pPr lvl="1"/>
            <a:r>
              <a:rPr lang="en-US" dirty="0"/>
              <a:t>The person who invented may not be known</a:t>
            </a:r>
          </a:p>
          <a:p>
            <a:pPr lvl="1"/>
            <a:r>
              <a:rPr lang="en-US" dirty="0"/>
              <a:t>If rights to be held by a group, the group may not have legal personhood</a:t>
            </a:r>
          </a:p>
          <a:p>
            <a:r>
              <a:rPr lang="en-US" dirty="0"/>
              <a:t>Another problem—people from developed nations have sometimes obtained the knowledge by deception or other means … and then tried to patent the knowledge themselves!</a:t>
            </a:r>
          </a:p>
          <a:p>
            <a:r>
              <a:rPr lang="en-US" dirty="0"/>
              <a:t>There is a parallel movement dealing with traditional cultural expression</a:t>
            </a:r>
          </a:p>
        </p:txBody>
      </p:sp>
      <p:sp>
        <p:nvSpPr>
          <p:cNvPr id="4" name="Footer Placeholder 3">
            <a:extLst>
              <a:ext uri="{FF2B5EF4-FFF2-40B4-BE49-F238E27FC236}">
                <a16:creationId xmlns:a16="http://schemas.microsoft.com/office/drawing/2014/main" id="{F44D0C5C-1ABE-4E2A-882C-FEEDEB945241}"/>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714CBD08-E5A8-4B59-BEC0-4B688BAAC1DB}"/>
              </a:ext>
            </a:extLst>
          </p:cNvPr>
          <p:cNvSpPr>
            <a:spLocks noGrp="1"/>
          </p:cNvSpPr>
          <p:nvPr>
            <p:ph type="sldNum" sz="quarter" idx="12"/>
          </p:nvPr>
        </p:nvSpPr>
        <p:spPr/>
        <p:txBody>
          <a:bodyPr/>
          <a:lstStyle/>
          <a:p>
            <a:fld id="{387A440D-87FE-43BA-8DA0-89B9C99B47D8}" type="slidenum">
              <a:rPr lang="en-US" smtClean="0"/>
              <a:t>70</a:t>
            </a:fld>
            <a:endParaRPr lang="en-US"/>
          </a:p>
        </p:txBody>
      </p:sp>
    </p:spTree>
    <p:extLst>
      <p:ext uri="{BB962C8B-B14F-4D97-AF65-F5344CB8AC3E}">
        <p14:creationId xmlns:p14="http://schemas.microsoft.com/office/powerpoint/2010/main" val="204471354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99469-FF59-4114-8EC2-CC67DEC90A6A}"/>
              </a:ext>
            </a:extLst>
          </p:cNvPr>
          <p:cNvSpPr>
            <a:spLocks noGrp="1"/>
          </p:cNvSpPr>
          <p:nvPr>
            <p:ph type="title"/>
          </p:nvPr>
        </p:nvSpPr>
        <p:spPr/>
        <p:txBody>
          <a:bodyPr/>
          <a:lstStyle/>
          <a:p>
            <a:r>
              <a:rPr lang="en-US" dirty="0"/>
              <a:t>Proposed protections for TKI</a:t>
            </a:r>
          </a:p>
        </p:txBody>
      </p:sp>
      <p:sp>
        <p:nvSpPr>
          <p:cNvPr id="3" name="Content Placeholder 2">
            <a:extLst>
              <a:ext uri="{FF2B5EF4-FFF2-40B4-BE49-F238E27FC236}">
                <a16:creationId xmlns:a16="http://schemas.microsoft.com/office/drawing/2014/main" id="{9DBF2DB9-7093-48C1-8982-781D18982211}"/>
              </a:ext>
            </a:extLst>
          </p:cNvPr>
          <p:cNvSpPr>
            <a:spLocks noGrp="1"/>
          </p:cNvSpPr>
          <p:nvPr>
            <p:ph idx="1"/>
          </p:nvPr>
        </p:nvSpPr>
        <p:spPr>
          <a:xfrm>
            <a:off x="1396181" y="2052116"/>
            <a:ext cx="9173958" cy="3997828"/>
          </a:xfrm>
        </p:spPr>
        <p:txBody>
          <a:bodyPr>
            <a:normAutofit/>
          </a:bodyPr>
          <a:lstStyle/>
          <a:p>
            <a:r>
              <a:rPr lang="en-US" dirty="0"/>
              <a:t>Nothing in TRIPS currently requires protection (unless the TKI would qualify for a patent anyway)</a:t>
            </a:r>
          </a:p>
          <a:p>
            <a:pPr lvl="1"/>
            <a:r>
              <a:rPr lang="en-US" dirty="0"/>
              <a:t>Then again, nothing in TRIPS precludes protection. TRIPS is generally a one-way street</a:t>
            </a:r>
          </a:p>
          <a:p>
            <a:r>
              <a:rPr lang="en-US" dirty="0"/>
              <a:t>A WIPO working group has been meeting since 2000</a:t>
            </a:r>
          </a:p>
          <a:p>
            <a:r>
              <a:rPr lang="en-US" dirty="0"/>
              <a:t>So far there is no binding document. And the group keeps flip-flopping</a:t>
            </a:r>
          </a:p>
          <a:p>
            <a:pPr lvl="1"/>
            <a:r>
              <a:rPr lang="en-US" dirty="0"/>
              <a:t>Core issue: Should the protection be property-based (like a patent), or tort-based (asking whether the act of obtaining was wrongful)?</a:t>
            </a:r>
          </a:p>
        </p:txBody>
      </p:sp>
      <p:sp>
        <p:nvSpPr>
          <p:cNvPr id="4" name="Footer Placeholder 3">
            <a:extLst>
              <a:ext uri="{FF2B5EF4-FFF2-40B4-BE49-F238E27FC236}">
                <a16:creationId xmlns:a16="http://schemas.microsoft.com/office/drawing/2014/main" id="{1BECA5DA-561D-4D40-96A4-B8C385431C11}"/>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574820C5-5970-4172-8AC2-97CCA2A0A704}"/>
              </a:ext>
            </a:extLst>
          </p:cNvPr>
          <p:cNvSpPr>
            <a:spLocks noGrp="1"/>
          </p:cNvSpPr>
          <p:nvPr>
            <p:ph type="sldNum" sz="quarter" idx="12"/>
          </p:nvPr>
        </p:nvSpPr>
        <p:spPr/>
        <p:txBody>
          <a:bodyPr/>
          <a:lstStyle/>
          <a:p>
            <a:fld id="{387A440D-87FE-43BA-8DA0-89B9C99B47D8}" type="slidenum">
              <a:rPr lang="en-US" smtClean="0"/>
              <a:t>71</a:t>
            </a:fld>
            <a:endParaRPr lang="en-US"/>
          </a:p>
        </p:txBody>
      </p:sp>
    </p:spTree>
    <p:extLst>
      <p:ext uri="{BB962C8B-B14F-4D97-AF65-F5344CB8AC3E}">
        <p14:creationId xmlns:p14="http://schemas.microsoft.com/office/powerpoint/2010/main" val="395440683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93102-BE11-40D4-A51F-B2709F0CC49D}"/>
              </a:ext>
            </a:extLst>
          </p:cNvPr>
          <p:cNvSpPr>
            <a:spLocks noGrp="1"/>
          </p:cNvSpPr>
          <p:nvPr>
            <p:ph type="title"/>
          </p:nvPr>
        </p:nvSpPr>
        <p:spPr/>
        <p:txBody>
          <a:bodyPr/>
          <a:lstStyle/>
          <a:p>
            <a:r>
              <a:rPr lang="en-US" dirty="0"/>
              <a:t>Defensive and offensive protection</a:t>
            </a:r>
          </a:p>
        </p:txBody>
      </p:sp>
      <p:sp>
        <p:nvSpPr>
          <p:cNvPr id="3" name="Content Placeholder 2">
            <a:extLst>
              <a:ext uri="{FF2B5EF4-FFF2-40B4-BE49-F238E27FC236}">
                <a16:creationId xmlns:a16="http://schemas.microsoft.com/office/drawing/2014/main" id="{E2A186D0-90FE-4E93-BED3-08A3D7E409BD}"/>
              </a:ext>
            </a:extLst>
          </p:cNvPr>
          <p:cNvSpPr>
            <a:spLocks noGrp="1"/>
          </p:cNvSpPr>
          <p:nvPr>
            <p:ph idx="1"/>
          </p:nvPr>
        </p:nvSpPr>
        <p:spPr/>
        <p:txBody>
          <a:bodyPr>
            <a:normAutofit fontScale="85000" lnSpcReduction="20000"/>
          </a:bodyPr>
          <a:lstStyle/>
          <a:p>
            <a:r>
              <a:rPr lang="en-US" b="1" dirty="0"/>
              <a:t>Defensive</a:t>
            </a:r>
            <a:r>
              <a:rPr lang="en-US" dirty="0"/>
              <a:t>: preventing others from obtaining a patent on the knowledge obtained from the culture (and thereby possibly preventing the culture from using its own knowledge)!</a:t>
            </a:r>
          </a:p>
          <a:p>
            <a:pPr lvl="1"/>
            <a:r>
              <a:rPr lang="en-US" dirty="0"/>
              <a:t>Not as serious an issue as it may sound</a:t>
            </a:r>
          </a:p>
          <a:p>
            <a:pPr lvl="1"/>
            <a:r>
              <a:rPr lang="en-US" dirty="0"/>
              <a:t>Whenever firms have tried to patent TKI as is, the patent is invariably denied.</a:t>
            </a:r>
          </a:p>
          <a:p>
            <a:pPr lvl="2"/>
            <a:r>
              <a:rPr lang="en-US" dirty="0"/>
              <a:t>If the firm improves on the knowledge, however, a patent may be available. On the other hand, the group would still be able to use the unimproved version.</a:t>
            </a:r>
          </a:p>
          <a:p>
            <a:pPr lvl="1"/>
            <a:r>
              <a:rPr lang="en-US" dirty="0"/>
              <a:t>US: amended patent law to extend the statutory bar to include public use (not merely publication) in other nations</a:t>
            </a:r>
          </a:p>
          <a:p>
            <a:pPr lvl="1"/>
            <a:r>
              <a:rPr lang="en-US" dirty="0"/>
              <a:t>Switzerland: if learned the core of the invention from TKI, must disclose</a:t>
            </a:r>
          </a:p>
          <a:p>
            <a:r>
              <a:rPr lang="en-US" b="1" dirty="0"/>
              <a:t>Offensive</a:t>
            </a:r>
            <a:r>
              <a:rPr lang="en-US" dirty="0"/>
              <a:t>: Preventing others from even using the knowledge</a:t>
            </a:r>
          </a:p>
          <a:p>
            <a:pPr lvl="1"/>
            <a:r>
              <a:rPr lang="en-US" dirty="0"/>
              <a:t>More controversial … almost a perpetual patent</a:t>
            </a:r>
          </a:p>
        </p:txBody>
      </p:sp>
      <p:sp>
        <p:nvSpPr>
          <p:cNvPr id="4" name="Footer Placeholder 3">
            <a:extLst>
              <a:ext uri="{FF2B5EF4-FFF2-40B4-BE49-F238E27FC236}">
                <a16:creationId xmlns:a16="http://schemas.microsoft.com/office/drawing/2014/main" id="{776F4DA0-5CE4-4255-BE74-9D86C9AA9E3B}"/>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8D352520-72F6-41C7-9069-A3D38D5E6287}"/>
              </a:ext>
            </a:extLst>
          </p:cNvPr>
          <p:cNvSpPr>
            <a:spLocks noGrp="1"/>
          </p:cNvSpPr>
          <p:nvPr>
            <p:ph type="sldNum" sz="quarter" idx="12"/>
          </p:nvPr>
        </p:nvSpPr>
        <p:spPr/>
        <p:txBody>
          <a:bodyPr/>
          <a:lstStyle/>
          <a:p>
            <a:fld id="{387A440D-87FE-43BA-8DA0-89B9C99B47D8}" type="slidenum">
              <a:rPr lang="en-US" smtClean="0"/>
              <a:t>72</a:t>
            </a:fld>
            <a:endParaRPr lang="en-US"/>
          </a:p>
        </p:txBody>
      </p:sp>
    </p:spTree>
    <p:extLst>
      <p:ext uri="{BB962C8B-B14F-4D97-AF65-F5344CB8AC3E}">
        <p14:creationId xmlns:p14="http://schemas.microsoft.com/office/powerpoint/2010/main" val="229625129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8" name="Picture 37">
            <a:extLst>
              <a:ext uri="{FF2B5EF4-FFF2-40B4-BE49-F238E27FC236}">
                <a16:creationId xmlns:a16="http://schemas.microsoft.com/office/drawing/2014/main" id="{3DBBA26C-89C3-411F-9753-606A413F89A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40" name="Picture 39">
            <a:extLst>
              <a:ext uri="{FF2B5EF4-FFF2-40B4-BE49-F238E27FC236}">
                <a16:creationId xmlns:a16="http://schemas.microsoft.com/office/drawing/2014/main" id="{EEAD2215-6311-4D1C-B6B5-F57CB6BFCBC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42" name="Rectangle 41">
            <a:extLst>
              <a:ext uri="{FF2B5EF4-FFF2-40B4-BE49-F238E27FC236}">
                <a16:creationId xmlns:a16="http://schemas.microsoft.com/office/drawing/2014/main" id="{7BA5DE79-30D1-4A10-8DB9-0A6E523A97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4" name="Rectangle 43">
            <a:extLst>
              <a:ext uri="{FF2B5EF4-FFF2-40B4-BE49-F238E27FC236}">
                <a16:creationId xmlns:a16="http://schemas.microsoft.com/office/drawing/2014/main" id="{9ABD0D63-D23F-4AE7-8270-4185EF9C1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6" name="Rectangle 45">
            <a:extLst>
              <a:ext uri="{FF2B5EF4-FFF2-40B4-BE49-F238E27FC236}">
                <a16:creationId xmlns:a16="http://schemas.microsoft.com/office/drawing/2014/main" id="{72168E9E-94E9-4BE3-B88C-C8A4681177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8" name="Rectangle 47">
            <a:extLst>
              <a:ext uri="{FF2B5EF4-FFF2-40B4-BE49-F238E27FC236}">
                <a16:creationId xmlns:a16="http://schemas.microsoft.com/office/drawing/2014/main" id="{12107AC1-AA0D-4097-B03D-FD3C632AB8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50" name="TextBox 49">
            <a:extLst>
              <a:ext uri="{FF2B5EF4-FFF2-40B4-BE49-F238E27FC236}">
                <a16:creationId xmlns:a16="http://schemas.microsoft.com/office/drawing/2014/main" id="{7C8D231A-EC46-4736-B00F-76D307082204}"/>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91282" y="3262852"/>
            <a:ext cx="415636" cy="461665"/>
          </a:xfrm>
          <a:prstGeom prst="rect">
            <a:avLst/>
          </a:prstGeom>
          <a:noFill/>
        </p:spPr>
        <p:txBody>
          <a:bodyPr wrap="square" rtlCol="0">
            <a:spAutoFit/>
          </a:bodyPr>
          <a:lstStyle/>
          <a:p>
            <a:pPr algn="r">
              <a:spcAft>
                <a:spcPts val="600"/>
              </a:spcAft>
            </a:pP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pic>
        <p:nvPicPr>
          <p:cNvPr id="52" name="Picture 51">
            <a:extLst>
              <a:ext uri="{FF2B5EF4-FFF2-40B4-BE49-F238E27FC236}">
                <a16:creationId xmlns:a16="http://schemas.microsoft.com/office/drawing/2014/main" id="{0214283E-D7B4-49E9-932E-D7F2A2847F1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useBgFill="1">
        <p:nvSpPr>
          <p:cNvPr id="54" name="Rectangle 53">
            <a:extLst>
              <a:ext uri="{FF2B5EF4-FFF2-40B4-BE49-F238E27FC236}">
                <a16:creationId xmlns:a16="http://schemas.microsoft.com/office/drawing/2014/main" id="{92806DFD-E192-42CC-B190-3C4C95B8F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9867"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581FC39-4C19-F788-08D3-9710C44A0204}"/>
              </a:ext>
            </a:extLst>
          </p:cNvPr>
          <p:cNvSpPr>
            <a:spLocks noGrp="1"/>
          </p:cNvSpPr>
          <p:nvPr>
            <p:ph type="title"/>
          </p:nvPr>
        </p:nvSpPr>
        <p:spPr>
          <a:xfrm>
            <a:off x="4980380" y="1158523"/>
            <a:ext cx="5518066" cy="4540955"/>
          </a:xfrm>
        </p:spPr>
        <p:txBody>
          <a:bodyPr vert="horz" lIns="91440" tIns="45720" rIns="91440" bIns="45720" rtlCol="0" anchor="ctr">
            <a:normAutofit/>
          </a:bodyPr>
          <a:lstStyle/>
          <a:p>
            <a:pPr algn="l"/>
            <a:r>
              <a:rPr lang="en-US" sz="5400"/>
              <a:t>B. The law governing secret information</a:t>
            </a:r>
          </a:p>
        </p:txBody>
      </p:sp>
      <p:sp>
        <p:nvSpPr>
          <p:cNvPr id="6" name="Text Placeholder 5">
            <a:extLst>
              <a:ext uri="{FF2B5EF4-FFF2-40B4-BE49-F238E27FC236}">
                <a16:creationId xmlns:a16="http://schemas.microsoft.com/office/drawing/2014/main" id="{FE828D1E-4C70-7DB2-FA5F-F37165EF18E8}"/>
              </a:ext>
            </a:extLst>
          </p:cNvPr>
          <p:cNvSpPr>
            <a:spLocks noGrp="1"/>
          </p:cNvSpPr>
          <p:nvPr>
            <p:ph type="body" idx="1"/>
          </p:nvPr>
        </p:nvSpPr>
        <p:spPr>
          <a:xfrm>
            <a:off x="1456817" y="1158522"/>
            <a:ext cx="2893416" cy="4540956"/>
          </a:xfrm>
        </p:spPr>
        <p:txBody>
          <a:bodyPr vert="horz" lIns="91440" tIns="0" rIns="91440" bIns="45720" rtlCol="0" anchor="ctr">
            <a:normAutofit/>
          </a:bodyPr>
          <a:lstStyle/>
          <a:p>
            <a:endParaRPr lang="en-US" sz="2400"/>
          </a:p>
        </p:txBody>
      </p:sp>
      <p:sp>
        <p:nvSpPr>
          <p:cNvPr id="56" name="Rectangle 55">
            <a:extLst>
              <a:ext uri="{FF2B5EF4-FFF2-40B4-BE49-F238E27FC236}">
                <a16:creationId xmlns:a16="http://schemas.microsoft.com/office/drawing/2014/main" id="{BB17FFD2-DBC7-4ABB-B2A0-7E18EC1B80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5" name="Slide Number Placeholder 4">
            <a:extLst>
              <a:ext uri="{FF2B5EF4-FFF2-40B4-BE49-F238E27FC236}">
                <a16:creationId xmlns:a16="http://schemas.microsoft.com/office/drawing/2014/main" id="{D2326A4D-2454-4DDB-20CD-13A6E0EBFD2C}"/>
              </a:ext>
            </a:extLst>
          </p:cNvPr>
          <p:cNvSpPr>
            <a:spLocks noGrp="1"/>
          </p:cNvSpPr>
          <p:nvPr>
            <p:ph type="sldNum" sz="quarter" idx="12"/>
          </p:nvPr>
        </p:nvSpPr>
        <p:spPr>
          <a:xfrm>
            <a:off x="158407" y="164592"/>
            <a:ext cx="636727" cy="322851"/>
          </a:xfrm>
        </p:spPr>
        <p:txBody>
          <a:bodyPr vert="horz" lIns="91440" tIns="45720" rIns="45720" bIns="45720" rtlCol="0" anchor="ctr">
            <a:normAutofit/>
          </a:bodyPr>
          <a:lstStyle/>
          <a:p>
            <a:pPr>
              <a:lnSpc>
                <a:spcPct val="90000"/>
              </a:lnSpc>
              <a:spcAft>
                <a:spcPts val="600"/>
              </a:spcAft>
            </a:pPr>
            <a:fld id="{800015AF-CBB2-B54C-9E98-3D993F4637B7}" type="slidenum">
              <a:rPr lang="en-US" sz="1500" kern="1200">
                <a:solidFill>
                  <a:schemeClr val="bg1"/>
                </a:solidFill>
                <a:latin typeface="+mn-lt"/>
                <a:ea typeface="+mn-ea"/>
                <a:cs typeface="+mn-cs"/>
              </a:rPr>
              <a:pPr>
                <a:lnSpc>
                  <a:spcPct val="90000"/>
                </a:lnSpc>
                <a:spcAft>
                  <a:spcPts val="600"/>
                </a:spcAft>
              </a:pPr>
              <a:t>73</a:t>
            </a:fld>
            <a:endParaRPr lang="en-US" sz="1500" kern="1200">
              <a:solidFill>
                <a:schemeClr val="bg1"/>
              </a:solidFill>
              <a:latin typeface="+mn-lt"/>
              <a:ea typeface="+mn-ea"/>
              <a:cs typeface="+mn-cs"/>
            </a:endParaRPr>
          </a:p>
        </p:txBody>
      </p:sp>
      <p:sp>
        <p:nvSpPr>
          <p:cNvPr id="58" name="Right Triangle 57">
            <a:extLst>
              <a:ext uri="{FF2B5EF4-FFF2-40B4-BE49-F238E27FC236}">
                <a16:creationId xmlns:a16="http://schemas.microsoft.com/office/drawing/2014/main" id="{4491D590-6687-4C75-9718-D437780CB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88733" y="2774517"/>
            <a:ext cx="353147" cy="353147"/>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0E4A08C9-067A-CAD8-E7DB-7EED652F0BB0}"/>
              </a:ext>
            </a:extLst>
          </p:cNvPr>
          <p:cNvSpPr>
            <a:spLocks noGrp="1"/>
          </p:cNvSpPr>
          <p:nvPr>
            <p:ph type="ftr" sz="quarter" idx="11"/>
          </p:nvPr>
        </p:nvSpPr>
        <p:spPr>
          <a:xfrm rot="5400000">
            <a:off x="-2237130" y="3661144"/>
            <a:ext cx="5885352" cy="179176"/>
          </a:xfrm>
        </p:spPr>
        <p:txBody>
          <a:bodyPr vert="horz" lIns="91440" tIns="45720" rIns="91440" bIns="18288" rtlCol="0" anchor="b">
            <a:normAutofit/>
          </a:bodyPr>
          <a:lstStyle/>
          <a:p>
            <a:pPr>
              <a:lnSpc>
                <a:spcPct val="90000"/>
              </a:lnSpc>
              <a:spcAft>
                <a:spcPts val="600"/>
              </a:spcAft>
            </a:pPr>
            <a:r>
              <a:rPr lang="en-US">
                <a:solidFill>
                  <a:schemeClr val="bg1"/>
                </a:solidFill>
              </a:rPr>
              <a:t>International IP Law/Ljubljana 2025</a:t>
            </a:r>
          </a:p>
        </p:txBody>
      </p:sp>
    </p:spTree>
    <p:extLst>
      <p:ext uri="{BB962C8B-B14F-4D97-AF65-F5344CB8AC3E}">
        <p14:creationId xmlns:p14="http://schemas.microsoft.com/office/powerpoint/2010/main" val="572000577"/>
      </p:ext>
    </p:extLst>
  </p:cSld>
  <p:clrMapOvr>
    <a:overrideClrMapping bg1="lt1" tx1="dk1" bg2="lt2" tx2="dk2" accent1="accent1" accent2="accent2" accent3="accent3" accent4="accent4" accent5="accent5" accent6="accent6" hlink="hlink" folHlink="folHlink"/>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ED64B-BCC6-463B-9441-FAB36C8F0872}"/>
              </a:ext>
            </a:extLst>
          </p:cNvPr>
          <p:cNvSpPr>
            <a:spLocks noGrp="1"/>
          </p:cNvSpPr>
          <p:nvPr>
            <p:ph type="title"/>
          </p:nvPr>
        </p:nvSpPr>
        <p:spPr/>
        <p:txBody>
          <a:bodyPr/>
          <a:lstStyle/>
          <a:p>
            <a:r>
              <a:rPr lang="en-US" dirty="0"/>
              <a:t>Trade Secret Overview</a:t>
            </a:r>
          </a:p>
        </p:txBody>
      </p:sp>
      <p:sp>
        <p:nvSpPr>
          <p:cNvPr id="3" name="Content Placeholder 2">
            <a:extLst>
              <a:ext uri="{FF2B5EF4-FFF2-40B4-BE49-F238E27FC236}">
                <a16:creationId xmlns:a16="http://schemas.microsoft.com/office/drawing/2014/main" id="{DA1C9034-5879-44AA-B839-4B13BD141B70}"/>
              </a:ext>
            </a:extLst>
          </p:cNvPr>
          <p:cNvSpPr>
            <a:spLocks noGrp="1"/>
          </p:cNvSpPr>
          <p:nvPr>
            <p:ph idx="1"/>
          </p:nvPr>
        </p:nvSpPr>
        <p:spPr/>
        <p:txBody>
          <a:bodyPr/>
          <a:lstStyle/>
          <a:p>
            <a:r>
              <a:rPr lang="en-US" dirty="0"/>
              <a:t>Considered a form of intellectual property</a:t>
            </a:r>
          </a:p>
          <a:p>
            <a:r>
              <a:rPr lang="en-US" dirty="0"/>
              <a:t>But the law here is fundamentally different from patents and copyrights</a:t>
            </a:r>
          </a:p>
          <a:p>
            <a:pPr lvl="1"/>
            <a:r>
              <a:rPr lang="en-US" dirty="0"/>
              <a:t>No need to file anything in any national office … just keep it secret</a:t>
            </a:r>
          </a:p>
          <a:p>
            <a:pPr lvl="1"/>
            <a:r>
              <a:rPr lang="en-US" dirty="0"/>
              <a:t>Only “improper” acts result in liability for TS—more tort-based</a:t>
            </a:r>
          </a:p>
          <a:p>
            <a:r>
              <a:rPr lang="en-US" dirty="0"/>
              <a:t>Also considerably more differences among nations globally</a:t>
            </a:r>
          </a:p>
        </p:txBody>
      </p:sp>
      <p:sp>
        <p:nvSpPr>
          <p:cNvPr id="4" name="Footer Placeholder 3">
            <a:extLst>
              <a:ext uri="{FF2B5EF4-FFF2-40B4-BE49-F238E27FC236}">
                <a16:creationId xmlns:a16="http://schemas.microsoft.com/office/drawing/2014/main" id="{D562419D-78E0-400B-B039-B3626001AA79}"/>
              </a:ext>
            </a:extLst>
          </p:cNvPr>
          <p:cNvSpPr>
            <a:spLocks noGrp="1"/>
          </p:cNvSpPr>
          <p:nvPr>
            <p:ph type="ftr" sz="quarter" idx="11"/>
          </p:nvPr>
        </p:nvSpPr>
        <p:spPr/>
        <p:txBody>
          <a:bodyPr/>
          <a:lstStyle/>
          <a:p>
            <a:r>
              <a:rPr lang="en-US"/>
              <a:t>International IP Law/Ljubljana 2025</a:t>
            </a:r>
            <a:endParaRPr lang="en-US" dirty="0"/>
          </a:p>
        </p:txBody>
      </p:sp>
      <p:sp>
        <p:nvSpPr>
          <p:cNvPr id="5" name="Slide Number Placeholder 4">
            <a:extLst>
              <a:ext uri="{FF2B5EF4-FFF2-40B4-BE49-F238E27FC236}">
                <a16:creationId xmlns:a16="http://schemas.microsoft.com/office/drawing/2014/main" id="{0F72120C-CFE6-40D8-91F2-26A856C054AA}"/>
              </a:ext>
            </a:extLst>
          </p:cNvPr>
          <p:cNvSpPr>
            <a:spLocks noGrp="1"/>
          </p:cNvSpPr>
          <p:nvPr>
            <p:ph type="sldNum" sz="quarter" idx="12"/>
          </p:nvPr>
        </p:nvSpPr>
        <p:spPr/>
        <p:txBody>
          <a:bodyPr/>
          <a:lstStyle/>
          <a:p>
            <a:fld id="{387A440D-87FE-43BA-8DA0-89B9C99B47D8}" type="slidenum">
              <a:rPr lang="en-US" smtClean="0"/>
              <a:t>74</a:t>
            </a:fld>
            <a:endParaRPr lang="en-US"/>
          </a:p>
        </p:txBody>
      </p:sp>
    </p:spTree>
    <p:extLst>
      <p:ext uri="{BB962C8B-B14F-4D97-AF65-F5344CB8AC3E}">
        <p14:creationId xmlns:p14="http://schemas.microsoft.com/office/powerpoint/2010/main" val="250360115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FB3AD2B-CEE0-470D-8011-F5EDDDE6BF56}"/>
              </a:ext>
            </a:extLst>
          </p:cNvPr>
          <p:cNvSpPr>
            <a:spLocks noGrp="1"/>
          </p:cNvSpPr>
          <p:nvPr>
            <p:ph type="title"/>
          </p:nvPr>
        </p:nvSpPr>
        <p:spPr/>
        <p:txBody>
          <a:bodyPr/>
          <a:lstStyle/>
          <a:p>
            <a:r>
              <a:rPr lang="en-US" dirty="0"/>
              <a:t>US Trade Secret Law</a:t>
            </a:r>
          </a:p>
        </p:txBody>
      </p:sp>
      <p:sp>
        <p:nvSpPr>
          <p:cNvPr id="7" name="Text Placeholder 6">
            <a:extLst>
              <a:ext uri="{FF2B5EF4-FFF2-40B4-BE49-F238E27FC236}">
                <a16:creationId xmlns:a16="http://schemas.microsoft.com/office/drawing/2014/main" id="{7B60B087-E41A-48BF-9451-A06BF358C9BB}"/>
              </a:ext>
            </a:extLst>
          </p:cNvPr>
          <p:cNvSpPr>
            <a:spLocks noGrp="1"/>
          </p:cNvSpPr>
          <p:nvPr>
            <p:ph type="body" idx="1"/>
          </p:nvPr>
        </p:nvSpPr>
        <p:spPr/>
        <p:txBody>
          <a:bodyPr/>
          <a:lstStyle/>
          <a:p>
            <a:endParaRPr lang="en-US"/>
          </a:p>
        </p:txBody>
      </p:sp>
      <p:sp>
        <p:nvSpPr>
          <p:cNvPr id="4" name="Footer Placeholder 3">
            <a:extLst>
              <a:ext uri="{FF2B5EF4-FFF2-40B4-BE49-F238E27FC236}">
                <a16:creationId xmlns:a16="http://schemas.microsoft.com/office/drawing/2014/main" id="{C8705367-14F1-49A5-98DD-C2BE4A044A69}"/>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A1395792-DFEE-458A-AABB-B69519AE0D34}"/>
              </a:ext>
            </a:extLst>
          </p:cNvPr>
          <p:cNvSpPr>
            <a:spLocks noGrp="1"/>
          </p:cNvSpPr>
          <p:nvPr>
            <p:ph type="sldNum" sz="quarter" idx="12"/>
          </p:nvPr>
        </p:nvSpPr>
        <p:spPr/>
        <p:txBody>
          <a:bodyPr/>
          <a:lstStyle/>
          <a:p>
            <a:fld id="{387A440D-87FE-43BA-8DA0-89B9C99B47D8}" type="slidenum">
              <a:rPr lang="en-US" smtClean="0"/>
              <a:t>75</a:t>
            </a:fld>
            <a:endParaRPr lang="en-US"/>
          </a:p>
        </p:txBody>
      </p:sp>
    </p:spTree>
    <p:extLst>
      <p:ext uri="{BB962C8B-B14F-4D97-AF65-F5344CB8AC3E}">
        <p14:creationId xmlns:p14="http://schemas.microsoft.com/office/powerpoint/2010/main" val="400449055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DD73B-E33F-4063-A301-7F9228064F98}"/>
              </a:ext>
            </a:extLst>
          </p:cNvPr>
          <p:cNvSpPr>
            <a:spLocks noGrp="1"/>
          </p:cNvSpPr>
          <p:nvPr>
            <p:ph type="title"/>
          </p:nvPr>
        </p:nvSpPr>
        <p:spPr/>
        <p:txBody>
          <a:bodyPr/>
          <a:lstStyle/>
          <a:p>
            <a:r>
              <a:rPr lang="en-US" dirty="0"/>
              <a:t>Trade secret law in the US</a:t>
            </a:r>
          </a:p>
        </p:txBody>
      </p:sp>
      <p:sp>
        <p:nvSpPr>
          <p:cNvPr id="3" name="Content Placeholder 2">
            <a:extLst>
              <a:ext uri="{FF2B5EF4-FFF2-40B4-BE49-F238E27FC236}">
                <a16:creationId xmlns:a16="http://schemas.microsoft.com/office/drawing/2014/main" id="{86AF788A-FE3B-40A8-8019-CAB808900DDD}"/>
              </a:ext>
            </a:extLst>
          </p:cNvPr>
          <p:cNvSpPr>
            <a:spLocks noGrp="1"/>
          </p:cNvSpPr>
          <p:nvPr>
            <p:ph idx="1"/>
          </p:nvPr>
        </p:nvSpPr>
        <p:spPr/>
        <p:txBody>
          <a:bodyPr>
            <a:normAutofit lnSpcReduction="10000"/>
          </a:bodyPr>
          <a:lstStyle/>
          <a:p>
            <a:r>
              <a:rPr lang="en-US" dirty="0"/>
              <a:t>TS protection originated in tort law, including:</a:t>
            </a:r>
          </a:p>
          <a:p>
            <a:pPr lvl="1"/>
            <a:r>
              <a:rPr lang="en-US" dirty="0"/>
              <a:t>Tort of “breach of confidence”</a:t>
            </a:r>
          </a:p>
          <a:p>
            <a:pPr lvl="1"/>
            <a:r>
              <a:rPr lang="en-US" dirty="0"/>
              <a:t>Law of employer/employee relations</a:t>
            </a:r>
          </a:p>
          <a:p>
            <a:pPr lvl="1"/>
            <a:r>
              <a:rPr lang="en-US" dirty="0"/>
              <a:t>General misappropriation/unfair competition (INS case)</a:t>
            </a:r>
          </a:p>
          <a:p>
            <a:r>
              <a:rPr lang="en-US" dirty="0"/>
              <a:t>Today, it is mainly governed by UTSA</a:t>
            </a:r>
          </a:p>
          <a:p>
            <a:pPr lvl="1"/>
            <a:r>
              <a:rPr lang="en-US" dirty="0"/>
              <a:t>DTSA (2016) is also invoked often, but substantively it is much like the UTSA</a:t>
            </a:r>
          </a:p>
          <a:p>
            <a:r>
              <a:rPr lang="en-US" dirty="0"/>
              <a:t>Why do we care? Because the international treaties (especially TRIPS) rely heavily on the standards developed in the US</a:t>
            </a:r>
          </a:p>
        </p:txBody>
      </p:sp>
      <p:sp>
        <p:nvSpPr>
          <p:cNvPr id="4" name="Footer Placeholder 3">
            <a:extLst>
              <a:ext uri="{FF2B5EF4-FFF2-40B4-BE49-F238E27FC236}">
                <a16:creationId xmlns:a16="http://schemas.microsoft.com/office/drawing/2014/main" id="{7FE22748-D42E-4933-BD30-719DF83F1A79}"/>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11B5A535-6245-47CE-81C8-1DC1A4217FBB}"/>
              </a:ext>
            </a:extLst>
          </p:cNvPr>
          <p:cNvSpPr>
            <a:spLocks noGrp="1"/>
          </p:cNvSpPr>
          <p:nvPr>
            <p:ph type="sldNum" sz="quarter" idx="12"/>
          </p:nvPr>
        </p:nvSpPr>
        <p:spPr/>
        <p:txBody>
          <a:bodyPr/>
          <a:lstStyle/>
          <a:p>
            <a:fld id="{387A440D-87FE-43BA-8DA0-89B9C99B47D8}" type="slidenum">
              <a:rPr lang="en-US" smtClean="0"/>
              <a:t>76</a:t>
            </a:fld>
            <a:endParaRPr lang="en-US"/>
          </a:p>
        </p:txBody>
      </p:sp>
    </p:spTree>
    <p:extLst>
      <p:ext uri="{BB962C8B-B14F-4D97-AF65-F5344CB8AC3E}">
        <p14:creationId xmlns:p14="http://schemas.microsoft.com/office/powerpoint/2010/main" val="2962012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B7739-6C2A-6A51-DFA9-444A557F4DD0}"/>
              </a:ext>
            </a:extLst>
          </p:cNvPr>
          <p:cNvSpPr>
            <a:spLocks noGrp="1"/>
          </p:cNvSpPr>
          <p:nvPr>
            <p:ph type="title"/>
          </p:nvPr>
        </p:nvSpPr>
        <p:spPr/>
        <p:txBody>
          <a:bodyPr/>
          <a:lstStyle/>
          <a:p>
            <a:r>
              <a:rPr lang="en-US" dirty="0"/>
              <a:t>Two key issues in trade secret law</a:t>
            </a:r>
          </a:p>
        </p:txBody>
      </p:sp>
      <p:sp>
        <p:nvSpPr>
          <p:cNvPr id="3" name="Content Placeholder 2">
            <a:extLst>
              <a:ext uri="{FF2B5EF4-FFF2-40B4-BE49-F238E27FC236}">
                <a16:creationId xmlns:a16="http://schemas.microsoft.com/office/drawing/2014/main" id="{A6198F69-0436-2B88-6574-A015D3550CFC}"/>
              </a:ext>
            </a:extLst>
          </p:cNvPr>
          <p:cNvSpPr>
            <a:spLocks noGrp="1"/>
          </p:cNvSpPr>
          <p:nvPr>
            <p:ph idx="1"/>
          </p:nvPr>
        </p:nvSpPr>
        <p:spPr/>
        <p:txBody>
          <a:bodyPr/>
          <a:lstStyle/>
          <a:p>
            <a:pPr marL="914400" lvl="1" indent="-457200">
              <a:buFont typeface="+mj-lt"/>
              <a:buAutoNum type="arabicPeriod"/>
            </a:pPr>
            <a:r>
              <a:rPr lang="en-US" dirty="0"/>
              <a:t>What qualifies as a TS?</a:t>
            </a:r>
          </a:p>
          <a:p>
            <a:pPr marL="914400" lvl="1" indent="-457200">
              <a:buFont typeface="+mj-lt"/>
              <a:buAutoNum type="arabicPeriod"/>
            </a:pPr>
            <a:r>
              <a:rPr lang="en-US" dirty="0"/>
              <a:t>Was there an act of misappropriation?</a:t>
            </a:r>
          </a:p>
          <a:p>
            <a:endParaRPr lang="en-US" dirty="0"/>
          </a:p>
        </p:txBody>
      </p:sp>
      <p:sp>
        <p:nvSpPr>
          <p:cNvPr id="4" name="Footer Placeholder 3">
            <a:extLst>
              <a:ext uri="{FF2B5EF4-FFF2-40B4-BE49-F238E27FC236}">
                <a16:creationId xmlns:a16="http://schemas.microsoft.com/office/drawing/2014/main" id="{93CD1337-5B91-14DC-3337-B61F2B4EE513}"/>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9C49CECE-B599-A813-3672-DE2B88BF5156}"/>
              </a:ext>
            </a:extLst>
          </p:cNvPr>
          <p:cNvSpPr>
            <a:spLocks noGrp="1"/>
          </p:cNvSpPr>
          <p:nvPr>
            <p:ph type="sldNum" sz="quarter" idx="12"/>
          </p:nvPr>
        </p:nvSpPr>
        <p:spPr/>
        <p:txBody>
          <a:bodyPr/>
          <a:lstStyle/>
          <a:p>
            <a:fld id="{800015AF-CBB2-B54C-9E98-3D993F4637B7}" type="slidenum">
              <a:rPr lang="en-US" smtClean="0"/>
              <a:t>77</a:t>
            </a:fld>
            <a:endParaRPr lang="en-US"/>
          </a:p>
        </p:txBody>
      </p:sp>
    </p:spTree>
    <p:extLst>
      <p:ext uri="{BB962C8B-B14F-4D97-AF65-F5344CB8AC3E}">
        <p14:creationId xmlns:p14="http://schemas.microsoft.com/office/powerpoint/2010/main" val="215587254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24467-FD61-4387-A95B-73093ECFC7B7}"/>
              </a:ext>
            </a:extLst>
          </p:cNvPr>
          <p:cNvSpPr>
            <a:spLocks noGrp="1"/>
          </p:cNvSpPr>
          <p:nvPr>
            <p:ph type="title"/>
          </p:nvPr>
        </p:nvSpPr>
        <p:spPr/>
        <p:txBody>
          <a:bodyPr/>
          <a:lstStyle/>
          <a:p>
            <a:r>
              <a:rPr lang="en-US" dirty="0"/>
              <a:t>1. What is a TS?</a:t>
            </a:r>
          </a:p>
        </p:txBody>
      </p:sp>
      <p:sp>
        <p:nvSpPr>
          <p:cNvPr id="3" name="Content Placeholder 2">
            <a:extLst>
              <a:ext uri="{FF2B5EF4-FFF2-40B4-BE49-F238E27FC236}">
                <a16:creationId xmlns:a16="http://schemas.microsoft.com/office/drawing/2014/main" id="{2EDD1BD9-ED98-455A-96F6-9B2942387661}"/>
              </a:ext>
            </a:extLst>
          </p:cNvPr>
          <p:cNvSpPr>
            <a:spLocks noGrp="1"/>
          </p:cNvSpPr>
          <p:nvPr>
            <p:ph idx="1"/>
          </p:nvPr>
        </p:nvSpPr>
        <p:spPr/>
        <p:txBody>
          <a:bodyPr>
            <a:normAutofit fontScale="85000" lnSpcReduction="10000"/>
          </a:bodyPr>
          <a:lstStyle/>
          <a:p>
            <a:r>
              <a:rPr lang="en-US" dirty="0"/>
              <a:t>Must currently be “secret”—not known to competitors (can share with employees and affiliated companies)</a:t>
            </a:r>
          </a:p>
          <a:p>
            <a:r>
              <a:rPr lang="en-US" dirty="0"/>
              <a:t>Must also derive additional economic value—that is, above and beyond the inherent value of the information—from the fact it is secret</a:t>
            </a:r>
          </a:p>
          <a:p>
            <a:pPr lvl="1"/>
            <a:r>
              <a:rPr lang="en-US" dirty="0"/>
              <a:t>Most, but not all, information worth keeping secret has this.</a:t>
            </a:r>
          </a:p>
          <a:p>
            <a:pPr lvl="2"/>
            <a:r>
              <a:rPr lang="en-US" dirty="0"/>
              <a:t>But knowledge that my socks have holes in the toes because I’m lazy?</a:t>
            </a:r>
          </a:p>
          <a:p>
            <a:pPr lvl="1"/>
            <a:r>
              <a:rPr lang="en-US" dirty="0"/>
              <a:t>Includes both positive and “negative” information (knowing what not to do)</a:t>
            </a:r>
          </a:p>
          <a:p>
            <a:r>
              <a:rPr lang="en-US" dirty="0"/>
              <a:t>In addition to secrecy, must be something that cannot be readily discovered by proper means</a:t>
            </a:r>
          </a:p>
          <a:p>
            <a:r>
              <a:rPr lang="en-US" dirty="0"/>
              <a:t>Finally, owner must take reasonable efforts to maintain secrecy</a:t>
            </a:r>
          </a:p>
        </p:txBody>
      </p:sp>
      <p:sp>
        <p:nvSpPr>
          <p:cNvPr id="4" name="Footer Placeholder 3">
            <a:extLst>
              <a:ext uri="{FF2B5EF4-FFF2-40B4-BE49-F238E27FC236}">
                <a16:creationId xmlns:a16="http://schemas.microsoft.com/office/drawing/2014/main" id="{38D5BD7A-1D63-47BE-9377-371F967EC3CC}"/>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04F8D9A7-49F9-4363-922F-217BD0682CF5}"/>
              </a:ext>
            </a:extLst>
          </p:cNvPr>
          <p:cNvSpPr>
            <a:spLocks noGrp="1"/>
          </p:cNvSpPr>
          <p:nvPr>
            <p:ph type="sldNum" sz="quarter" idx="12"/>
          </p:nvPr>
        </p:nvSpPr>
        <p:spPr/>
        <p:txBody>
          <a:bodyPr/>
          <a:lstStyle/>
          <a:p>
            <a:fld id="{387A440D-87FE-43BA-8DA0-89B9C99B47D8}" type="slidenum">
              <a:rPr lang="en-US" smtClean="0"/>
              <a:t>78</a:t>
            </a:fld>
            <a:endParaRPr lang="en-US"/>
          </a:p>
        </p:txBody>
      </p:sp>
    </p:spTree>
    <p:extLst>
      <p:ext uri="{BB962C8B-B14F-4D97-AF65-F5344CB8AC3E}">
        <p14:creationId xmlns:p14="http://schemas.microsoft.com/office/powerpoint/2010/main" val="407959879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3B5DD-F5F1-49F7-A2D2-5CD03C0FBA93}"/>
              </a:ext>
            </a:extLst>
          </p:cNvPr>
          <p:cNvSpPr>
            <a:spLocks noGrp="1"/>
          </p:cNvSpPr>
          <p:nvPr>
            <p:ph type="title"/>
          </p:nvPr>
        </p:nvSpPr>
        <p:spPr/>
        <p:txBody>
          <a:bodyPr/>
          <a:lstStyle/>
          <a:p>
            <a:r>
              <a:rPr lang="en-US" dirty="0"/>
              <a:t>2. Misappropriation of a TS</a:t>
            </a:r>
          </a:p>
        </p:txBody>
      </p:sp>
      <p:sp>
        <p:nvSpPr>
          <p:cNvPr id="3" name="Content Placeholder 2">
            <a:extLst>
              <a:ext uri="{FF2B5EF4-FFF2-40B4-BE49-F238E27FC236}">
                <a16:creationId xmlns:a16="http://schemas.microsoft.com/office/drawing/2014/main" id="{4E7A9B65-3065-4E33-BE57-3707DE64DAE8}"/>
              </a:ext>
            </a:extLst>
          </p:cNvPr>
          <p:cNvSpPr>
            <a:spLocks noGrp="1"/>
          </p:cNvSpPr>
          <p:nvPr>
            <p:ph idx="1"/>
          </p:nvPr>
        </p:nvSpPr>
        <p:spPr/>
        <p:txBody>
          <a:bodyPr>
            <a:normAutofit fontScale="85000" lnSpcReduction="10000"/>
          </a:bodyPr>
          <a:lstStyle/>
          <a:p>
            <a:r>
              <a:rPr lang="en-US" dirty="0"/>
              <a:t>UTSA distinguishes between (</a:t>
            </a:r>
            <a:r>
              <a:rPr lang="en-US" dirty="0" err="1"/>
              <a:t>i</a:t>
            </a:r>
            <a:r>
              <a:rPr lang="en-US" dirty="0"/>
              <a:t>) </a:t>
            </a:r>
            <a:r>
              <a:rPr lang="en-US" b="1" dirty="0"/>
              <a:t>acquisition</a:t>
            </a:r>
            <a:r>
              <a:rPr lang="en-US" dirty="0"/>
              <a:t> and (ii) </a:t>
            </a:r>
            <a:r>
              <a:rPr lang="en-US" b="1" dirty="0"/>
              <a:t>disclosure to others and use</a:t>
            </a:r>
            <a:endParaRPr lang="en-US" dirty="0"/>
          </a:p>
          <a:p>
            <a:r>
              <a:rPr lang="en-US" dirty="0"/>
              <a:t>In most cases, requires either (</a:t>
            </a:r>
            <a:r>
              <a:rPr lang="en-US" dirty="0" err="1"/>
              <a:t>i</a:t>
            </a:r>
            <a:r>
              <a:rPr lang="en-US" dirty="0"/>
              <a:t>) breach of a duty (</a:t>
            </a:r>
            <a:r>
              <a:rPr lang="en-US" dirty="0" err="1"/>
              <a:t>eg</a:t>
            </a:r>
            <a:r>
              <a:rPr lang="en-US" dirty="0"/>
              <a:t> employer/employee; fiduciaries; FIRPA), or (ii) “improper means”</a:t>
            </a:r>
          </a:p>
          <a:p>
            <a:r>
              <a:rPr lang="en-US" dirty="0"/>
              <a:t>Improper means</a:t>
            </a:r>
          </a:p>
          <a:p>
            <a:pPr lvl="1"/>
            <a:r>
              <a:rPr lang="en-US" dirty="0"/>
              <a:t>Can be independently tortious</a:t>
            </a:r>
          </a:p>
          <a:p>
            <a:pPr lvl="1"/>
            <a:r>
              <a:rPr lang="en-US" dirty="0"/>
              <a:t>But also vague language about “espionage”</a:t>
            </a:r>
          </a:p>
          <a:p>
            <a:r>
              <a:rPr lang="en-US" i="1" dirty="0"/>
              <a:t>DuPont</a:t>
            </a:r>
            <a:r>
              <a:rPr lang="en-US" dirty="0"/>
              <a:t> view (small majority): the only </a:t>
            </a:r>
            <a:r>
              <a:rPr lang="en-US" b="1" i="1" dirty="0"/>
              <a:t>proper</a:t>
            </a:r>
            <a:r>
              <a:rPr lang="en-US" dirty="0"/>
              <a:t> means are</a:t>
            </a:r>
          </a:p>
          <a:p>
            <a:pPr lvl="1"/>
            <a:r>
              <a:rPr lang="en-US" dirty="0"/>
              <a:t>Independent discovery</a:t>
            </a:r>
          </a:p>
          <a:p>
            <a:pPr lvl="1"/>
            <a:r>
              <a:rPr lang="en-US" dirty="0"/>
              <a:t>Reverse engineering</a:t>
            </a:r>
          </a:p>
        </p:txBody>
      </p:sp>
      <p:sp>
        <p:nvSpPr>
          <p:cNvPr id="4" name="Footer Placeholder 3">
            <a:extLst>
              <a:ext uri="{FF2B5EF4-FFF2-40B4-BE49-F238E27FC236}">
                <a16:creationId xmlns:a16="http://schemas.microsoft.com/office/drawing/2014/main" id="{5F9822E8-B09A-4FE0-99D1-628076FA9478}"/>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259E3FD1-4E5C-4DB1-82F6-9BB9805127EB}"/>
              </a:ext>
            </a:extLst>
          </p:cNvPr>
          <p:cNvSpPr>
            <a:spLocks noGrp="1"/>
          </p:cNvSpPr>
          <p:nvPr>
            <p:ph type="sldNum" sz="quarter" idx="12"/>
          </p:nvPr>
        </p:nvSpPr>
        <p:spPr/>
        <p:txBody>
          <a:bodyPr/>
          <a:lstStyle/>
          <a:p>
            <a:fld id="{387A440D-87FE-43BA-8DA0-89B9C99B47D8}" type="slidenum">
              <a:rPr lang="en-US" smtClean="0"/>
              <a:t>79</a:t>
            </a:fld>
            <a:endParaRPr lang="en-US"/>
          </a:p>
        </p:txBody>
      </p:sp>
    </p:spTree>
    <p:extLst>
      <p:ext uri="{BB962C8B-B14F-4D97-AF65-F5344CB8AC3E}">
        <p14:creationId xmlns:p14="http://schemas.microsoft.com/office/powerpoint/2010/main" val="854263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D46C6-63B0-279C-6CF6-CD7B73677F07}"/>
              </a:ext>
            </a:extLst>
          </p:cNvPr>
          <p:cNvSpPr>
            <a:spLocks noGrp="1"/>
          </p:cNvSpPr>
          <p:nvPr>
            <p:ph type="title"/>
          </p:nvPr>
        </p:nvSpPr>
        <p:spPr/>
        <p:txBody>
          <a:bodyPr/>
          <a:lstStyle/>
          <a:p>
            <a:r>
              <a:rPr lang="en-US" dirty="0"/>
              <a:t>Fundamental paradigm</a:t>
            </a:r>
          </a:p>
        </p:txBody>
      </p:sp>
      <p:sp>
        <p:nvSpPr>
          <p:cNvPr id="3" name="Content Placeholder 2">
            <a:extLst>
              <a:ext uri="{FF2B5EF4-FFF2-40B4-BE49-F238E27FC236}">
                <a16:creationId xmlns:a16="http://schemas.microsoft.com/office/drawing/2014/main" id="{F946C001-C1A3-43D6-5E6F-6CE690FB685C}"/>
              </a:ext>
            </a:extLst>
          </p:cNvPr>
          <p:cNvSpPr>
            <a:spLocks noGrp="1"/>
          </p:cNvSpPr>
          <p:nvPr>
            <p:ph idx="1"/>
          </p:nvPr>
        </p:nvSpPr>
        <p:spPr/>
        <p:txBody>
          <a:bodyPr/>
          <a:lstStyle/>
          <a:p>
            <a:r>
              <a:rPr lang="en-US" dirty="0"/>
              <a:t>As in copyright, </a:t>
            </a:r>
            <a:r>
              <a:rPr lang="en-US" b="1" i="1" dirty="0"/>
              <a:t>there is very almost no actual “international” intellectual property law</a:t>
            </a:r>
          </a:p>
          <a:p>
            <a:r>
              <a:rPr lang="en-US" dirty="0"/>
              <a:t>Territoriality: rights granted by nation X are confined to nation X. Acts that occur outside that nation usually do not infringe the rights under nation X law.</a:t>
            </a:r>
          </a:p>
          <a:p>
            <a:pPr lvl="1"/>
            <a:r>
              <a:rPr lang="en-US" dirty="0"/>
              <a:t>We will see a few exceptions in the realm of industrial property. </a:t>
            </a:r>
          </a:p>
          <a:p>
            <a:r>
              <a:rPr lang="en-US" dirty="0"/>
              <a:t>Result: if you want to enforce rights in nations Y and Z, you need to acquire rights in that nation</a:t>
            </a:r>
          </a:p>
        </p:txBody>
      </p:sp>
      <p:sp>
        <p:nvSpPr>
          <p:cNvPr id="4" name="Footer Placeholder 3">
            <a:extLst>
              <a:ext uri="{FF2B5EF4-FFF2-40B4-BE49-F238E27FC236}">
                <a16:creationId xmlns:a16="http://schemas.microsoft.com/office/drawing/2014/main" id="{33589AED-61B4-CBC9-E6F3-11014C53C80B}"/>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28D8249F-6A8E-2E36-31D7-305DF09ED4CD}"/>
              </a:ext>
            </a:extLst>
          </p:cNvPr>
          <p:cNvSpPr>
            <a:spLocks noGrp="1"/>
          </p:cNvSpPr>
          <p:nvPr>
            <p:ph type="sldNum" sz="quarter" idx="12"/>
          </p:nvPr>
        </p:nvSpPr>
        <p:spPr/>
        <p:txBody>
          <a:bodyPr/>
          <a:lstStyle/>
          <a:p>
            <a:fld id="{800015AF-CBB2-B54C-9E98-3D993F4637B7}" type="slidenum">
              <a:rPr lang="en-US" smtClean="0"/>
              <a:t>8</a:t>
            </a:fld>
            <a:endParaRPr lang="en-US"/>
          </a:p>
        </p:txBody>
      </p:sp>
    </p:spTree>
    <p:extLst>
      <p:ext uri="{BB962C8B-B14F-4D97-AF65-F5344CB8AC3E}">
        <p14:creationId xmlns:p14="http://schemas.microsoft.com/office/powerpoint/2010/main" val="260668667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AFB2A5D-AF13-4AB5-81D8-B4FD83464161}"/>
              </a:ext>
            </a:extLst>
          </p:cNvPr>
          <p:cNvSpPr>
            <a:spLocks noGrp="1"/>
          </p:cNvSpPr>
          <p:nvPr>
            <p:ph type="title"/>
          </p:nvPr>
        </p:nvSpPr>
        <p:spPr/>
        <p:txBody>
          <a:bodyPr/>
          <a:lstStyle/>
          <a:p>
            <a:r>
              <a:rPr lang="en-US" dirty="0"/>
              <a:t>Secret information protection globally</a:t>
            </a:r>
          </a:p>
        </p:txBody>
      </p:sp>
      <p:sp>
        <p:nvSpPr>
          <p:cNvPr id="7" name="Text Placeholder 6">
            <a:extLst>
              <a:ext uri="{FF2B5EF4-FFF2-40B4-BE49-F238E27FC236}">
                <a16:creationId xmlns:a16="http://schemas.microsoft.com/office/drawing/2014/main" id="{6BAF1231-368F-439A-8A64-16179B27339E}"/>
              </a:ext>
            </a:extLst>
          </p:cNvPr>
          <p:cNvSpPr>
            <a:spLocks noGrp="1"/>
          </p:cNvSpPr>
          <p:nvPr>
            <p:ph type="body" idx="1"/>
          </p:nvPr>
        </p:nvSpPr>
        <p:spPr/>
        <p:txBody>
          <a:bodyPr/>
          <a:lstStyle/>
          <a:p>
            <a:endParaRPr lang="en-US"/>
          </a:p>
        </p:txBody>
      </p:sp>
      <p:sp>
        <p:nvSpPr>
          <p:cNvPr id="4" name="Footer Placeholder 3">
            <a:extLst>
              <a:ext uri="{FF2B5EF4-FFF2-40B4-BE49-F238E27FC236}">
                <a16:creationId xmlns:a16="http://schemas.microsoft.com/office/drawing/2014/main" id="{ACCBF046-B73E-49D8-8BB2-7342E6B7CF05}"/>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35671F5B-C84D-4298-A7FD-D4C793CBDC86}"/>
              </a:ext>
            </a:extLst>
          </p:cNvPr>
          <p:cNvSpPr>
            <a:spLocks noGrp="1"/>
          </p:cNvSpPr>
          <p:nvPr>
            <p:ph type="sldNum" sz="quarter" idx="12"/>
          </p:nvPr>
        </p:nvSpPr>
        <p:spPr/>
        <p:txBody>
          <a:bodyPr/>
          <a:lstStyle/>
          <a:p>
            <a:fld id="{387A440D-87FE-43BA-8DA0-89B9C99B47D8}" type="slidenum">
              <a:rPr lang="en-US" smtClean="0"/>
              <a:t>80</a:t>
            </a:fld>
            <a:endParaRPr lang="en-US"/>
          </a:p>
        </p:txBody>
      </p:sp>
    </p:spTree>
    <p:extLst>
      <p:ext uri="{BB962C8B-B14F-4D97-AF65-F5344CB8AC3E}">
        <p14:creationId xmlns:p14="http://schemas.microsoft.com/office/powerpoint/2010/main" val="79013214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D9A1F-635E-4347-A57D-E6BD03DD5308}"/>
              </a:ext>
            </a:extLst>
          </p:cNvPr>
          <p:cNvSpPr>
            <a:spLocks noGrp="1"/>
          </p:cNvSpPr>
          <p:nvPr>
            <p:ph type="title"/>
          </p:nvPr>
        </p:nvSpPr>
        <p:spPr/>
        <p:txBody>
          <a:bodyPr/>
          <a:lstStyle/>
          <a:p>
            <a:r>
              <a:rPr lang="en-US" dirty="0"/>
              <a:t>Limited extraterritoriality</a:t>
            </a:r>
          </a:p>
        </p:txBody>
      </p:sp>
      <p:sp>
        <p:nvSpPr>
          <p:cNvPr id="3" name="Content Placeholder 2">
            <a:extLst>
              <a:ext uri="{FF2B5EF4-FFF2-40B4-BE49-F238E27FC236}">
                <a16:creationId xmlns:a16="http://schemas.microsoft.com/office/drawing/2014/main" id="{BD512234-3C27-418A-BA02-E7FFC2301016}"/>
              </a:ext>
            </a:extLst>
          </p:cNvPr>
          <p:cNvSpPr>
            <a:spLocks noGrp="1"/>
          </p:cNvSpPr>
          <p:nvPr>
            <p:ph idx="1"/>
          </p:nvPr>
        </p:nvSpPr>
        <p:spPr/>
        <p:txBody>
          <a:bodyPr>
            <a:normAutofit fontScale="92500" lnSpcReduction="20000"/>
          </a:bodyPr>
          <a:lstStyle/>
          <a:p>
            <a:r>
              <a:rPr lang="en-US" dirty="0"/>
              <a:t>In some nations, TS law may have some extraterritorial effect</a:t>
            </a:r>
          </a:p>
          <a:p>
            <a:pPr lvl="1"/>
            <a:r>
              <a:rPr lang="en-US" i="1" dirty="0"/>
              <a:t>TianRui</a:t>
            </a:r>
            <a:r>
              <a:rPr lang="en-US" dirty="0"/>
              <a:t> case (US): Liability of Chinese company for acts in China was determined using US TS law (a federal common law, not the law of any particular state)</a:t>
            </a:r>
          </a:p>
          <a:p>
            <a:pPr lvl="1"/>
            <a:r>
              <a:rPr lang="en-US" dirty="0"/>
              <a:t>But note this was only in the context of determining whether there was “unfair competition” within the meaning of a US statute governing importation</a:t>
            </a:r>
          </a:p>
          <a:p>
            <a:r>
              <a:rPr lang="en-US" dirty="0"/>
              <a:t>Effect is much like under patent law (process patents and importation)</a:t>
            </a:r>
          </a:p>
          <a:p>
            <a:pPr lvl="1"/>
            <a:r>
              <a:rPr lang="en-US" dirty="0"/>
              <a:t>But there, the patent statute explicitly says domestic law applies!</a:t>
            </a:r>
          </a:p>
          <a:p>
            <a:pPr lvl="1"/>
            <a:r>
              <a:rPr lang="en-US" dirty="0" err="1"/>
              <a:t>TianRui</a:t>
            </a:r>
            <a:r>
              <a:rPr lang="en-US" dirty="0"/>
              <a:t> more controversial</a:t>
            </a:r>
          </a:p>
        </p:txBody>
      </p:sp>
      <p:sp>
        <p:nvSpPr>
          <p:cNvPr id="4" name="Footer Placeholder 3">
            <a:extLst>
              <a:ext uri="{FF2B5EF4-FFF2-40B4-BE49-F238E27FC236}">
                <a16:creationId xmlns:a16="http://schemas.microsoft.com/office/drawing/2014/main" id="{07B6A7FD-A49B-43E9-BD38-BF75259A8762}"/>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C6485C6B-C157-462C-A22B-9D4D0EFB99CF}"/>
              </a:ext>
            </a:extLst>
          </p:cNvPr>
          <p:cNvSpPr>
            <a:spLocks noGrp="1"/>
          </p:cNvSpPr>
          <p:nvPr>
            <p:ph type="sldNum" sz="quarter" idx="12"/>
          </p:nvPr>
        </p:nvSpPr>
        <p:spPr/>
        <p:txBody>
          <a:bodyPr/>
          <a:lstStyle/>
          <a:p>
            <a:fld id="{387A440D-87FE-43BA-8DA0-89B9C99B47D8}" type="slidenum">
              <a:rPr lang="en-US" smtClean="0"/>
              <a:t>81</a:t>
            </a:fld>
            <a:endParaRPr lang="en-US"/>
          </a:p>
        </p:txBody>
      </p:sp>
    </p:spTree>
    <p:extLst>
      <p:ext uri="{BB962C8B-B14F-4D97-AF65-F5344CB8AC3E}">
        <p14:creationId xmlns:p14="http://schemas.microsoft.com/office/powerpoint/2010/main" val="391920327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133BC-BA60-4E77-82A0-A6E0CD5F8350}"/>
              </a:ext>
            </a:extLst>
          </p:cNvPr>
          <p:cNvSpPr>
            <a:spLocks noGrp="1"/>
          </p:cNvSpPr>
          <p:nvPr>
            <p:ph type="title"/>
          </p:nvPr>
        </p:nvSpPr>
        <p:spPr/>
        <p:txBody>
          <a:bodyPr/>
          <a:lstStyle/>
          <a:p>
            <a:r>
              <a:rPr lang="en-US" dirty="0"/>
              <a:t>Significant differences</a:t>
            </a:r>
          </a:p>
        </p:txBody>
      </p:sp>
      <p:sp>
        <p:nvSpPr>
          <p:cNvPr id="3" name="Content Placeholder 2">
            <a:extLst>
              <a:ext uri="{FF2B5EF4-FFF2-40B4-BE49-F238E27FC236}">
                <a16:creationId xmlns:a16="http://schemas.microsoft.com/office/drawing/2014/main" id="{01B0785D-99C0-41AD-B48B-A0D2578E2D99}"/>
              </a:ext>
            </a:extLst>
          </p:cNvPr>
          <p:cNvSpPr>
            <a:spLocks noGrp="1"/>
          </p:cNvSpPr>
          <p:nvPr>
            <p:ph idx="1"/>
          </p:nvPr>
        </p:nvSpPr>
        <p:spPr/>
        <p:txBody>
          <a:bodyPr>
            <a:normAutofit fontScale="92500" lnSpcReduction="20000"/>
          </a:bodyPr>
          <a:lstStyle/>
          <a:p>
            <a:r>
              <a:rPr lang="en-US" dirty="0"/>
              <a:t>Increasingly common for nations to have something like US TS protection</a:t>
            </a:r>
          </a:p>
          <a:p>
            <a:pPr lvl="1"/>
            <a:r>
              <a:rPr lang="en-US" dirty="0"/>
              <a:t>But few would extend it as far as the US—especially on these issues:</a:t>
            </a:r>
          </a:p>
          <a:p>
            <a:pPr lvl="2"/>
            <a:r>
              <a:rPr lang="en-US" dirty="0"/>
              <a:t>Applicability to unconnected parties (including competitors)</a:t>
            </a:r>
          </a:p>
          <a:p>
            <a:pPr lvl="2"/>
            <a:r>
              <a:rPr lang="en-US" dirty="0"/>
              <a:t>How broadly we interpret “misappropriation”</a:t>
            </a:r>
          </a:p>
          <a:p>
            <a:r>
              <a:rPr lang="en-US" dirty="0"/>
              <a:t>In short, many nations still have something closer to “breach of confidence”</a:t>
            </a:r>
          </a:p>
          <a:p>
            <a:pPr lvl="1"/>
            <a:r>
              <a:rPr lang="en-US" dirty="0"/>
              <a:t>Narrower: Requires a </a:t>
            </a:r>
            <a:r>
              <a:rPr lang="en-US" u="sng" dirty="0"/>
              <a:t>preexisting duty</a:t>
            </a:r>
            <a:r>
              <a:rPr lang="en-US" dirty="0"/>
              <a:t> (e.g. employer/employee … but not a competitor)</a:t>
            </a:r>
          </a:p>
          <a:p>
            <a:pPr lvl="1"/>
            <a:r>
              <a:rPr lang="en-US" dirty="0"/>
              <a:t>Broader: can protect all private information, regardless of “extra” value due to secrecy</a:t>
            </a:r>
          </a:p>
        </p:txBody>
      </p:sp>
      <p:sp>
        <p:nvSpPr>
          <p:cNvPr id="4" name="Footer Placeholder 3">
            <a:extLst>
              <a:ext uri="{FF2B5EF4-FFF2-40B4-BE49-F238E27FC236}">
                <a16:creationId xmlns:a16="http://schemas.microsoft.com/office/drawing/2014/main" id="{DD40DA8C-769F-417F-A369-43BB40014E79}"/>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86CE7EB7-734E-4F83-BD00-C52653B352ED}"/>
              </a:ext>
            </a:extLst>
          </p:cNvPr>
          <p:cNvSpPr>
            <a:spLocks noGrp="1"/>
          </p:cNvSpPr>
          <p:nvPr>
            <p:ph type="sldNum" sz="quarter" idx="12"/>
          </p:nvPr>
        </p:nvSpPr>
        <p:spPr/>
        <p:txBody>
          <a:bodyPr/>
          <a:lstStyle/>
          <a:p>
            <a:fld id="{387A440D-87FE-43BA-8DA0-89B9C99B47D8}" type="slidenum">
              <a:rPr lang="en-US" smtClean="0"/>
              <a:t>82</a:t>
            </a:fld>
            <a:endParaRPr lang="en-US"/>
          </a:p>
        </p:txBody>
      </p:sp>
    </p:spTree>
    <p:extLst>
      <p:ext uri="{BB962C8B-B14F-4D97-AF65-F5344CB8AC3E}">
        <p14:creationId xmlns:p14="http://schemas.microsoft.com/office/powerpoint/2010/main" val="200393518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9E317-CE9E-430F-858C-E290AD158862}"/>
              </a:ext>
            </a:extLst>
          </p:cNvPr>
          <p:cNvSpPr>
            <a:spLocks noGrp="1"/>
          </p:cNvSpPr>
          <p:nvPr>
            <p:ph type="title"/>
          </p:nvPr>
        </p:nvSpPr>
        <p:spPr/>
        <p:txBody>
          <a:bodyPr/>
          <a:lstStyle/>
          <a:p>
            <a:r>
              <a:rPr lang="en-US" dirty="0"/>
              <a:t>The treaties</a:t>
            </a:r>
          </a:p>
        </p:txBody>
      </p:sp>
      <p:sp>
        <p:nvSpPr>
          <p:cNvPr id="3" name="Content Placeholder 2">
            <a:extLst>
              <a:ext uri="{FF2B5EF4-FFF2-40B4-BE49-F238E27FC236}">
                <a16:creationId xmlns:a16="http://schemas.microsoft.com/office/drawing/2014/main" id="{F87D9148-6CCC-4545-8D1F-2F60B097A1EB}"/>
              </a:ext>
            </a:extLst>
          </p:cNvPr>
          <p:cNvSpPr>
            <a:spLocks noGrp="1"/>
          </p:cNvSpPr>
          <p:nvPr>
            <p:ph idx="1"/>
          </p:nvPr>
        </p:nvSpPr>
        <p:spPr/>
        <p:txBody>
          <a:bodyPr>
            <a:normAutofit fontScale="85000" lnSpcReduction="10000"/>
          </a:bodyPr>
          <a:lstStyle/>
          <a:p>
            <a:r>
              <a:rPr lang="en-US" dirty="0"/>
              <a:t>Paris and TRIPS each have little to say on secrets</a:t>
            </a:r>
          </a:p>
          <a:p>
            <a:r>
              <a:rPr lang="en-US" dirty="0"/>
              <a:t>Paris 10</a:t>
            </a:r>
            <a:r>
              <a:rPr lang="en-US" i="1" dirty="0"/>
              <a:t>bis</a:t>
            </a:r>
            <a:r>
              <a:rPr lang="en-US" dirty="0"/>
              <a:t>: limited to dishonest means</a:t>
            </a:r>
          </a:p>
          <a:p>
            <a:r>
              <a:rPr lang="en-US" dirty="0"/>
              <a:t>TRIPS Article 39: because of the footnote, requires something a little closer to the US law … but not a full-blown US system</a:t>
            </a:r>
          </a:p>
          <a:p>
            <a:pPr lvl="1"/>
            <a:r>
              <a:rPr lang="en-US" dirty="0"/>
              <a:t>The footnote gives examples of actionable behavior that really have nothing to do with honesty</a:t>
            </a:r>
          </a:p>
          <a:p>
            <a:r>
              <a:rPr lang="en-US" dirty="0"/>
              <a:t>Data exclusivity—TRIPS Art. 39.3</a:t>
            </a:r>
          </a:p>
          <a:p>
            <a:pPr lvl="1"/>
            <a:r>
              <a:rPr lang="en-US" dirty="0"/>
              <a:t>Must protect disclosed data against “unfair commercial use”</a:t>
            </a:r>
          </a:p>
          <a:p>
            <a:pPr lvl="1"/>
            <a:r>
              <a:rPr lang="en-US" dirty="0"/>
              <a:t>Although the term could be read broadly, most limit to TS</a:t>
            </a:r>
          </a:p>
          <a:p>
            <a:pPr lvl="1"/>
            <a:r>
              <a:rPr lang="en-US"/>
              <a:t>A push </a:t>
            </a:r>
            <a:r>
              <a:rPr lang="en-US" dirty="0"/>
              <a:t>to amend TRIPS to provide broader protection for disclosed data</a:t>
            </a:r>
          </a:p>
        </p:txBody>
      </p:sp>
      <p:sp>
        <p:nvSpPr>
          <p:cNvPr id="4" name="Footer Placeholder 3">
            <a:extLst>
              <a:ext uri="{FF2B5EF4-FFF2-40B4-BE49-F238E27FC236}">
                <a16:creationId xmlns:a16="http://schemas.microsoft.com/office/drawing/2014/main" id="{B1A3548C-DF55-4B3C-95E9-D52000B31934}"/>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2F64D8F5-241F-4F89-BD74-1A85BC0BA96A}"/>
              </a:ext>
            </a:extLst>
          </p:cNvPr>
          <p:cNvSpPr>
            <a:spLocks noGrp="1"/>
          </p:cNvSpPr>
          <p:nvPr>
            <p:ph type="sldNum" sz="quarter" idx="12"/>
          </p:nvPr>
        </p:nvSpPr>
        <p:spPr/>
        <p:txBody>
          <a:bodyPr/>
          <a:lstStyle/>
          <a:p>
            <a:fld id="{387A440D-87FE-43BA-8DA0-89B9C99B47D8}" type="slidenum">
              <a:rPr lang="en-US" smtClean="0"/>
              <a:t>83</a:t>
            </a:fld>
            <a:endParaRPr lang="en-US"/>
          </a:p>
        </p:txBody>
      </p:sp>
    </p:spTree>
    <p:extLst>
      <p:ext uri="{BB962C8B-B14F-4D97-AF65-F5344CB8AC3E}">
        <p14:creationId xmlns:p14="http://schemas.microsoft.com/office/powerpoint/2010/main" val="423039501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7" name="Picture 36">
            <a:extLst>
              <a:ext uri="{FF2B5EF4-FFF2-40B4-BE49-F238E27FC236}">
                <a16:creationId xmlns:a16="http://schemas.microsoft.com/office/drawing/2014/main" id="{3DBBA26C-89C3-411F-9753-606A413F89A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39" name="Picture 38">
            <a:extLst>
              <a:ext uri="{FF2B5EF4-FFF2-40B4-BE49-F238E27FC236}">
                <a16:creationId xmlns:a16="http://schemas.microsoft.com/office/drawing/2014/main" id="{EEAD2215-6311-4D1C-B6B5-F57CB6BFCBC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41" name="Rectangle 40">
            <a:extLst>
              <a:ext uri="{FF2B5EF4-FFF2-40B4-BE49-F238E27FC236}">
                <a16:creationId xmlns:a16="http://schemas.microsoft.com/office/drawing/2014/main" id="{7BA5DE79-30D1-4A10-8DB9-0A6E523A97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3" name="Rectangle 42">
            <a:extLst>
              <a:ext uri="{FF2B5EF4-FFF2-40B4-BE49-F238E27FC236}">
                <a16:creationId xmlns:a16="http://schemas.microsoft.com/office/drawing/2014/main" id="{9ABD0D63-D23F-4AE7-8270-4185EF9C1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5" name="Rectangle 44">
            <a:extLst>
              <a:ext uri="{FF2B5EF4-FFF2-40B4-BE49-F238E27FC236}">
                <a16:creationId xmlns:a16="http://schemas.microsoft.com/office/drawing/2014/main" id="{72168E9E-94E9-4BE3-B88C-C8A4681177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7" name="Rectangle 46">
            <a:extLst>
              <a:ext uri="{FF2B5EF4-FFF2-40B4-BE49-F238E27FC236}">
                <a16:creationId xmlns:a16="http://schemas.microsoft.com/office/drawing/2014/main" id="{12107AC1-AA0D-4097-B03D-FD3C632AB8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9" name="TextBox 48">
            <a:extLst>
              <a:ext uri="{FF2B5EF4-FFF2-40B4-BE49-F238E27FC236}">
                <a16:creationId xmlns:a16="http://schemas.microsoft.com/office/drawing/2014/main" id="{7C8D231A-EC46-4736-B00F-76D307082204}"/>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91282" y="3262852"/>
            <a:ext cx="415636" cy="461665"/>
          </a:xfrm>
          <a:prstGeom prst="rect">
            <a:avLst/>
          </a:prstGeom>
          <a:noFill/>
        </p:spPr>
        <p:txBody>
          <a:bodyPr wrap="square" rtlCol="0">
            <a:spAutoFit/>
          </a:bodyPr>
          <a:lstStyle/>
          <a:p>
            <a:pPr algn="r">
              <a:spcAft>
                <a:spcPts val="600"/>
              </a:spcAft>
            </a:pP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pic>
        <p:nvPicPr>
          <p:cNvPr id="51" name="Picture 50">
            <a:extLst>
              <a:ext uri="{FF2B5EF4-FFF2-40B4-BE49-F238E27FC236}">
                <a16:creationId xmlns:a16="http://schemas.microsoft.com/office/drawing/2014/main" id="{0214283E-D7B4-49E9-932E-D7F2A2847F1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useBgFill="1">
        <p:nvSpPr>
          <p:cNvPr id="53" name="Rectangle 52">
            <a:extLst>
              <a:ext uri="{FF2B5EF4-FFF2-40B4-BE49-F238E27FC236}">
                <a16:creationId xmlns:a16="http://schemas.microsoft.com/office/drawing/2014/main" id="{92806DFD-E192-42CC-B190-3C4C95B8F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9867"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9EE6E6D4-B156-3BCA-0260-AB0A5FC01CEA}"/>
              </a:ext>
            </a:extLst>
          </p:cNvPr>
          <p:cNvSpPr>
            <a:spLocks noGrp="1"/>
          </p:cNvSpPr>
          <p:nvPr>
            <p:ph type="title"/>
          </p:nvPr>
        </p:nvSpPr>
        <p:spPr>
          <a:xfrm>
            <a:off x="4980380" y="1158523"/>
            <a:ext cx="5518066" cy="4540955"/>
          </a:xfrm>
        </p:spPr>
        <p:txBody>
          <a:bodyPr vert="horz" lIns="91440" tIns="45720" rIns="91440" bIns="45720" rtlCol="0" anchor="ctr">
            <a:normAutofit/>
          </a:bodyPr>
          <a:lstStyle/>
          <a:p>
            <a:pPr algn="l"/>
            <a:r>
              <a:rPr lang="en-US" sz="5400"/>
              <a:t>C. Trademark law</a:t>
            </a:r>
          </a:p>
        </p:txBody>
      </p:sp>
      <p:sp>
        <p:nvSpPr>
          <p:cNvPr id="5" name="Text Placeholder 4">
            <a:extLst>
              <a:ext uri="{FF2B5EF4-FFF2-40B4-BE49-F238E27FC236}">
                <a16:creationId xmlns:a16="http://schemas.microsoft.com/office/drawing/2014/main" id="{3C12B971-F877-03A1-BDE1-7FDC1FA6CC4F}"/>
              </a:ext>
            </a:extLst>
          </p:cNvPr>
          <p:cNvSpPr>
            <a:spLocks noGrp="1"/>
          </p:cNvSpPr>
          <p:nvPr>
            <p:ph type="body" idx="1"/>
          </p:nvPr>
        </p:nvSpPr>
        <p:spPr>
          <a:xfrm>
            <a:off x="1456817" y="1158522"/>
            <a:ext cx="2893416" cy="4540956"/>
          </a:xfrm>
        </p:spPr>
        <p:txBody>
          <a:bodyPr vert="horz" lIns="91440" tIns="0" rIns="91440" bIns="45720" rtlCol="0" anchor="ctr">
            <a:normAutofit fontScale="85000" lnSpcReduction="20000"/>
          </a:bodyPr>
          <a:lstStyle/>
          <a:p>
            <a:pPr marL="457200" indent="-457200" algn="l">
              <a:buAutoNum type="arabicPeriod"/>
            </a:pPr>
            <a:r>
              <a:rPr lang="en-US" sz="2400" dirty="0"/>
              <a:t>Overview</a:t>
            </a:r>
          </a:p>
          <a:p>
            <a:pPr marL="457200" indent="-457200" algn="l">
              <a:buAutoNum type="arabicPeriod"/>
            </a:pPr>
            <a:r>
              <a:rPr lang="en-US" sz="2400" dirty="0"/>
              <a:t>Differences in national laws</a:t>
            </a:r>
          </a:p>
          <a:p>
            <a:pPr marL="457200" indent="-457200" algn="l">
              <a:buAutoNum type="arabicPeriod"/>
            </a:pPr>
            <a:r>
              <a:rPr lang="en-US" sz="2400" dirty="0"/>
              <a:t>Territoriality</a:t>
            </a:r>
          </a:p>
          <a:p>
            <a:pPr marL="457200" indent="-457200" algn="l">
              <a:buAutoNum type="arabicPeriod"/>
            </a:pPr>
            <a:r>
              <a:rPr lang="en-US" sz="2400" dirty="0"/>
              <a:t>Paris priority</a:t>
            </a:r>
          </a:p>
          <a:p>
            <a:pPr marL="457200" indent="-457200" algn="l">
              <a:buAutoNum type="arabicPeriod"/>
            </a:pPr>
            <a:r>
              <a:rPr lang="en-US" sz="2400" dirty="0"/>
              <a:t>Other treaty rules</a:t>
            </a:r>
          </a:p>
          <a:p>
            <a:pPr marL="457200" indent="-457200" algn="l">
              <a:buAutoNum type="arabicPeriod"/>
            </a:pPr>
            <a:r>
              <a:rPr lang="en-US" sz="2400" dirty="0"/>
              <a:t>Madrid system</a:t>
            </a:r>
          </a:p>
          <a:p>
            <a:pPr marL="457200" indent="-457200" algn="l">
              <a:buAutoNum type="arabicPeriod"/>
            </a:pPr>
            <a:r>
              <a:rPr lang="en-US" sz="2400" dirty="0"/>
              <a:t>Well-known marks</a:t>
            </a:r>
          </a:p>
          <a:p>
            <a:pPr marL="457200" indent="-457200" algn="l">
              <a:buAutoNum type="arabicPeriod"/>
            </a:pPr>
            <a:r>
              <a:rPr lang="en-US" sz="2400" dirty="0"/>
              <a:t>Geographic considerations</a:t>
            </a:r>
          </a:p>
        </p:txBody>
      </p:sp>
      <p:sp>
        <p:nvSpPr>
          <p:cNvPr id="55" name="Rectangle 54">
            <a:extLst>
              <a:ext uri="{FF2B5EF4-FFF2-40B4-BE49-F238E27FC236}">
                <a16:creationId xmlns:a16="http://schemas.microsoft.com/office/drawing/2014/main" id="{BB17FFD2-DBC7-4ABB-B2A0-7E18EC1B80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Slide Number Placeholder 2">
            <a:extLst>
              <a:ext uri="{FF2B5EF4-FFF2-40B4-BE49-F238E27FC236}">
                <a16:creationId xmlns:a16="http://schemas.microsoft.com/office/drawing/2014/main" id="{7B8A11A7-0824-4DD7-92F2-742D94F02AF5}"/>
              </a:ext>
            </a:extLst>
          </p:cNvPr>
          <p:cNvSpPr>
            <a:spLocks noGrp="1"/>
          </p:cNvSpPr>
          <p:nvPr>
            <p:ph type="sldNum" sz="quarter" idx="12"/>
          </p:nvPr>
        </p:nvSpPr>
        <p:spPr>
          <a:xfrm>
            <a:off x="158407" y="164592"/>
            <a:ext cx="636727" cy="322851"/>
          </a:xfrm>
        </p:spPr>
        <p:txBody>
          <a:bodyPr vert="horz" lIns="91440" tIns="45720" rIns="45720" bIns="45720" rtlCol="0" anchor="ctr">
            <a:normAutofit/>
          </a:bodyPr>
          <a:lstStyle/>
          <a:p>
            <a:pPr>
              <a:lnSpc>
                <a:spcPct val="90000"/>
              </a:lnSpc>
              <a:spcAft>
                <a:spcPts val="600"/>
              </a:spcAft>
            </a:pPr>
            <a:fld id="{800015AF-CBB2-B54C-9E98-3D993F4637B7}" type="slidenum">
              <a:rPr lang="en-US" sz="1500" kern="1200">
                <a:solidFill>
                  <a:schemeClr val="bg1"/>
                </a:solidFill>
                <a:latin typeface="+mn-lt"/>
                <a:ea typeface="+mn-ea"/>
                <a:cs typeface="+mn-cs"/>
              </a:rPr>
              <a:pPr>
                <a:lnSpc>
                  <a:spcPct val="90000"/>
                </a:lnSpc>
                <a:spcAft>
                  <a:spcPts val="600"/>
                </a:spcAft>
              </a:pPr>
              <a:t>84</a:t>
            </a:fld>
            <a:endParaRPr lang="en-US" sz="1500" kern="1200">
              <a:solidFill>
                <a:schemeClr val="bg1"/>
              </a:solidFill>
              <a:latin typeface="+mn-lt"/>
              <a:ea typeface="+mn-ea"/>
              <a:cs typeface="+mn-cs"/>
            </a:endParaRPr>
          </a:p>
        </p:txBody>
      </p:sp>
      <p:sp>
        <p:nvSpPr>
          <p:cNvPr id="57" name="Right Triangle 56">
            <a:extLst>
              <a:ext uri="{FF2B5EF4-FFF2-40B4-BE49-F238E27FC236}">
                <a16:creationId xmlns:a16="http://schemas.microsoft.com/office/drawing/2014/main" id="{4491D590-6687-4C75-9718-D437780CB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88733" y="2774517"/>
            <a:ext cx="353147" cy="353147"/>
          </a:xfrm>
          <a:prstGeom prst="r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277B5778-5E53-5C94-4865-7A94DDD30E2E}"/>
              </a:ext>
            </a:extLst>
          </p:cNvPr>
          <p:cNvSpPr>
            <a:spLocks noGrp="1"/>
          </p:cNvSpPr>
          <p:nvPr>
            <p:ph type="ftr" sz="quarter" idx="11"/>
          </p:nvPr>
        </p:nvSpPr>
        <p:spPr>
          <a:xfrm rot="5400000">
            <a:off x="-2237130" y="3661144"/>
            <a:ext cx="5885352" cy="179176"/>
          </a:xfrm>
        </p:spPr>
        <p:txBody>
          <a:bodyPr vert="horz" lIns="91440" tIns="45720" rIns="91440" bIns="18288" rtlCol="0" anchor="b">
            <a:normAutofit/>
          </a:bodyPr>
          <a:lstStyle/>
          <a:p>
            <a:pPr>
              <a:lnSpc>
                <a:spcPct val="90000"/>
              </a:lnSpc>
              <a:spcAft>
                <a:spcPts val="600"/>
              </a:spcAft>
            </a:pPr>
            <a:r>
              <a:rPr lang="en-US">
                <a:solidFill>
                  <a:schemeClr val="bg1"/>
                </a:solidFill>
              </a:rPr>
              <a:t>International IP Law/Ljubljana 2025</a:t>
            </a:r>
          </a:p>
        </p:txBody>
      </p:sp>
    </p:spTree>
    <p:extLst>
      <p:ext uri="{BB962C8B-B14F-4D97-AF65-F5344CB8AC3E}">
        <p14:creationId xmlns:p14="http://schemas.microsoft.com/office/powerpoint/2010/main" val="3267325190"/>
      </p:ext>
    </p:extLst>
  </p:cSld>
  <p:clrMapOvr>
    <a:overrideClrMapping bg1="lt1" tx1="dk1" bg2="lt2" tx2="dk2" accent1="accent1" accent2="accent2" accent3="accent3" accent4="accent4" accent5="accent5" accent6="accent6" hlink="hlink" folHlink="folHlink"/>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F724A-7CB0-2C48-8B5D-C225CC578676}"/>
              </a:ext>
            </a:extLst>
          </p:cNvPr>
          <p:cNvSpPr>
            <a:spLocks noGrp="1"/>
          </p:cNvSpPr>
          <p:nvPr>
            <p:ph type="title"/>
          </p:nvPr>
        </p:nvSpPr>
        <p:spPr/>
        <p:txBody>
          <a:bodyPr/>
          <a:lstStyle/>
          <a:p>
            <a:r>
              <a:rPr lang="en-US" dirty="0"/>
              <a:t>1. Trademark overview</a:t>
            </a:r>
          </a:p>
        </p:txBody>
      </p:sp>
      <p:sp>
        <p:nvSpPr>
          <p:cNvPr id="3" name="Content Placeholder 2">
            <a:extLst>
              <a:ext uri="{FF2B5EF4-FFF2-40B4-BE49-F238E27FC236}">
                <a16:creationId xmlns:a16="http://schemas.microsoft.com/office/drawing/2014/main" id="{88B1E7C3-227A-164E-BFB9-10EB472A8C7C}"/>
              </a:ext>
            </a:extLst>
          </p:cNvPr>
          <p:cNvSpPr>
            <a:spLocks noGrp="1"/>
          </p:cNvSpPr>
          <p:nvPr>
            <p:ph idx="1"/>
          </p:nvPr>
        </p:nvSpPr>
        <p:spPr/>
        <p:txBody>
          <a:bodyPr>
            <a:normAutofit fontScale="77500" lnSpcReduction="20000"/>
          </a:bodyPr>
          <a:lstStyle/>
          <a:p>
            <a:r>
              <a:rPr lang="en-US" dirty="0"/>
              <a:t>A “mark” is something a seller uses in connection with a good or service that indicates either:</a:t>
            </a:r>
          </a:p>
          <a:p>
            <a:pPr lvl="1"/>
            <a:r>
              <a:rPr lang="en-US" dirty="0"/>
              <a:t>The source of that good or service (most common, and our focus)</a:t>
            </a:r>
          </a:p>
          <a:p>
            <a:pPr lvl="1"/>
            <a:r>
              <a:rPr lang="en-US" dirty="0"/>
              <a:t>Other characteristics of the good or service</a:t>
            </a:r>
          </a:p>
          <a:p>
            <a:r>
              <a:rPr lang="en-US" dirty="0"/>
              <a:t>Types of marks:</a:t>
            </a:r>
          </a:p>
          <a:p>
            <a:pPr marL="800100" lvl="1" indent="-342900">
              <a:buFont typeface="+mj-lt"/>
              <a:buAutoNum type="arabicPeriod"/>
            </a:pPr>
            <a:r>
              <a:rPr lang="en-US" dirty="0"/>
              <a:t>Trademarks (source of goods)</a:t>
            </a:r>
          </a:p>
          <a:p>
            <a:pPr marL="800100" lvl="1" indent="-342900">
              <a:buFont typeface="+mj-lt"/>
              <a:buAutoNum type="arabicPeriod"/>
            </a:pPr>
            <a:r>
              <a:rPr lang="en-US" dirty="0"/>
              <a:t>Service marks (source of services)</a:t>
            </a:r>
          </a:p>
          <a:p>
            <a:pPr marL="800100" lvl="1" indent="-342900">
              <a:buFont typeface="+mj-lt"/>
              <a:buAutoNum type="arabicPeriod"/>
            </a:pPr>
            <a:r>
              <a:rPr lang="en-US" dirty="0"/>
              <a:t>Collective marks (source of goods or services, albeit more indirect)</a:t>
            </a:r>
          </a:p>
          <a:p>
            <a:pPr marL="800100" lvl="1" indent="-342900">
              <a:buFont typeface="+mj-lt"/>
              <a:buAutoNum type="arabicPeriod"/>
            </a:pPr>
            <a:r>
              <a:rPr lang="en-US" dirty="0"/>
              <a:t>Certification marks (product has certain characteristics)</a:t>
            </a:r>
          </a:p>
          <a:p>
            <a:pPr marL="400050">
              <a:buFont typeface="Wingdings" pitchFamily="2" charset="2"/>
              <a:buChar char="Ø"/>
            </a:pPr>
            <a:r>
              <a:rPr lang="en-US" dirty="0"/>
              <a:t>We will focus mainly on trademarks and service marks … but also a bit on certification marks</a:t>
            </a:r>
          </a:p>
        </p:txBody>
      </p:sp>
      <p:sp>
        <p:nvSpPr>
          <p:cNvPr id="4" name="Footer Placeholder 3">
            <a:extLst>
              <a:ext uri="{FF2B5EF4-FFF2-40B4-BE49-F238E27FC236}">
                <a16:creationId xmlns:a16="http://schemas.microsoft.com/office/drawing/2014/main" id="{B19A9D9D-0F12-FB42-AA74-8C8894AC8903}"/>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927ADA5F-9DDA-0643-84D6-01D4D152834D}"/>
              </a:ext>
            </a:extLst>
          </p:cNvPr>
          <p:cNvSpPr>
            <a:spLocks noGrp="1"/>
          </p:cNvSpPr>
          <p:nvPr>
            <p:ph type="sldNum" sz="quarter" idx="12"/>
          </p:nvPr>
        </p:nvSpPr>
        <p:spPr/>
        <p:txBody>
          <a:bodyPr/>
          <a:lstStyle/>
          <a:p>
            <a:fld id="{C06E89BD-74C8-B84E-905F-F18FF8337B0F}" type="slidenum">
              <a:rPr lang="en-US" smtClean="0"/>
              <a:t>85</a:t>
            </a:fld>
            <a:endParaRPr lang="en-US"/>
          </a:p>
        </p:txBody>
      </p:sp>
    </p:spTree>
    <p:extLst>
      <p:ext uri="{BB962C8B-B14F-4D97-AF65-F5344CB8AC3E}">
        <p14:creationId xmlns:p14="http://schemas.microsoft.com/office/powerpoint/2010/main" val="366898862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15558-3764-664B-99EA-9C9EF46BEB05}"/>
              </a:ext>
            </a:extLst>
          </p:cNvPr>
          <p:cNvSpPr>
            <a:spLocks noGrp="1"/>
          </p:cNvSpPr>
          <p:nvPr>
            <p:ph type="title"/>
          </p:nvPr>
        </p:nvSpPr>
        <p:spPr/>
        <p:txBody>
          <a:bodyPr/>
          <a:lstStyle/>
          <a:p>
            <a:r>
              <a:rPr lang="en-US" dirty="0"/>
              <a:t>Trademark rights</a:t>
            </a:r>
          </a:p>
        </p:txBody>
      </p:sp>
      <p:sp>
        <p:nvSpPr>
          <p:cNvPr id="3" name="Content Placeholder 2">
            <a:extLst>
              <a:ext uri="{FF2B5EF4-FFF2-40B4-BE49-F238E27FC236}">
                <a16:creationId xmlns:a16="http://schemas.microsoft.com/office/drawing/2014/main" id="{B1C8CF16-09FA-4E4E-ACBC-F8E77C7CE34E}"/>
              </a:ext>
            </a:extLst>
          </p:cNvPr>
          <p:cNvSpPr>
            <a:spLocks noGrp="1"/>
          </p:cNvSpPr>
          <p:nvPr>
            <p:ph idx="1"/>
          </p:nvPr>
        </p:nvSpPr>
        <p:spPr/>
        <p:txBody>
          <a:bodyPr>
            <a:normAutofit fontScale="70000" lnSpcReduction="20000"/>
          </a:bodyPr>
          <a:lstStyle/>
          <a:p>
            <a:r>
              <a:rPr lang="en-US" dirty="0"/>
              <a:t>Infringement (most common by far)</a:t>
            </a:r>
          </a:p>
          <a:p>
            <a:pPr lvl="1"/>
            <a:r>
              <a:rPr lang="en-US" dirty="0"/>
              <a:t>”Likely to cause customer confusion”</a:t>
            </a:r>
          </a:p>
          <a:p>
            <a:pPr lvl="2"/>
            <a:r>
              <a:rPr lang="en-US" dirty="0"/>
              <a:t>Likelihood—need not prove people were actually fooled</a:t>
            </a:r>
          </a:p>
          <a:p>
            <a:pPr lvl="2"/>
            <a:r>
              <a:rPr lang="en-US" dirty="0"/>
              <a:t>Goods need not compete to cause confusion!</a:t>
            </a:r>
          </a:p>
          <a:p>
            <a:pPr lvl="1"/>
            <a:r>
              <a:rPr lang="en-US" dirty="0"/>
              <a:t>Types of confusion:</a:t>
            </a:r>
          </a:p>
          <a:p>
            <a:pPr lvl="2"/>
            <a:r>
              <a:rPr lang="en-US" dirty="0"/>
              <a:t>Buyers think defendant’s goods come from trademark owner</a:t>
            </a:r>
          </a:p>
          <a:p>
            <a:pPr lvl="2"/>
            <a:r>
              <a:rPr lang="en-US" dirty="0"/>
              <a:t>Buyers think trademark owner’s goods come from defendant</a:t>
            </a:r>
          </a:p>
          <a:p>
            <a:pPr lvl="2"/>
            <a:r>
              <a:rPr lang="en-US" dirty="0"/>
              <a:t>Buyers think trademark owner sponsors or endorses defendant’s goods or services</a:t>
            </a:r>
          </a:p>
          <a:p>
            <a:r>
              <a:rPr lang="en-US" dirty="0"/>
              <a:t>Dilution:</a:t>
            </a:r>
          </a:p>
          <a:p>
            <a:pPr lvl="1"/>
            <a:r>
              <a:rPr lang="en-US" dirty="0"/>
              <a:t>Available only for nationally famous marks (but need not be ®)</a:t>
            </a:r>
          </a:p>
          <a:p>
            <a:pPr lvl="1"/>
            <a:r>
              <a:rPr lang="en-US" dirty="0"/>
              <a:t>Decrease in the strength (blurring) or positive connotation (tarnishment) of the goodwill in the mark</a:t>
            </a:r>
          </a:p>
        </p:txBody>
      </p:sp>
      <p:sp>
        <p:nvSpPr>
          <p:cNvPr id="4" name="Footer Placeholder 3">
            <a:extLst>
              <a:ext uri="{FF2B5EF4-FFF2-40B4-BE49-F238E27FC236}">
                <a16:creationId xmlns:a16="http://schemas.microsoft.com/office/drawing/2014/main" id="{A6589789-CEC7-DB43-AC1F-47796EDE67E7}"/>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7AFE8AD2-C19B-134D-A229-D1F1A78A0E92}"/>
              </a:ext>
            </a:extLst>
          </p:cNvPr>
          <p:cNvSpPr>
            <a:spLocks noGrp="1"/>
          </p:cNvSpPr>
          <p:nvPr>
            <p:ph type="sldNum" sz="quarter" idx="12"/>
          </p:nvPr>
        </p:nvSpPr>
        <p:spPr/>
        <p:txBody>
          <a:bodyPr/>
          <a:lstStyle/>
          <a:p>
            <a:fld id="{C06E89BD-74C8-B84E-905F-F18FF8337B0F}" type="slidenum">
              <a:rPr lang="en-US" smtClean="0"/>
              <a:t>86</a:t>
            </a:fld>
            <a:endParaRPr lang="en-US"/>
          </a:p>
        </p:txBody>
      </p:sp>
    </p:spTree>
    <p:extLst>
      <p:ext uri="{BB962C8B-B14F-4D97-AF65-F5344CB8AC3E}">
        <p14:creationId xmlns:p14="http://schemas.microsoft.com/office/powerpoint/2010/main" val="166371990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FCDBC-72F5-5D4F-9FD7-AEA5345148B8}"/>
              </a:ext>
            </a:extLst>
          </p:cNvPr>
          <p:cNvSpPr>
            <a:spLocks noGrp="1"/>
          </p:cNvSpPr>
          <p:nvPr>
            <p:ph type="title"/>
          </p:nvPr>
        </p:nvSpPr>
        <p:spPr/>
        <p:txBody>
          <a:bodyPr/>
          <a:lstStyle/>
          <a:p>
            <a:r>
              <a:rPr lang="en-US" dirty="0"/>
              <a:t>2. Historic differences in national laws</a:t>
            </a:r>
          </a:p>
        </p:txBody>
      </p:sp>
      <p:sp>
        <p:nvSpPr>
          <p:cNvPr id="3" name="Content Placeholder 2">
            <a:extLst>
              <a:ext uri="{FF2B5EF4-FFF2-40B4-BE49-F238E27FC236}">
                <a16:creationId xmlns:a16="http://schemas.microsoft.com/office/drawing/2014/main" id="{A5682931-AB4F-C145-BA20-C61FD54B653B}"/>
              </a:ext>
            </a:extLst>
          </p:cNvPr>
          <p:cNvSpPr>
            <a:spLocks noGrp="1"/>
          </p:cNvSpPr>
          <p:nvPr>
            <p:ph idx="1"/>
          </p:nvPr>
        </p:nvSpPr>
        <p:spPr/>
        <p:txBody>
          <a:bodyPr>
            <a:normAutofit fontScale="70000" lnSpcReduction="20000"/>
          </a:bodyPr>
          <a:lstStyle/>
          <a:p>
            <a:r>
              <a:rPr lang="en-US" dirty="0"/>
              <a:t>Relatively few in trademark</a:t>
            </a:r>
          </a:p>
          <a:p>
            <a:r>
              <a:rPr lang="en-US" dirty="0"/>
              <a:t>Primary ones:</a:t>
            </a:r>
          </a:p>
          <a:p>
            <a:pPr marL="800100" lvl="1" indent="-342900">
              <a:buFont typeface="+mj-lt"/>
              <a:buAutoNum type="arabicPeriod"/>
            </a:pPr>
            <a:r>
              <a:rPr lang="en-US" dirty="0"/>
              <a:t>Use vs. registration-based systems</a:t>
            </a:r>
          </a:p>
          <a:p>
            <a:pPr marL="1200150" lvl="2" indent="-342900"/>
            <a:r>
              <a:rPr lang="en-US" dirty="0"/>
              <a:t>Most nations do not require use to obtain registration</a:t>
            </a:r>
          </a:p>
          <a:p>
            <a:pPr marL="1200150" lvl="2" indent="-342900"/>
            <a:r>
              <a:rPr lang="en-US" dirty="0"/>
              <a:t>Note though that use is relevant—albeit at a later date—in most registration-based systems</a:t>
            </a:r>
          </a:p>
          <a:p>
            <a:pPr marL="800100" lvl="1" indent="-342900">
              <a:buFont typeface="+mj-lt"/>
              <a:buAutoNum type="arabicPeriod"/>
            </a:pPr>
            <a:r>
              <a:rPr lang="en-US" dirty="0"/>
              <a:t>What can serve as a mark</a:t>
            </a:r>
          </a:p>
          <a:p>
            <a:pPr marL="1200150" lvl="2" indent="-342900">
              <a:buFont typeface="+mj-lt"/>
              <a:buAutoNum type="alphaLcPeriod"/>
            </a:pPr>
            <a:r>
              <a:rPr lang="en-US" dirty="0"/>
              <a:t>Words and symbols not a problem</a:t>
            </a:r>
          </a:p>
          <a:p>
            <a:pPr marL="1200150" lvl="2" indent="-342900">
              <a:buFont typeface="+mj-lt"/>
              <a:buAutoNum type="alphaLcPeriod"/>
            </a:pPr>
            <a:r>
              <a:rPr lang="en-US" dirty="0"/>
              <a:t>Differences arise concerning other product features (visually perceptible rule in some) </a:t>
            </a:r>
          </a:p>
          <a:p>
            <a:pPr marL="800100" lvl="1" indent="-342900">
              <a:buFont typeface="+mj-lt"/>
              <a:buAutoNum type="arabicPeriod"/>
            </a:pPr>
            <a:r>
              <a:rPr lang="en-US" dirty="0"/>
              <a:t>Scope of protection</a:t>
            </a:r>
          </a:p>
          <a:p>
            <a:pPr marL="1200150" lvl="2" indent="-342900">
              <a:buFont typeface="+mj-lt"/>
              <a:buAutoNum type="alphaLcPeriod"/>
            </a:pPr>
            <a:r>
              <a:rPr lang="en-US" dirty="0"/>
              <a:t>Some nations require that goods compete (not that common)</a:t>
            </a:r>
          </a:p>
          <a:p>
            <a:pPr marL="1200150" lvl="2" indent="-342900">
              <a:buFont typeface="+mj-lt"/>
              <a:buAutoNum type="alphaLcPeriod"/>
            </a:pPr>
            <a:r>
              <a:rPr lang="en-US" dirty="0"/>
              <a:t>More common that nations do not afford dilution protection</a:t>
            </a:r>
          </a:p>
          <a:p>
            <a:pPr marL="1657350" lvl="3" indent="-342900"/>
            <a:r>
              <a:rPr lang="en-US" dirty="0"/>
              <a:t>But c.f. Paris/TRIPS “well-known” mark rules, covered later</a:t>
            </a:r>
          </a:p>
          <a:p>
            <a:pPr marL="800100" lvl="1" indent="-342900">
              <a:buFont typeface="+mj-lt"/>
              <a:buAutoNum type="arabicPeriod"/>
            </a:pPr>
            <a:endParaRPr lang="en-US" dirty="0"/>
          </a:p>
        </p:txBody>
      </p:sp>
      <p:sp>
        <p:nvSpPr>
          <p:cNvPr id="4" name="Footer Placeholder 3">
            <a:extLst>
              <a:ext uri="{FF2B5EF4-FFF2-40B4-BE49-F238E27FC236}">
                <a16:creationId xmlns:a16="http://schemas.microsoft.com/office/drawing/2014/main" id="{C7D55B80-1FCB-2E4A-86F4-F8C6F95E61A3}"/>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C6F5900D-77C8-F444-9218-F3B674B98A6F}"/>
              </a:ext>
            </a:extLst>
          </p:cNvPr>
          <p:cNvSpPr>
            <a:spLocks noGrp="1"/>
          </p:cNvSpPr>
          <p:nvPr>
            <p:ph type="sldNum" sz="quarter" idx="12"/>
          </p:nvPr>
        </p:nvSpPr>
        <p:spPr/>
        <p:txBody>
          <a:bodyPr/>
          <a:lstStyle/>
          <a:p>
            <a:fld id="{C06E89BD-74C8-B84E-905F-F18FF8337B0F}" type="slidenum">
              <a:rPr lang="en-US" smtClean="0"/>
              <a:t>87</a:t>
            </a:fld>
            <a:endParaRPr lang="en-US"/>
          </a:p>
        </p:txBody>
      </p:sp>
    </p:spTree>
    <p:extLst>
      <p:ext uri="{BB962C8B-B14F-4D97-AF65-F5344CB8AC3E}">
        <p14:creationId xmlns:p14="http://schemas.microsoft.com/office/powerpoint/2010/main" val="265413408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25EA98B-3AF4-2049-973E-3062D48B2C8D}"/>
              </a:ext>
            </a:extLst>
          </p:cNvPr>
          <p:cNvSpPr>
            <a:spLocks noGrp="1"/>
          </p:cNvSpPr>
          <p:nvPr>
            <p:ph type="title"/>
          </p:nvPr>
        </p:nvSpPr>
        <p:spPr/>
        <p:txBody>
          <a:bodyPr/>
          <a:lstStyle/>
          <a:p>
            <a:r>
              <a:rPr lang="en-US" dirty="0"/>
              <a:t>Trademarks and international commerce</a:t>
            </a:r>
          </a:p>
        </p:txBody>
      </p:sp>
      <p:sp>
        <p:nvSpPr>
          <p:cNvPr id="9" name="Text Placeholder 8">
            <a:extLst>
              <a:ext uri="{FF2B5EF4-FFF2-40B4-BE49-F238E27FC236}">
                <a16:creationId xmlns:a16="http://schemas.microsoft.com/office/drawing/2014/main" id="{5E69B9E0-C587-1542-84BB-6D82A7EFE88F}"/>
              </a:ext>
            </a:extLst>
          </p:cNvPr>
          <p:cNvSpPr>
            <a:spLocks noGrp="1"/>
          </p:cNvSpPr>
          <p:nvPr>
            <p:ph type="body" idx="1"/>
          </p:nvPr>
        </p:nvSpPr>
        <p:spPr/>
        <p:txBody>
          <a:bodyPr/>
          <a:lstStyle/>
          <a:p>
            <a:endParaRPr lang="en-US"/>
          </a:p>
        </p:txBody>
      </p:sp>
      <p:sp>
        <p:nvSpPr>
          <p:cNvPr id="4" name="Footer Placeholder 3">
            <a:extLst>
              <a:ext uri="{FF2B5EF4-FFF2-40B4-BE49-F238E27FC236}">
                <a16:creationId xmlns:a16="http://schemas.microsoft.com/office/drawing/2014/main" id="{19D9FABD-77DC-824D-B90D-3AB2EA903A13}"/>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E7DC9AB4-60C4-2B46-84A8-9E25D61F0B44}"/>
              </a:ext>
            </a:extLst>
          </p:cNvPr>
          <p:cNvSpPr>
            <a:spLocks noGrp="1"/>
          </p:cNvSpPr>
          <p:nvPr>
            <p:ph type="sldNum" sz="quarter" idx="12"/>
          </p:nvPr>
        </p:nvSpPr>
        <p:spPr/>
        <p:txBody>
          <a:bodyPr/>
          <a:lstStyle/>
          <a:p>
            <a:fld id="{C06E89BD-74C8-B84E-905F-F18FF8337B0F}" type="slidenum">
              <a:rPr lang="en-US" smtClean="0"/>
              <a:t>88</a:t>
            </a:fld>
            <a:endParaRPr lang="en-US"/>
          </a:p>
        </p:txBody>
      </p:sp>
    </p:spTree>
    <p:extLst>
      <p:ext uri="{BB962C8B-B14F-4D97-AF65-F5344CB8AC3E}">
        <p14:creationId xmlns:p14="http://schemas.microsoft.com/office/powerpoint/2010/main" val="375495647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9839F-4E6C-0B4F-8AE1-6C350C09AC5F}"/>
              </a:ext>
            </a:extLst>
          </p:cNvPr>
          <p:cNvSpPr>
            <a:spLocks noGrp="1"/>
          </p:cNvSpPr>
          <p:nvPr>
            <p:ph type="title"/>
          </p:nvPr>
        </p:nvSpPr>
        <p:spPr/>
        <p:txBody>
          <a:bodyPr/>
          <a:lstStyle/>
          <a:p>
            <a:r>
              <a:rPr lang="en-US" dirty="0"/>
              <a:t>Multi-nation sales</a:t>
            </a:r>
          </a:p>
        </p:txBody>
      </p:sp>
      <p:sp>
        <p:nvSpPr>
          <p:cNvPr id="3" name="Content Placeholder 2">
            <a:extLst>
              <a:ext uri="{FF2B5EF4-FFF2-40B4-BE49-F238E27FC236}">
                <a16:creationId xmlns:a16="http://schemas.microsoft.com/office/drawing/2014/main" id="{DDAB8EB1-20F3-E24D-B1E7-EB5D8F854128}"/>
              </a:ext>
            </a:extLst>
          </p:cNvPr>
          <p:cNvSpPr>
            <a:spLocks noGrp="1"/>
          </p:cNvSpPr>
          <p:nvPr>
            <p:ph idx="1"/>
          </p:nvPr>
        </p:nvSpPr>
        <p:spPr/>
        <p:txBody>
          <a:bodyPr>
            <a:normAutofit fontScale="77500" lnSpcReduction="20000"/>
          </a:bodyPr>
          <a:lstStyle/>
          <a:p>
            <a:r>
              <a:rPr lang="en-US" dirty="0"/>
              <a:t>Trademarks are important to commerce, including international commerce</a:t>
            </a:r>
          </a:p>
          <a:p>
            <a:r>
              <a:rPr lang="en-US" dirty="0"/>
              <a:t>Ideally, a seller would use the same mark in multiple nations</a:t>
            </a:r>
          </a:p>
          <a:p>
            <a:r>
              <a:rPr lang="en-US" dirty="0"/>
              <a:t>But there are pitfalls</a:t>
            </a:r>
          </a:p>
          <a:p>
            <a:pPr lvl="1"/>
            <a:r>
              <a:rPr lang="en-US" dirty="0"/>
              <a:t>Must be careful of nuances in language and cultural sensibilities</a:t>
            </a:r>
          </a:p>
          <a:p>
            <a:pPr lvl="2"/>
            <a:r>
              <a:rPr lang="en-US" dirty="0"/>
              <a:t>NOVA, ELECTROLUX</a:t>
            </a:r>
          </a:p>
          <a:p>
            <a:pPr lvl="2"/>
            <a:r>
              <a:rPr lang="en-US" dirty="0"/>
              <a:t>The Adidas Allah case</a:t>
            </a:r>
          </a:p>
          <a:p>
            <a:pPr lvl="2"/>
            <a:r>
              <a:rPr lang="en-US" dirty="0"/>
              <a:t>New Zealand and marks deemed offensive to the </a:t>
            </a:r>
            <a:r>
              <a:rPr lang="en-US" dirty="0" err="1"/>
              <a:t>Maori</a:t>
            </a:r>
            <a:endParaRPr lang="en-US" dirty="0"/>
          </a:p>
          <a:p>
            <a:r>
              <a:rPr lang="en-US" dirty="0"/>
              <a:t>Another issue—often the product will vary from nation to nation because of local preferences</a:t>
            </a:r>
          </a:p>
          <a:p>
            <a:pPr lvl="1"/>
            <a:r>
              <a:rPr lang="en-US" dirty="0"/>
              <a:t>FAIRY dishwashing liquid</a:t>
            </a:r>
          </a:p>
          <a:p>
            <a:pPr lvl="1"/>
            <a:r>
              <a:rPr lang="en-US" dirty="0"/>
              <a:t>Mexican COCA-COLA</a:t>
            </a:r>
          </a:p>
        </p:txBody>
      </p:sp>
      <p:sp>
        <p:nvSpPr>
          <p:cNvPr id="4" name="Footer Placeholder 3">
            <a:extLst>
              <a:ext uri="{FF2B5EF4-FFF2-40B4-BE49-F238E27FC236}">
                <a16:creationId xmlns:a16="http://schemas.microsoft.com/office/drawing/2014/main" id="{CBF78F0E-F994-1B4F-9A40-A9F5E67A496C}"/>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9A2C748C-F27C-8745-BE17-97F76C2F6C14}"/>
              </a:ext>
            </a:extLst>
          </p:cNvPr>
          <p:cNvSpPr>
            <a:spLocks noGrp="1"/>
          </p:cNvSpPr>
          <p:nvPr>
            <p:ph type="sldNum" sz="quarter" idx="12"/>
          </p:nvPr>
        </p:nvSpPr>
        <p:spPr/>
        <p:txBody>
          <a:bodyPr/>
          <a:lstStyle/>
          <a:p>
            <a:fld id="{C06E89BD-74C8-B84E-905F-F18FF8337B0F}" type="slidenum">
              <a:rPr lang="en-US" smtClean="0"/>
              <a:t>89</a:t>
            </a:fld>
            <a:endParaRPr lang="en-US"/>
          </a:p>
        </p:txBody>
      </p:sp>
    </p:spTree>
    <p:extLst>
      <p:ext uri="{BB962C8B-B14F-4D97-AF65-F5344CB8AC3E}">
        <p14:creationId xmlns:p14="http://schemas.microsoft.com/office/powerpoint/2010/main" val="734238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654A4-66A2-D7B6-073E-1BF32717DED5}"/>
              </a:ext>
            </a:extLst>
          </p:cNvPr>
          <p:cNvSpPr>
            <a:spLocks noGrp="1"/>
          </p:cNvSpPr>
          <p:nvPr>
            <p:ph type="title"/>
          </p:nvPr>
        </p:nvSpPr>
        <p:spPr/>
        <p:txBody>
          <a:bodyPr/>
          <a:lstStyle/>
          <a:p>
            <a:r>
              <a:rPr lang="en-US" dirty="0"/>
              <a:t>Basic approach</a:t>
            </a:r>
          </a:p>
        </p:txBody>
      </p:sp>
      <p:sp>
        <p:nvSpPr>
          <p:cNvPr id="3" name="Content Placeholder 2">
            <a:extLst>
              <a:ext uri="{FF2B5EF4-FFF2-40B4-BE49-F238E27FC236}">
                <a16:creationId xmlns:a16="http://schemas.microsoft.com/office/drawing/2014/main" id="{F7AB9622-4920-73C1-CA45-B6D96E448CC1}"/>
              </a:ext>
            </a:extLst>
          </p:cNvPr>
          <p:cNvSpPr>
            <a:spLocks noGrp="1"/>
          </p:cNvSpPr>
          <p:nvPr>
            <p:ph idx="1"/>
          </p:nvPr>
        </p:nvSpPr>
        <p:spPr/>
        <p:txBody>
          <a:bodyPr/>
          <a:lstStyle/>
          <a:p>
            <a:r>
              <a:rPr lang="en-US" dirty="0"/>
              <a:t>And that is the focus of international IP law: how to acquire similar rights elsewhere</a:t>
            </a:r>
          </a:p>
          <a:p>
            <a:r>
              <a:rPr lang="en-US" dirty="0"/>
              <a:t>We will see that the process of acquiring rights in other nations differs for the different forms of industrial property</a:t>
            </a:r>
          </a:p>
          <a:p>
            <a:pPr lvl="1"/>
            <a:r>
              <a:rPr lang="en-US" dirty="0"/>
              <a:t>Trademark: relatively cheap and easy</a:t>
            </a:r>
          </a:p>
          <a:p>
            <a:pPr lvl="1"/>
            <a:r>
              <a:rPr lang="en-US" dirty="0"/>
              <a:t>Utility patent: much more difficult and expensive</a:t>
            </a:r>
          </a:p>
        </p:txBody>
      </p:sp>
      <p:sp>
        <p:nvSpPr>
          <p:cNvPr id="4" name="Footer Placeholder 3">
            <a:extLst>
              <a:ext uri="{FF2B5EF4-FFF2-40B4-BE49-F238E27FC236}">
                <a16:creationId xmlns:a16="http://schemas.microsoft.com/office/drawing/2014/main" id="{11B76E11-20DC-AE06-53EC-7A92239BC7A4}"/>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2B8B1E7C-D626-E6B8-8528-03B396FE63EC}"/>
              </a:ext>
            </a:extLst>
          </p:cNvPr>
          <p:cNvSpPr>
            <a:spLocks noGrp="1"/>
          </p:cNvSpPr>
          <p:nvPr>
            <p:ph type="sldNum" sz="quarter" idx="12"/>
          </p:nvPr>
        </p:nvSpPr>
        <p:spPr/>
        <p:txBody>
          <a:bodyPr/>
          <a:lstStyle/>
          <a:p>
            <a:fld id="{800015AF-CBB2-B54C-9E98-3D993F4637B7}" type="slidenum">
              <a:rPr lang="en-US" smtClean="0"/>
              <a:t>9</a:t>
            </a:fld>
            <a:endParaRPr lang="en-US"/>
          </a:p>
        </p:txBody>
      </p:sp>
    </p:spTree>
    <p:extLst>
      <p:ext uri="{BB962C8B-B14F-4D97-AF65-F5344CB8AC3E}">
        <p14:creationId xmlns:p14="http://schemas.microsoft.com/office/powerpoint/2010/main" val="207064449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3FBF5-42D8-4D48-B6D5-C242E66F7873}"/>
              </a:ext>
            </a:extLst>
          </p:cNvPr>
          <p:cNvSpPr>
            <a:spLocks noGrp="1"/>
          </p:cNvSpPr>
          <p:nvPr>
            <p:ph type="title"/>
          </p:nvPr>
        </p:nvSpPr>
        <p:spPr/>
        <p:txBody>
          <a:bodyPr/>
          <a:lstStyle/>
          <a:p>
            <a:r>
              <a:rPr lang="en-US" dirty="0"/>
              <a:t>3. Limited extraterritoriality in TM</a:t>
            </a:r>
          </a:p>
        </p:txBody>
      </p:sp>
      <p:sp>
        <p:nvSpPr>
          <p:cNvPr id="3" name="Content Placeholder 2">
            <a:extLst>
              <a:ext uri="{FF2B5EF4-FFF2-40B4-BE49-F238E27FC236}">
                <a16:creationId xmlns:a16="http://schemas.microsoft.com/office/drawing/2014/main" id="{217C99D4-1D7D-B744-A20D-6CF6531BA7CD}"/>
              </a:ext>
            </a:extLst>
          </p:cNvPr>
          <p:cNvSpPr>
            <a:spLocks noGrp="1"/>
          </p:cNvSpPr>
          <p:nvPr>
            <p:ph idx="1"/>
          </p:nvPr>
        </p:nvSpPr>
        <p:spPr/>
        <p:txBody>
          <a:bodyPr>
            <a:normAutofit fontScale="85000" lnSpcReduction="10000"/>
          </a:bodyPr>
          <a:lstStyle/>
          <a:p>
            <a:r>
              <a:rPr lang="en-US" dirty="0"/>
              <a:t>Courts in some nations (including the US) have recognized that domestic TM law can apply to acts that occur abroad … but only in limited circumstances</a:t>
            </a:r>
          </a:p>
          <a:p>
            <a:r>
              <a:rPr lang="en-US" dirty="0"/>
              <a:t>Different tests are used to determine when there is extraterritorial reach</a:t>
            </a:r>
          </a:p>
          <a:p>
            <a:r>
              <a:rPr lang="en-US" dirty="0"/>
              <a:t>Key factors:</a:t>
            </a:r>
          </a:p>
          <a:p>
            <a:pPr marL="800100" lvl="1" indent="-342900">
              <a:buFont typeface="+mj-lt"/>
              <a:buAutoNum type="arabicPeriod"/>
            </a:pPr>
            <a:r>
              <a:rPr lang="en-US" dirty="0"/>
              <a:t>Is the party who acted abroad a national of the nation?</a:t>
            </a:r>
          </a:p>
          <a:p>
            <a:pPr marL="1200150" lvl="2" indent="-342900"/>
            <a:r>
              <a:rPr lang="en-US" dirty="0"/>
              <a:t>Not a sine qua non! Even nonnationals who act abroad can be held liable</a:t>
            </a:r>
          </a:p>
          <a:p>
            <a:pPr marL="800100" lvl="1" indent="-342900">
              <a:buFont typeface="+mj-lt"/>
              <a:buAutoNum type="arabicPeriod"/>
            </a:pPr>
            <a:r>
              <a:rPr lang="en-US" dirty="0"/>
              <a:t>Is there an effect on commerce in the nation? (usually because local buyers purchase)</a:t>
            </a:r>
          </a:p>
          <a:p>
            <a:pPr marL="800100" lvl="1" indent="-342900">
              <a:buFont typeface="+mj-lt"/>
              <a:buAutoNum type="arabicPeriod"/>
            </a:pPr>
            <a:r>
              <a:rPr lang="en-US" dirty="0"/>
              <a:t>Comity considerations—most importantly, has the nation where the person acted given that person TM rights in the term?</a:t>
            </a:r>
          </a:p>
        </p:txBody>
      </p:sp>
      <p:sp>
        <p:nvSpPr>
          <p:cNvPr id="4" name="Footer Placeholder 3">
            <a:extLst>
              <a:ext uri="{FF2B5EF4-FFF2-40B4-BE49-F238E27FC236}">
                <a16:creationId xmlns:a16="http://schemas.microsoft.com/office/drawing/2014/main" id="{05119ABC-BD19-5C4C-96C0-DB4EF1ED763A}"/>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A29DD9FB-8D12-7B43-880F-E05983B49D81}"/>
              </a:ext>
            </a:extLst>
          </p:cNvPr>
          <p:cNvSpPr>
            <a:spLocks noGrp="1"/>
          </p:cNvSpPr>
          <p:nvPr>
            <p:ph type="sldNum" sz="quarter" idx="12"/>
          </p:nvPr>
        </p:nvSpPr>
        <p:spPr/>
        <p:txBody>
          <a:bodyPr/>
          <a:lstStyle/>
          <a:p>
            <a:fld id="{C06E89BD-74C8-B84E-905F-F18FF8337B0F}" type="slidenum">
              <a:rPr lang="en-US" smtClean="0"/>
              <a:t>90</a:t>
            </a:fld>
            <a:endParaRPr lang="en-US"/>
          </a:p>
        </p:txBody>
      </p:sp>
    </p:spTree>
    <p:extLst>
      <p:ext uri="{BB962C8B-B14F-4D97-AF65-F5344CB8AC3E}">
        <p14:creationId xmlns:p14="http://schemas.microsoft.com/office/powerpoint/2010/main" val="202504400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6A910E6-7FDE-4D8D-BDB9-BA8215F1831E}"/>
              </a:ext>
            </a:extLst>
          </p:cNvPr>
          <p:cNvSpPr>
            <a:spLocks noGrp="1"/>
          </p:cNvSpPr>
          <p:nvPr>
            <p:ph type="title"/>
          </p:nvPr>
        </p:nvSpPr>
        <p:spPr/>
        <p:txBody>
          <a:bodyPr/>
          <a:lstStyle/>
          <a:p>
            <a:r>
              <a:rPr lang="en-US" dirty="0"/>
              <a:t>4. The Paris priority in trademark</a:t>
            </a:r>
          </a:p>
        </p:txBody>
      </p:sp>
      <p:sp>
        <p:nvSpPr>
          <p:cNvPr id="5" name="Text Placeholder 4">
            <a:extLst>
              <a:ext uri="{FF2B5EF4-FFF2-40B4-BE49-F238E27FC236}">
                <a16:creationId xmlns:a16="http://schemas.microsoft.com/office/drawing/2014/main" id="{FD9BEAF2-ECBE-4B45-B3DF-DEBB42AF401D}"/>
              </a:ext>
            </a:extLst>
          </p:cNvPr>
          <p:cNvSpPr>
            <a:spLocks noGrp="1"/>
          </p:cNvSpPr>
          <p:nvPr>
            <p:ph type="body" idx="1"/>
          </p:nvPr>
        </p:nvSpPr>
        <p:spPr/>
        <p:txBody>
          <a:bodyPr/>
          <a:lstStyle/>
          <a:p>
            <a:endParaRPr lang="en-US"/>
          </a:p>
        </p:txBody>
      </p:sp>
      <p:sp>
        <p:nvSpPr>
          <p:cNvPr id="6" name="Footer Placeholder 5">
            <a:extLst>
              <a:ext uri="{FF2B5EF4-FFF2-40B4-BE49-F238E27FC236}">
                <a16:creationId xmlns:a16="http://schemas.microsoft.com/office/drawing/2014/main" id="{F58B217F-2407-4787-83F4-BF0F268B26AC}"/>
              </a:ext>
            </a:extLst>
          </p:cNvPr>
          <p:cNvSpPr>
            <a:spLocks noGrp="1"/>
          </p:cNvSpPr>
          <p:nvPr>
            <p:ph type="ftr" sz="quarter" idx="11"/>
          </p:nvPr>
        </p:nvSpPr>
        <p:spPr/>
        <p:txBody>
          <a:bodyPr/>
          <a:lstStyle/>
          <a:p>
            <a:r>
              <a:rPr lang="en-US"/>
              <a:t>International IP Law/Ljubljana 2025</a:t>
            </a:r>
          </a:p>
        </p:txBody>
      </p:sp>
      <p:sp>
        <p:nvSpPr>
          <p:cNvPr id="7" name="Slide Number Placeholder 6">
            <a:extLst>
              <a:ext uri="{FF2B5EF4-FFF2-40B4-BE49-F238E27FC236}">
                <a16:creationId xmlns:a16="http://schemas.microsoft.com/office/drawing/2014/main" id="{318265B8-CD6A-478F-B5A9-106BD9F3FEE0}"/>
              </a:ext>
            </a:extLst>
          </p:cNvPr>
          <p:cNvSpPr>
            <a:spLocks noGrp="1"/>
          </p:cNvSpPr>
          <p:nvPr>
            <p:ph type="sldNum" sz="quarter" idx="12"/>
          </p:nvPr>
        </p:nvSpPr>
        <p:spPr/>
        <p:txBody>
          <a:bodyPr/>
          <a:lstStyle/>
          <a:p>
            <a:fld id="{BC907120-CD3B-4650-9C67-A22903B85A6A}" type="slidenum">
              <a:rPr lang="en-US" smtClean="0"/>
              <a:t>91</a:t>
            </a:fld>
            <a:endParaRPr lang="en-US"/>
          </a:p>
        </p:txBody>
      </p:sp>
    </p:spTree>
    <p:extLst>
      <p:ext uri="{BB962C8B-B14F-4D97-AF65-F5344CB8AC3E}">
        <p14:creationId xmlns:p14="http://schemas.microsoft.com/office/powerpoint/2010/main" val="34660616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A91B3-7B03-4E62-BD25-8D4EBC4B0F1B}"/>
              </a:ext>
            </a:extLst>
          </p:cNvPr>
          <p:cNvSpPr>
            <a:spLocks noGrp="1"/>
          </p:cNvSpPr>
          <p:nvPr>
            <p:ph type="title"/>
          </p:nvPr>
        </p:nvSpPr>
        <p:spPr/>
        <p:txBody>
          <a:bodyPr/>
          <a:lstStyle/>
          <a:p>
            <a:r>
              <a:rPr lang="en-US" dirty="0"/>
              <a:t>Paris priority for trademarks</a:t>
            </a:r>
          </a:p>
        </p:txBody>
      </p:sp>
      <p:sp>
        <p:nvSpPr>
          <p:cNvPr id="3" name="Content Placeholder 2">
            <a:extLst>
              <a:ext uri="{FF2B5EF4-FFF2-40B4-BE49-F238E27FC236}">
                <a16:creationId xmlns:a16="http://schemas.microsoft.com/office/drawing/2014/main" id="{D4787555-8794-4516-AA85-22EA7D25916B}"/>
              </a:ext>
            </a:extLst>
          </p:cNvPr>
          <p:cNvSpPr>
            <a:spLocks noGrp="1"/>
          </p:cNvSpPr>
          <p:nvPr>
            <p:ph idx="1"/>
          </p:nvPr>
        </p:nvSpPr>
        <p:spPr/>
        <p:txBody>
          <a:bodyPr>
            <a:normAutofit fontScale="85000" lnSpcReduction="10000"/>
          </a:bodyPr>
          <a:lstStyle/>
          <a:p>
            <a:r>
              <a:rPr lang="en-US" dirty="0"/>
              <a:t>6 months (rather than one year as in the case of patents)</a:t>
            </a:r>
          </a:p>
          <a:p>
            <a:r>
              <a:rPr lang="en-US" dirty="0"/>
              <a:t>As with patents, measured application to application</a:t>
            </a:r>
          </a:p>
          <a:p>
            <a:pPr lvl="1"/>
            <a:r>
              <a:rPr lang="en-US" dirty="0"/>
              <a:t>Also as with patents, doesn’t matter if the initial application in Nation A is eventually granted. Nation B evaluates the application under its own laws, but if it grants the registration, the effective date is the date of the Nation A application</a:t>
            </a:r>
          </a:p>
          <a:p>
            <a:pPr lvl="2"/>
            <a:r>
              <a:rPr lang="en-US" dirty="0"/>
              <a:t>Anyone else who uses after that date can be liable</a:t>
            </a:r>
          </a:p>
          <a:p>
            <a:pPr lvl="1"/>
            <a:r>
              <a:rPr lang="en-US" dirty="0"/>
              <a:t>Similarly, if the first registration is granted and then cancelled, no effect on later registrations</a:t>
            </a:r>
          </a:p>
          <a:p>
            <a:pPr lvl="2"/>
            <a:r>
              <a:rPr lang="en-US" dirty="0"/>
              <a:t>We’ll see a confusing variation when we discuss Madrid</a:t>
            </a:r>
          </a:p>
          <a:p>
            <a:r>
              <a:rPr lang="en-US" dirty="0"/>
              <a:t>An ITU application in the US does count as a domestic filing that triggers the Paris priority period</a:t>
            </a:r>
          </a:p>
        </p:txBody>
      </p:sp>
      <p:sp>
        <p:nvSpPr>
          <p:cNvPr id="4" name="Footer Placeholder 3">
            <a:extLst>
              <a:ext uri="{FF2B5EF4-FFF2-40B4-BE49-F238E27FC236}">
                <a16:creationId xmlns:a16="http://schemas.microsoft.com/office/drawing/2014/main" id="{753C6715-688C-47EF-81F3-0507B645CD6F}"/>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B7C5034A-F29D-4B67-9009-503E4EB371D3}"/>
              </a:ext>
            </a:extLst>
          </p:cNvPr>
          <p:cNvSpPr>
            <a:spLocks noGrp="1"/>
          </p:cNvSpPr>
          <p:nvPr>
            <p:ph type="sldNum" sz="quarter" idx="12"/>
          </p:nvPr>
        </p:nvSpPr>
        <p:spPr/>
        <p:txBody>
          <a:bodyPr/>
          <a:lstStyle/>
          <a:p>
            <a:fld id="{BC907120-CD3B-4650-9C67-A22903B85A6A}" type="slidenum">
              <a:rPr lang="en-US" smtClean="0"/>
              <a:t>92</a:t>
            </a:fld>
            <a:endParaRPr lang="en-US"/>
          </a:p>
        </p:txBody>
      </p:sp>
    </p:spTree>
    <p:extLst>
      <p:ext uri="{BB962C8B-B14F-4D97-AF65-F5344CB8AC3E}">
        <p14:creationId xmlns:p14="http://schemas.microsoft.com/office/powerpoint/2010/main" val="325273600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651EF-448A-402B-9BDE-8A9B4F52E43E}"/>
              </a:ext>
            </a:extLst>
          </p:cNvPr>
          <p:cNvSpPr>
            <a:spLocks noGrp="1"/>
          </p:cNvSpPr>
          <p:nvPr>
            <p:ph type="title"/>
          </p:nvPr>
        </p:nvSpPr>
        <p:spPr/>
        <p:txBody>
          <a:bodyPr/>
          <a:lstStyle/>
          <a:p>
            <a:r>
              <a:rPr lang="en-US" dirty="0"/>
              <a:t>Paris and use vs registration systems</a:t>
            </a:r>
          </a:p>
        </p:txBody>
      </p:sp>
      <p:sp>
        <p:nvSpPr>
          <p:cNvPr id="3" name="Content Placeholder 2">
            <a:extLst>
              <a:ext uri="{FF2B5EF4-FFF2-40B4-BE49-F238E27FC236}">
                <a16:creationId xmlns:a16="http://schemas.microsoft.com/office/drawing/2014/main" id="{7286D3E4-37E7-41B8-B8BB-D998C7D69557}"/>
              </a:ext>
            </a:extLst>
          </p:cNvPr>
          <p:cNvSpPr>
            <a:spLocks noGrp="1"/>
          </p:cNvSpPr>
          <p:nvPr>
            <p:ph idx="1"/>
          </p:nvPr>
        </p:nvSpPr>
        <p:spPr/>
        <p:txBody>
          <a:bodyPr/>
          <a:lstStyle/>
          <a:p>
            <a:r>
              <a:rPr lang="en-US" dirty="0"/>
              <a:t>If you have applied to register the mark in a foreign nation, you can obtain a full-blown registration in a nation like the US that requires use </a:t>
            </a:r>
            <a:r>
              <a:rPr lang="en-US" u="sng" dirty="0"/>
              <a:t>without any use anywhere</a:t>
            </a:r>
            <a:endParaRPr lang="en-US" dirty="0"/>
          </a:p>
          <a:p>
            <a:pPr lvl="1"/>
            <a:r>
              <a:rPr lang="en-US" dirty="0"/>
              <a:t>Not an ITU “allowance”, but an actual registration!</a:t>
            </a:r>
          </a:p>
          <a:p>
            <a:pPr lvl="2"/>
            <a:r>
              <a:rPr lang="en-US" dirty="0"/>
              <a:t>You do have to state that you intend to use, but it’s not an ITU</a:t>
            </a:r>
          </a:p>
          <a:p>
            <a:pPr lvl="1"/>
            <a:r>
              <a:rPr lang="en-US" dirty="0"/>
              <a:t>Doesn’t matter what happens to the foreign application (again </a:t>
            </a:r>
            <a:r>
              <a:rPr lang="en-US" dirty="0" err="1"/>
              <a:t>cf</a:t>
            </a:r>
            <a:r>
              <a:rPr lang="en-US" dirty="0"/>
              <a:t> Madrid)</a:t>
            </a:r>
          </a:p>
          <a:p>
            <a:pPr lvl="1"/>
            <a:r>
              <a:rPr lang="en-US" dirty="0"/>
              <a:t>Note, though, that if you don’t use the mark in the nation for 3+ years, your registration can be cancelled based on concept of “abandonment”</a:t>
            </a:r>
          </a:p>
        </p:txBody>
      </p:sp>
      <p:sp>
        <p:nvSpPr>
          <p:cNvPr id="4" name="Footer Placeholder 3">
            <a:extLst>
              <a:ext uri="{FF2B5EF4-FFF2-40B4-BE49-F238E27FC236}">
                <a16:creationId xmlns:a16="http://schemas.microsoft.com/office/drawing/2014/main" id="{CC375529-764D-4DD4-A144-9DCF0FA5F6AB}"/>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E8D9CB1E-85C8-47DD-9219-80FAE64E2447}"/>
              </a:ext>
            </a:extLst>
          </p:cNvPr>
          <p:cNvSpPr>
            <a:spLocks noGrp="1"/>
          </p:cNvSpPr>
          <p:nvPr>
            <p:ph type="sldNum" sz="quarter" idx="12"/>
          </p:nvPr>
        </p:nvSpPr>
        <p:spPr/>
        <p:txBody>
          <a:bodyPr/>
          <a:lstStyle/>
          <a:p>
            <a:fld id="{BC907120-CD3B-4650-9C67-A22903B85A6A}" type="slidenum">
              <a:rPr lang="en-US" smtClean="0"/>
              <a:t>93</a:t>
            </a:fld>
            <a:endParaRPr lang="en-US"/>
          </a:p>
        </p:txBody>
      </p:sp>
    </p:spTree>
    <p:extLst>
      <p:ext uri="{BB962C8B-B14F-4D97-AF65-F5344CB8AC3E}">
        <p14:creationId xmlns:p14="http://schemas.microsoft.com/office/powerpoint/2010/main" val="316452101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47AE3-D262-4EA1-9AE6-75B378536C68}"/>
              </a:ext>
            </a:extLst>
          </p:cNvPr>
          <p:cNvSpPr>
            <a:spLocks noGrp="1"/>
          </p:cNvSpPr>
          <p:nvPr>
            <p:ph type="title"/>
          </p:nvPr>
        </p:nvSpPr>
        <p:spPr/>
        <p:txBody>
          <a:bodyPr/>
          <a:lstStyle/>
          <a:p>
            <a:r>
              <a:rPr lang="en-US" dirty="0"/>
              <a:t>5. Other Paris and TRIPS rules</a:t>
            </a:r>
          </a:p>
        </p:txBody>
      </p:sp>
      <p:sp>
        <p:nvSpPr>
          <p:cNvPr id="3" name="Text Placeholder 2">
            <a:extLst>
              <a:ext uri="{FF2B5EF4-FFF2-40B4-BE49-F238E27FC236}">
                <a16:creationId xmlns:a16="http://schemas.microsoft.com/office/drawing/2014/main" id="{9F507F61-DD49-4146-9473-6B7F92C9937B}"/>
              </a:ext>
            </a:extLst>
          </p:cNvPr>
          <p:cNvSpPr>
            <a:spLocks noGrp="1"/>
          </p:cNvSpPr>
          <p:nvPr>
            <p:ph type="body" idx="1"/>
          </p:nvPr>
        </p:nvSpPr>
        <p:spPr/>
        <p:txBody>
          <a:bodyPr/>
          <a:lstStyle/>
          <a:p>
            <a:endParaRPr lang="en-US"/>
          </a:p>
        </p:txBody>
      </p:sp>
      <p:sp>
        <p:nvSpPr>
          <p:cNvPr id="4" name="Footer Placeholder 3">
            <a:extLst>
              <a:ext uri="{FF2B5EF4-FFF2-40B4-BE49-F238E27FC236}">
                <a16:creationId xmlns:a16="http://schemas.microsoft.com/office/drawing/2014/main" id="{3BEB8AFF-0649-41D9-BD2C-728DFAF9FDB7}"/>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5FF728D7-036E-4AFF-A87F-2FB5D0BF08B3}"/>
              </a:ext>
            </a:extLst>
          </p:cNvPr>
          <p:cNvSpPr>
            <a:spLocks noGrp="1"/>
          </p:cNvSpPr>
          <p:nvPr>
            <p:ph type="sldNum" sz="quarter" idx="12"/>
          </p:nvPr>
        </p:nvSpPr>
        <p:spPr/>
        <p:txBody>
          <a:bodyPr/>
          <a:lstStyle/>
          <a:p>
            <a:fld id="{BC907120-CD3B-4650-9C67-A22903B85A6A}" type="slidenum">
              <a:rPr lang="en-US" smtClean="0"/>
              <a:t>94</a:t>
            </a:fld>
            <a:endParaRPr lang="en-US"/>
          </a:p>
        </p:txBody>
      </p:sp>
    </p:spTree>
    <p:extLst>
      <p:ext uri="{BB962C8B-B14F-4D97-AF65-F5344CB8AC3E}">
        <p14:creationId xmlns:p14="http://schemas.microsoft.com/office/powerpoint/2010/main" val="8332707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DB2D823-6705-4439-ABAB-C057E35C875C}"/>
              </a:ext>
            </a:extLst>
          </p:cNvPr>
          <p:cNvSpPr>
            <a:spLocks noGrp="1"/>
          </p:cNvSpPr>
          <p:nvPr>
            <p:ph type="title"/>
          </p:nvPr>
        </p:nvSpPr>
        <p:spPr/>
        <p:txBody>
          <a:bodyPr/>
          <a:lstStyle/>
          <a:p>
            <a:r>
              <a:rPr lang="en-US" dirty="0"/>
              <a:t>a. The “</a:t>
            </a:r>
            <a:r>
              <a:rPr lang="en-US" i="1" dirty="0"/>
              <a:t>quelle </a:t>
            </a:r>
            <a:r>
              <a:rPr lang="en-US" i="1" dirty="0" err="1"/>
              <a:t>telle</a:t>
            </a:r>
            <a:r>
              <a:rPr lang="en-US" dirty="0"/>
              <a:t>” rule</a:t>
            </a:r>
          </a:p>
        </p:txBody>
      </p:sp>
      <p:sp>
        <p:nvSpPr>
          <p:cNvPr id="7" name="Content Placeholder 6">
            <a:extLst>
              <a:ext uri="{FF2B5EF4-FFF2-40B4-BE49-F238E27FC236}">
                <a16:creationId xmlns:a16="http://schemas.microsoft.com/office/drawing/2014/main" id="{745DF2FE-9246-402A-BCA3-CB9345D6AC92}"/>
              </a:ext>
            </a:extLst>
          </p:cNvPr>
          <p:cNvSpPr>
            <a:spLocks noGrp="1"/>
          </p:cNvSpPr>
          <p:nvPr>
            <p:ph idx="1"/>
          </p:nvPr>
        </p:nvSpPr>
        <p:spPr/>
        <p:txBody>
          <a:bodyPr>
            <a:normAutofit fontScale="92500"/>
          </a:bodyPr>
          <a:lstStyle/>
          <a:p>
            <a:r>
              <a:rPr lang="en-US" dirty="0"/>
              <a:t>Quelle </a:t>
            </a:r>
            <a:r>
              <a:rPr lang="en-US" dirty="0" err="1"/>
              <a:t>telle</a:t>
            </a:r>
            <a:r>
              <a:rPr lang="en-US" dirty="0"/>
              <a:t>—just a fancy way to say “as is”</a:t>
            </a:r>
          </a:p>
          <a:p>
            <a:r>
              <a:rPr lang="en-US" dirty="0"/>
              <a:t>Basic rule—cannot require that a party change its mark as a condition to registration</a:t>
            </a:r>
          </a:p>
          <a:p>
            <a:pPr lvl="1"/>
            <a:r>
              <a:rPr lang="en-US" dirty="0" err="1"/>
              <a:t>Eg</a:t>
            </a:r>
            <a:r>
              <a:rPr lang="en-US" dirty="0"/>
              <a:t>, the use of historically-appropriate colors in old cities</a:t>
            </a:r>
          </a:p>
          <a:p>
            <a:r>
              <a:rPr lang="en-US" dirty="0"/>
              <a:t>What the rule does NOT cover:</a:t>
            </a:r>
          </a:p>
          <a:p>
            <a:pPr lvl="1"/>
            <a:r>
              <a:rPr lang="en-US" dirty="0"/>
              <a:t>Can out-and-out deny registration because mark violates your trademark laws (subject to minimum standards of Paris and TRIPS)</a:t>
            </a:r>
          </a:p>
          <a:p>
            <a:pPr lvl="1"/>
            <a:r>
              <a:rPr lang="en-US" dirty="0"/>
              <a:t>Can prevent party from using the mark, even if you grant registration</a:t>
            </a:r>
          </a:p>
          <a:p>
            <a:pPr lvl="2"/>
            <a:r>
              <a:rPr lang="en-US" dirty="0"/>
              <a:t>TM rights are “negative” … merely a right to stop others from using</a:t>
            </a:r>
          </a:p>
        </p:txBody>
      </p:sp>
      <p:sp>
        <p:nvSpPr>
          <p:cNvPr id="4" name="Footer Placeholder 3">
            <a:extLst>
              <a:ext uri="{FF2B5EF4-FFF2-40B4-BE49-F238E27FC236}">
                <a16:creationId xmlns:a16="http://schemas.microsoft.com/office/drawing/2014/main" id="{9C59B61F-C542-4C42-B8E8-9B7806712CE2}"/>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E22CCDF0-39F5-485C-987B-CF9A2613B254}"/>
              </a:ext>
            </a:extLst>
          </p:cNvPr>
          <p:cNvSpPr>
            <a:spLocks noGrp="1"/>
          </p:cNvSpPr>
          <p:nvPr>
            <p:ph type="sldNum" sz="quarter" idx="12"/>
          </p:nvPr>
        </p:nvSpPr>
        <p:spPr/>
        <p:txBody>
          <a:bodyPr/>
          <a:lstStyle/>
          <a:p>
            <a:fld id="{BC907120-CD3B-4650-9C67-A22903B85A6A}" type="slidenum">
              <a:rPr lang="en-US" smtClean="0"/>
              <a:t>95</a:t>
            </a:fld>
            <a:endParaRPr lang="en-US"/>
          </a:p>
        </p:txBody>
      </p:sp>
    </p:spTree>
    <p:extLst>
      <p:ext uri="{BB962C8B-B14F-4D97-AF65-F5344CB8AC3E}">
        <p14:creationId xmlns:p14="http://schemas.microsoft.com/office/powerpoint/2010/main" val="81208364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A97FC-ED74-371E-F9D1-79103E85D0B9}"/>
              </a:ext>
            </a:extLst>
          </p:cNvPr>
          <p:cNvSpPr>
            <a:spLocks noGrp="1"/>
          </p:cNvSpPr>
          <p:nvPr>
            <p:ph type="title"/>
          </p:nvPr>
        </p:nvSpPr>
        <p:spPr/>
        <p:txBody>
          <a:bodyPr/>
          <a:lstStyle/>
          <a:p>
            <a:r>
              <a:rPr lang="en-US" dirty="0"/>
              <a:t>b. “Double identity”</a:t>
            </a:r>
          </a:p>
        </p:txBody>
      </p:sp>
      <p:sp>
        <p:nvSpPr>
          <p:cNvPr id="3" name="Content Placeholder 2">
            <a:extLst>
              <a:ext uri="{FF2B5EF4-FFF2-40B4-BE49-F238E27FC236}">
                <a16:creationId xmlns:a16="http://schemas.microsoft.com/office/drawing/2014/main" id="{32178AAF-9122-2B10-CD51-B8363CF1AFF8}"/>
              </a:ext>
            </a:extLst>
          </p:cNvPr>
          <p:cNvSpPr>
            <a:spLocks noGrp="1"/>
          </p:cNvSpPr>
          <p:nvPr>
            <p:ph idx="1"/>
          </p:nvPr>
        </p:nvSpPr>
        <p:spPr/>
        <p:txBody>
          <a:bodyPr/>
          <a:lstStyle/>
          <a:p>
            <a:r>
              <a:rPr lang="en-US" dirty="0"/>
              <a:t>TRIPS adopts the likelihood of confusion standard</a:t>
            </a:r>
          </a:p>
          <a:p>
            <a:r>
              <a:rPr lang="en-US" dirty="0"/>
              <a:t>However, confusion is presumed if an </a:t>
            </a:r>
            <a:r>
              <a:rPr lang="en-US" u="sng" dirty="0"/>
              <a:t>identical</a:t>
            </a:r>
            <a:r>
              <a:rPr lang="en-US" dirty="0"/>
              <a:t> mark is used on </a:t>
            </a:r>
            <a:r>
              <a:rPr lang="en-US" u="sng" dirty="0"/>
              <a:t>identical</a:t>
            </a:r>
            <a:r>
              <a:rPr lang="en-US" dirty="0"/>
              <a:t> goods or services</a:t>
            </a:r>
          </a:p>
          <a:p>
            <a:r>
              <a:rPr lang="en-US" dirty="0"/>
              <a:t>Note that confusion is still possible for noncompeting goods/services</a:t>
            </a:r>
          </a:p>
        </p:txBody>
      </p:sp>
      <p:sp>
        <p:nvSpPr>
          <p:cNvPr id="4" name="Footer Placeholder 3">
            <a:extLst>
              <a:ext uri="{FF2B5EF4-FFF2-40B4-BE49-F238E27FC236}">
                <a16:creationId xmlns:a16="http://schemas.microsoft.com/office/drawing/2014/main" id="{ECABDE1F-5CE1-9C94-4F8F-30DD691640CA}"/>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CA7400CA-A97D-383E-A382-5701B43ED59E}"/>
              </a:ext>
            </a:extLst>
          </p:cNvPr>
          <p:cNvSpPr>
            <a:spLocks noGrp="1"/>
          </p:cNvSpPr>
          <p:nvPr>
            <p:ph type="sldNum" sz="quarter" idx="12"/>
          </p:nvPr>
        </p:nvSpPr>
        <p:spPr/>
        <p:txBody>
          <a:bodyPr/>
          <a:lstStyle/>
          <a:p>
            <a:fld id="{800015AF-CBB2-B54C-9E98-3D993F4637B7}" type="slidenum">
              <a:rPr lang="en-US" smtClean="0"/>
              <a:t>96</a:t>
            </a:fld>
            <a:endParaRPr lang="en-US"/>
          </a:p>
        </p:txBody>
      </p:sp>
    </p:spTree>
    <p:extLst>
      <p:ext uri="{BB962C8B-B14F-4D97-AF65-F5344CB8AC3E}">
        <p14:creationId xmlns:p14="http://schemas.microsoft.com/office/powerpoint/2010/main" val="7567159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E1B9E-4FDA-479C-8EDF-532771A0F414}"/>
              </a:ext>
            </a:extLst>
          </p:cNvPr>
          <p:cNvSpPr>
            <a:spLocks noGrp="1"/>
          </p:cNvSpPr>
          <p:nvPr>
            <p:ph type="title"/>
          </p:nvPr>
        </p:nvSpPr>
        <p:spPr/>
        <p:txBody>
          <a:bodyPr/>
          <a:lstStyle/>
          <a:p>
            <a:r>
              <a:rPr lang="en-US" dirty="0"/>
              <a:t>c. Additional provisions</a:t>
            </a:r>
          </a:p>
        </p:txBody>
      </p:sp>
      <p:sp>
        <p:nvSpPr>
          <p:cNvPr id="3" name="Content Placeholder 2">
            <a:extLst>
              <a:ext uri="{FF2B5EF4-FFF2-40B4-BE49-F238E27FC236}">
                <a16:creationId xmlns:a16="http://schemas.microsoft.com/office/drawing/2014/main" id="{432767F7-836D-48F9-BD2F-47C77B92A8F2}"/>
              </a:ext>
            </a:extLst>
          </p:cNvPr>
          <p:cNvSpPr>
            <a:spLocks noGrp="1"/>
          </p:cNvSpPr>
          <p:nvPr>
            <p:ph idx="1"/>
          </p:nvPr>
        </p:nvSpPr>
        <p:spPr/>
        <p:txBody>
          <a:bodyPr>
            <a:normAutofit fontScale="62500" lnSpcReduction="20000"/>
          </a:bodyPr>
          <a:lstStyle/>
          <a:p>
            <a:pPr marL="400050" indent="-400050">
              <a:buFont typeface="+mj-lt"/>
              <a:buAutoNum type="romanLcPeriod"/>
            </a:pPr>
            <a:r>
              <a:rPr lang="en-US" dirty="0"/>
              <a:t>Service marks:</a:t>
            </a:r>
          </a:p>
          <a:p>
            <a:pPr marL="800100" lvl="1" indent="-400050"/>
            <a:r>
              <a:rPr lang="en-US" dirty="0"/>
              <a:t>Paris says you must protect, but need not allow for ®</a:t>
            </a:r>
          </a:p>
          <a:p>
            <a:pPr marL="800100" lvl="1" indent="-400050"/>
            <a:r>
              <a:rPr lang="en-US" dirty="0"/>
              <a:t>TRIPS adopts the same rule, but also requires nations to extend “well-known mark” protection (more on this later) to service marks</a:t>
            </a:r>
          </a:p>
          <a:p>
            <a:pPr marL="1200150" lvl="2" indent="-400050"/>
            <a:r>
              <a:rPr lang="en-US" dirty="0"/>
              <a:t>TRIPS does NOT require ® of service marks</a:t>
            </a:r>
          </a:p>
          <a:p>
            <a:pPr marL="400050" indent="-400050">
              <a:buFont typeface="+mj-lt"/>
              <a:buAutoNum type="romanLcPeriod"/>
            </a:pPr>
            <a:r>
              <a:rPr lang="en-US" dirty="0"/>
              <a:t>Flags, seals, etc.</a:t>
            </a:r>
          </a:p>
          <a:p>
            <a:pPr marL="800100" lvl="1" indent="-400050"/>
            <a:r>
              <a:rPr lang="en-US" dirty="0"/>
              <a:t>Paris requires nations not only to deny registration, but also to bar use</a:t>
            </a:r>
          </a:p>
          <a:p>
            <a:pPr marL="800100" lvl="1" indent="-400050"/>
            <a:r>
              <a:rPr lang="en-US" dirty="0"/>
              <a:t>However, the rule only applies when use of the national emblem leads buyers to think the item comes from there</a:t>
            </a:r>
          </a:p>
          <a:p>
            <a:pPr marL="1200150" lvl="2" indent="-400050"/>
            <a:r>
              <a:rPr lang="en-US" dirty="0" err="1"/>
              <a:t>Eg</a:t>
            </a:r>
            <a:r>
              <a:rPr lang="en-US" dirty="0"/>
              <a:t>, use of Italian flag on pasta</a:t>
            </a:r>
          </a:p>
          <a:p>
            <a:pPr marL="400050" indent="-400050">
              <a:buFont typeface="+mj-lt"/>
              <a:buAutoNum type="romanLcPeriod"/>
            </a:pPr>
            <a:r>
              <a:rPr lang="en-US" dirty="0"/>
              <a:t>Abandonment and loss of rights</a:t>
            </a:r>
          </a:p>
          <a:p>
            <a:pPr marL="800100" lvl="1" indent="-400050"/>
            <a:r>
              <a:rPr lang="en-US" dirty="0"/>
              <a:t>TRIPS sets out a minimum period for abandonment due to nonuse (3 years)</a:t>
            </a:r>
          </a:p>
          <a:p>
            <a:pPr marL="800100" lvl="1" indent="-400050"/>
            <a:r>
              <a:rPr lang="en-US" dirty="0"/>
              <a:t>Intentional abandonment not subject to this limit…can immediately result in loss of rights</a:t>
            </a:r>
          </a:p>
        </p:txBody>
      </p:sp>
      <p:sp>
        <p:nvSpPr>
          <p:cNvPr id="4" name="Footer Placeholder 3">
            <a:extLst>
              <a:ext uri="{FF2B5EF4-FFF2-40B4-BE49-F238E27FC236}">
                <a16:creationId xmlns:a16="http://schemas.microsoft.com/office/drawing/2014/main" id="{7063F3C2-6790-4C42-A7E5-3176A5EE6996}"/>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9FC1E3F0-7590-477C-82D1-5D0B305DCE80}"/>
              </a:ext>
            </a:extLst>
          </p:cNvPr>
          <p:cNvSpPr>
            <a:spLocks noGrp="1"/>
          </p:cNvSpPr>
          <p:nvPr>
            <p:ph type="sldNum" sz="quarter" idx="12"/>
          </p:nvPr>
        </p:nvSpPr>
        <p:spPr/>
        <p:txBody>
          <a:bodyPr/>
          <a:lstStyle/>
          <a:p>
            <a:fld id="{BC907120-CD3B-4650-9C67-A22903B85A6A}" type="slidenum">
              <a:rPr lang="en-US" smtClean="0"/>
              <a:t>97</a:t>
            </a:fld>
            <a:endParaRPr lang="en-US"/>
          </a:p>
        </p:txBody>
      </p:sp>
    </p:spTree>
    <p:extLst>
      <p:ext uri="{BB962C8B-B14F-4D97-AF65-F5344CB8AC3E}">
        <p14:creationId xmlns:p14="http://schemas.microsoft.com/office/powerpoint/2010/main" val="162693819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7F8E7C1-ACF5-480B-8506-E9BA784D509D}"/>
              </a:ext>
            </a:extLst>
          </p:cNvPr>
          <p:cNvSpPr>
            <a:spLocks noGrp="1"/>
          </p:cNvSpPr>
          <p:nvPr>
            <p:ph type="title"/>
          </p:nvPr>
        </p:nvSpPr>
        <p:spPr/>
        <p:txBody>
          <a:bodyPr/>
          <a:lstStyle/>
          <a:p>
            <a:r>
              <a:rPr lang="en-US" dirty="0"/>
              <a:t>6. Madrid Agreement and Protocol</a:t>
            </a:r>
          </a:p>
        </p:txBody>
      </p:sp>
      <p:sp>
        <p:nvSpPr>
          <p:cNvPr id="7" name="Text Placeholder 6">
            <a:extLst>
              <a:ext uri="{FF2B5EF4-FFF2-40B4-BE49-F238E27FC236}">
                <a16:creationId xmlns:a16="http://schemas.microsoft.com/office/drawing/2014/main" id="{B454105B-7032-415D-A8CA-38DF1AF75062}"/>
              </a:ext>
            </a:extLst>
          </p:cNvPr>
          <p:cNvSpPr>
            <a:spLocks noGrp="1"/>
          </p:cNvSpPr>
          <p:nvPr>
            <p:ph type="body" idx="1"/>
          </p:nvPr>
        </p:nvSpPr>
        <p:spPr>
          <a:xfrm>
            <a:off x="2773968" y="3838074"/>
            <a:ext cx="7791931" cy="733926"/>
          </a:xfrm>
        </p:spPr>
        <p:txBody>
          <a:bodyPr/>
          <a:lstStyle/>
          <a:p>
            <a:r>
              <a:rPr lang="en-US" dirty="0"/>
              <a:t>The “helper” treaties for trademark</a:t>
            </a:r>
          </a:p>
        </p:txBody>
      </p:sp>
      <p:sp>
        <p:nvSpPr>
          <p:cNvPr id="4" name="Footer Placeholder 3">
            <a:extLst>
              <a:ext uri="{FF2B5EF4-FFF2-40B4-BE49-F238E27FC236}">
                <a16:creationId xmlns:a16="http://schemas.microsoft.com/office/drawing/2014/main" id="{87969A6E-FDCC-4C64-94A7-94177EB4A4D7}"/>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EC8A224F-DAA2-462A-A861-EFF266668EE9}"/>
              </a:ext>
            </a:extLst>
          </p:cNvPr>
          <p:cNvSpPr>
            <a:spLocks noGrp="1"/>
          </p:cNvSpPr>
          <p:nvPr>
            <p:ph type="sldNum" sz="quarter" idx="12"/>
          </p:nvPr>
        </p:nvSpPr>
        <p:spPr/>
        <p:txBody>
          <a:bodyPr/>
          <a:lstStyle/>
          <a:p>
            <a:fld id="{BC907120-CD3B-4650-9C67-A22903B85A6A}" type="slidenum">
              <a:rPr lang="en-US" smtClean="0"/>
              <a:t>98</a:t>
            </a:fld>
            <a:endParaRPr lang="en-US"/>
          </a:p>
        </p:txBody>
      </p:sp>
    </p:spTree>
    <p:extLst>
      <p:ext uri="{BB962C8B-B14F-4D97-AF65-F5344CB8AC3E}">
        <p14:creationId xmlns:p14="http://schemas.microsoft.com/office/powerpoint/2010/main" val="14303252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05349-9BAD-4867-A4E9-8E66C709C888}"/>
              </a:ext>
            </a:extLst>
          </p:cNvPr>
          <p:cNvSpPr>
            <a:spLocks noGrp="1"/>
          </p:cNvSpPr>
          <p:nvPr>
            <p:ph type="title"/>
          </p:nvPr>
        </p:nvSpPr>
        <p:spPr/>
        <p:txBody>
          <a:bodyPr/>
          <a:lstStyle/>
          <a:p>
            <a:r>
              <a:rPr lang="en-US" dirty="0"/>
              <a:t>Agreement vs Protocol</a:t>
            </a:r>
          </a:p>
        </p:txBody>
      </p:sp>
      <p:sp>
        <p:nvSpPr>
          <p:cNvPr id="3" name="Content Placeholder 2">
            <a:extLst>
              <a:ext uri="{FF2B5EF4-FFF2-40B4-BE49-F238E27FC236}">
                <a16:creationId xmlns:a16="http://schemas.microsoft.com/office/drawing/2014/main" id="{6E2D2262-5C91-4241-A668-6A7858FA3FBC}"/>
              </a:ext>
            </a:extLst>
          </p:cNvPr>
          <p:cNvSpPr>
            <a:spLocks noGrp="1"/>
          </p:cNvSpPr>
          <p:nvPr>
            <p:ph idx="1"/>
          </p:nvPr>
        </p:nvSpPr>
        <p:spPr/>
        <p:txBody>
          <a:bodyPr>
            <a:normAutofit fontScale="85000" lnSpcReduction="20000"/>
          </a:bodyPr>
          <a:lstStyle/>
          <a:p>
            <a:r>
              <a:rPr lang="en-US" dirty="0"/>
              <a:t>Agreement (the original treaty) is stricter in certain ways</a:t>
            </a:r>
          </a:p>
          <a:p>
            <a:r>
              <a:rPr lang="en-US" dirty="0"/>
              <a:t>Because of that, many nations (including US and UK) refused to sign</a:t>
            </a:r>
          </a:p>
          <a:p>
            <a:r>
              <a:rPr lang="en-US" dirty="0"/>
              <a:t>The Protocol was created to bring these nations into the fold</a:t>
            </a:r>
          </a:p>
          <a:p>
            <a:r>
              <a:rPr lang="en-US" dirty="0"/>
              <a:t>Complex rules governing which applies to any given situation</a:t>
            </a:r>
          </a:p>
          <a:p>
            <a:pPr lvl="1"/>
            <a:r>
              <a:rPr lang="en-US" dirty="0"/>
              <a:t>Basic rules:</a:t>
            </a:r>
          </a:p>
          <a:p>
            <a:pPr marL="1257300" lvl="2" indent="-342900">
              <a:buFont typeface="+mj-lt"/>
              <a:buAutoNum type="arabicPeriod"/>
            </a:pPr>
            <a:r>
              <a:rPr lang="en-US" dirty="0"/>
              <a:t>If both nations have signed ONLY the Protocol, it governs</a:t>
            </a:r>
          </a:p>
          <a:p>
            <a:pPr marL="1257300" lvl="2" indent="-342900">
              <a:buFont typeface="+mj-lt"/>
              <a:buAutoNum type="arabicPeriod"/>
            </a:pPr>
            <a:r>
              <a:rPr lang="en-US" dirty="0"/>
              <a:t>If both nations have signed the Agreement, it governs … even if one or both has also signed the Protocol</a:t>
            </a:r>
          </a:p>
          <a:p>
            <a:pPr marL="1257300" lvl="2" indent="-342900">
              <a:buFont typeface="+mj-lt"/>
              <a:buAutoNum type="arabicPeriod"/>
            </a:pPr>
            <a:r>
              <a:rPr lang="en-US" dirty="0"/>
              <a:t>In other cases, it’s quite complex … depends on whether the nation in question is where the first application is filed, or whether the nation is in the international application</a:t>
            </a:r>
          </a:p>
        </p:txBody>
      </p:sp>
      <p:sp>
        <p:nvSpPr>
          <p:cNvPr id="4" name="Footer Placeholder 3">
            <a:extLst>
              <a:ext uri="{FF2B5EF4-FFF2-40B4-BE49-F238E27FC236}">
                <a16:creationId xmlns:a16="http://schemas.microsoft.com/office/drawing/2014/main" id="{E56C5198-3411-4708-A36F-A2DE2DF8FAC8}"/>
              </a:ext>
            </a:extLst>
          </p:cNvPr>
          <p:cNvSpPr>
            <a:spLocks noGrp="1"/>
          </p:cNvSpPr>
          <p:nvPr>
            <p:ph type="ftr" sz="quarter" idx="11"/>
          </p:nvPr>
        </p:nvSpPr>
        <p:spPr/>
        <p:txBody>
          <a:bodyPr/>
          <a:lstStyle/>
          <a:p>
            <a:r>
              <a:rPr lang="en-US"/>
              <a:t>International IP Law/Ljubljana 2025</a:t>
            </a:r>
          </a:p>
        </p:txBody>
      </p:sp>
      <p:sp>
        <p:nvSpPr>
          <p:cNvPr id="5" name="Slide Number Placeholder 4">
            <a:extLst>
              <a:ext uri="{FF2B5EF4-FFF2-40B4-BE49-F238E27FC236}">
                <a16:creationId xmlns:a16="http://schemas.microsoft.com/office/drawing/2014/main" id="{156FC5D2-BA2B-43C8-961F-98E47D5092BD}"/>
              </a:ext>
            </a:extLst>
          </p:cNvPr>
          <p:cNvSpPr>
            <a:spLocks noGrp="1"/>
          </p:cNvSpPr>
          <p:nvPr>
            <p:ph type="sldNum" sz="quarter" idx="12"/>
          </p:nvPr>
        </p:nvSpPr>
        <p:spPr/>
        <p:txBody>
          <a:bodyPr/>
          <a:lstStyle/>
          <a:p>
            <a:fld id="{BC907120-CD3B-4650-9C67-A22903B85A6A}" type="slidenum">
              <a:rPr lang="en-US" smtClean="0"/>
              <a:t>99</a:t>
            </a:fld>
            <a:endParaRPr lang="en-US"/>
          </a:p>
        </p:txBody>
      </p:sp>
    </p:spTree>
    <p:extLst>
      <p:ext uri="{BB962C8B-B14F-4D97-AF65-F5344CB8AC3E}">
        <p14:creationId xmlns:p14="http://schemas.microsoft.com/office/powerpoint/2010/main" val="26527257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Madison</Template>
  <TotalTime>1795</TotalTime>
  <Words>10910</Words>
  <Application>Microsoft Office PowerPoint</Application>
  <PresentationFormat>Širokozaslonsko</PresentationFormat>
  <Paragraphs>1193</Paragraphs>
  <Slides>142</Slides>
  <Notes>1</Notes>
  <HiddenSlides>0</HiddenSlides>
  <MMClips>0</MMClips>
  <ScaleCrop>false</ScaleCrop>
  <HeadingPairs>
    <vt:vector size="6" baseType="variant">
      <vt:variant>
        <vt:lpstr>Uporabljene pisave</vt:lpstr>
      </vt:variant>
      <vt:variant>
        <vt:i4>5</vt:i4>
      </vt:variant>
      <vt:variant>
        <vt:lpstr>Tema</vt:lpstr>
      </vt:variant>
      <vt:variant>
        <vt:i4>1</vt:i4>
      </vt:variant>
      <vt:variant>
        <vt:lpstr>Naslovi diapozitivov</vt:lpstr>
      </vt:variant>
      <vt:variant>
        <vt:i4>142</vt:i4>
      </vt:variant>
    </vt:vector>
  </HeadingPairs>
  <TitlesOfParts>
    <vt:vector size="148" baseType="lpstr">
      <vt:lpstr>Aptos</vt:lpstr>
      <vt:lpstr>Arial</vt:lpstr>
      <vt:lpstr>MS Shell Dlg 2</vt:lpstr>
      <vt:lpstr>Wingdings</vt:lpstr>
      <vt:lpstr>Wingdings 3</vt:lpstr>
      <vt:lpstr>Madison</vt:lpstr>
      <vt:lpstr>International Industrial Property Law</vt:lpstr>
      <vt:lpstr>Agenda</vt:lpstr>
      <vt:lpstr>I. Overview</vt:lpstr>
      <vt:lpstr>Overview</vt:lpstr>
      <vt:lpstr>“Industrial property”</vt:lpstr>
      <vt:lpstr>“Industrial property” continued</vt:lpstr>
      <vt:lpstr>A. Basic principle of territoriality</vt:lpstr>
      <vt:lpstr>Fundamental paradigm</vt:lpstr>
      <vt:lpstr>Basic approach</vt:lpstr>
      <vt:lpstr>Copyright compared</vt:lpstr>
      <vt:lpstr>Similar features</vt:lpstr>
      <vt:lpstr>Antidiscrimination</vt:lpstr>
      <vt:lpstr>So why do you care?</vt:lpstr>
      <vt:lpstr>B. Issues that arise in the international system</vt:lpstr>
      <vt:lpstr>Common problems that arise</vt:lpstr>
      <vt:lpstr>1. International enforcement</vt:lpstr>
      <vt:lpstr>2. Choice of law</vt:lpstr>
      <vt:lpstr>3. Issue preclusion</vt:lpstr>
      <vt:lpstr>C. The primary treaties</vt:lpstr>
      <vt:lpstr>Substantive treaties</vt:lpstr>
      <vt:lpstr>“Helper” treaties</vt:lpstr>
      <vt:lpstr>Bilateral agreements and private ordering</vt:lpstr>
      <vt:lpstr>II. Rules governing industrial property (by type)</vt:lpstr>
      <vt:lpstr>What we will cover</vt:lpstr>
      <vt:lpstr>A. Utility patents</vt:lpstr>
      <vt:lpstr>1. Patent overview</vt:lpstr>
      <vt:lpstr>Utility patent vs copyright</vt:lpstr>
      <vt:lpstr>a. Inventions v. expressions</vt:lpstr>
      <vt:lpstr>b. How one obtains</vt:lpstr>
      <vt:lpstr>c. Creativity</vt:lpstr>
      <vt:lpstr>d. Term</vt:lpstr>
      <vt:lpstr>e. Zone of protection</vt:lpstr>
      <vt:lpstr>f. Use of the protected invention</vt:lpstr>
      <vt:lpstr>g. Lack of additional rights</vt:lpstr>
      <vt:lpstr>Patent terms and concepts</vt:lpstr>
      <vt:lpstr>Claims and limitations</vt:lpstr>
      <vt:lpstr>Novelty and nonobviousness</vt:lpstr>
      <vt:lpstr>Exhaustion</vt:lpstr>
      <vt:lpstr>2. International patent</vt:lpstr>
      <vt:lpstr>a. Historic differences in national laws</vt:lpstr>
      <vt:lpstr>a. Historic differences (con’t)</vt:lpstr>
      <vt:lpstr>b. Main treaties and the minimum standards they impose</vt:lpstr>
      <vt:lpstr>Minimum standards: Paris</vt:lpstr>
      <vt:lpstr>Minimum standards: TRIPS</vt:lpstr>
      <vt:lpstr>Minimum standards: TRIPS and subject matter</vt:lpstr>
      <vt:lpstr>Minimum standards: TRIPS and other matters</vt:lpstr>
      <vt:lpstr>Minimum standards: what TRIPS does not cover</vt:lpstr>
      <vt:lpstr>3. The Paris priority</vt:lpstr>
      <vt:lpstr>Theme for this section</vt:lpstr>
      <vt:lpstr>Basic rule</vt:lpstr>
      <vt:lpstr>Technicalities of the Paris priority</vt:lpstr>
      <vt:lpstr>“Bootstrapping”</vt:lpstr>
      <vt:lpstr>Filing vs publication</vt:lpstr>
      <vt:lpstr>4. The Patent Cooperation Treaty</vt:lpstr>
      <vt:lpstr>Basic PCT process</vt:lpstr>
      <vt:lpstr>Interaction between PCT and Paris</vt:lpstr>
      <vt:lpstr>PCT and patent term</vt:lpstr>
      <vt:lpstr>Independence of patents (and applications)</vt:lpstr>
      <vt:lpstr>5. Limitations and exceptions</vt:lpstr>
      <vt:lpstr>Overview</vt:lpstr>
      <vt:lpstr>Three-step test (con’t)</vt:lpstr>
      <vt:lpstr>Canadian Pharmaceuticals—overview</vt:lpstr>
      <vt:lpstr>6. Distributional concerns</vt:lpstr>
      <vt:lpstr>Three main issues</vt:lpstr>
      <vt:lpstr>a. Special patent rules for pharmaceuticals</vt:lpstr>
      <vt:lpstr>Offsetting the term reduction</vt:lpstr>
      <vt:lpstr>Data issues</vt:lpstr>
      <vt:lpstr>b. Distributional concerns relating to pharmaceuticals</vt:lpstr>
      <vt:lpstr>The Doha regime</vt:lpstr>
      <vt:lpstr>c. Traditional knowledge protection</vt:lpstr>
      <vt:lpstr>Proposed protections for TKI</vt:lpstr>
      <vt:lpstr>Defensive and offensive protection</vt:lpstr>
      <vt:lpstr>B. The law governing secret information</vt:lpstr>
      <vt:lpstr>Trade Secret Overview</vt:lpstr>
      <vt:lpstr>US Trade Secret Law</vt:lpstr>
      <vt:lpstr>Trade secret law in the US</vt:lpstr>
      <vt:lpstr>Two key issues in trade secret law</vt:lpstr>
      <vt:lpstr>1. What is a TS?</vt:lpstr>
      <vt:lpstr>2. Misappropriation of a TS</vt:lpstr>
      <vt:lpstr>Secret information protection globally</vt:lpstr>
      <vt:lpstr>Limited extraterritoriality</vt:lpstr>
      <vt:lpstr>Significant differences</vt:lpstr>
      <vt:lpstr>The treaties</vt:lpstr>
      <vt:lpstr>C. Trademark law</vt:lpstr>
      <vt:lpstr>1. Trademark overview</vt:lpstr>
      <vt:lpstr>Trademark rights</vt:lpstr>
      <vt:lpstr>2. Historic differences in national laws</vt:lpstr>
      <vt:lpstr>Trademarks and international commerce</vt:lpstr>
      <vt:lpstr>Multi-nation sales</vt:lpstr>
      <vt:lpstr>3. Limited extraterritoriality in TM</vt:lpstr>
      <vt:lpstr>4. The Paris priority in trademark</vt:lpstr>
      <vt:lpstr>Paris priority for trademarks</vt:lpstr>
      <vt:lpstr>Paris and use vs registration systems</vt:lpstr>
      <vt:lpstr>5. Other Paris and TRIPS rules</vt:lpstr>
      <vt:lpstr>a. The “quelle telle” rule</vt:lpstr>
      <vt:lpstr>b. “Double identity”</vt:lpstr>
      <vt:lpstr>c. Additional provisions</vt:lpstr>
      <vt:lpstr>6. Madrid Agreement and Protocol</vt:lpstr>
      <vt:lpstr>Agreement vs Protocol</vt:lpstr>
      <vt:lpstr>Basic process</vt:lpstr>
      <vt:lpstr>Differences between Agreement and Protocol</vt:lpstr>
      <vt:lpstr>Differences (con’t)</vt:lpstr>
      <vt:lpstr>7. “Well-known mark” protection</vt:lpstr>
      <vt:lpstr>Basic rules</vt:lpstr>
      <vt:lpstr>Well-known marks vs dilution protection</vt:lpstr>
      <vt:lpstr>8. Geographical considerations</vt:lpstr>
      <vt:lpstr>The importance of geography</vt:lpstr>
      <vt:lpstr>a. Geographic trademarks</vt:lpstr>
      <vt:lpstr>Special rules</vt:lpstr>
      <vt:lpstr>Accurate geographic terms</vt:lpstr>
      <vt:lpstr>Inaccurate geographic terms</vt:lpstr>
      <vt:lpstr>b. Geographic indications and denominations of origin</vt:lpstr>
      <vt:lpstr>Overview</vt:lpstr>
      <vt:lpstr>E.U. Regulation</vt:lpstr>
      <vt:lpstr>Approach in other nations</vt:lpstr>
      <vt:lpstr>TRIPS arts. 22-24</vt:lpstr>
      <vt:lpstr>D. Product design</vt:lpstr>
      <vt:lpstr>1. Industrial designs: an overview</vt:lpstr>
      <vt:lpstr>Overview (con’t)</vt:lpstr>
      <vt:lpstr>Policy issues arising in product design law</vt:lpstr>
      <vt:lpstr>2. Historical differences in national laws</vt:lpstr>
      <vt:lpstr>Typical approach worldwide</vt:lpstr>
      <vt:lpstr>Variation: “utility model” protection</vt:lpstr>
      <vt:lpstr>The US as an outlier</vt:lpstr>
      <vt:lpstr>Design patents</vt:lpstr>
      <vt:lpstr>Protecting design under copyright</vt:lpstr>
      <vt:lpstr>Protecting design under trademark </vt:lpstr>
      <vt:lpstr>3. Designs under the treaties</vt:lpstr>
      <vt:lpstr>Treaty provisions: Paris</vt:lpstr>
      <vt:lpstr>Treaty provisions: TRIPS</vt:lpstr>
      <vt:lpstr>Treaty provisions: Hague</vt:lpstr>
      <vt:lpstr>E. Right of publicity</vt:lpstr>
      <vt:lpstr>Overview</vt:lpstr>
      <vt:lpstr>Differences in national laws</vt:lpstr>
      <vt:lpstr>Publicity under the treaties</vt:lpstr>
      <vt:lpstr>International issues</vt:lpstr>
      <vt:lpstr>III. Additional issues</vt:lpstr>
      <vt:lpstr>A. Enforcement of IP rights</vt:lpstr>
      <vt:lpstr>TRIPS and enforcement of IP rights</vt:lpstr>
      <vt:lpstr>B. Competition considerations</vt:lpstr>
      <vt:lpstr>Competition considerations (con’t)</vt:lpstr>
      <vt:lpstr>Thank you for your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Industrial Property Law</dc:title>
  <dc:creator>Microsoft Office User</dc:creator>
  <cp:lastModifiedBy>Marko Novak</cp:lastModifiedBy>
  <cp:revision>18</cp:revision>
  <dcterms:created xsi:type="dcterms:W3CDTF">2025-03-31T08:30:30Z</dcterms:created>
  <dcterms:modified xsi:type="dcterms:W3CDTF">2025-09-23T14:12:59Z</dcterms:modified>
</cp:coreProperties>
</file>