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9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E6E6B-FDC5-4AAE-90CE-9FC38A5D24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76E96-2A21-4C18-9A77-18C36DB1A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76E96-2A21-4C18-9A77-18C36DB1A6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4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B2221-3517-BBDD-1592-59D6CFB01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GOING DIGITAL: ON LEGAL COMMUNICATION AND ARGUMENTATION</a:t>
            </a:r>
            <a:endParaRPr lang="en-U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57A3754-C567-79C6-4B00-28C27B8E3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/>
              <a:t>Prof. Dr. Marko Novak</a:t>
            </a:r>
          </a:p>
          <a:p>
            <a:r>
              <a:rPr lang="sl-SI" dirty="0" err="1"/>
              <a:t>European</a:t>
            </a:r>
            <a:r>
              <a:rPr lang="sl-SI" dirty="0"/>
              <a:t> </a:t>
            </a:r>
            <a:r>
              <a:rPr lang="sl-SI" dirty="0" err="1"/>
              <a:t>Faculty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Law</a:t>
            </a:r>
            <a:r>
              <a:rPr lang="sl-SI" dirty="0"/>
              <a:t>, New </a:t>
            </a:r>
            <a:r>
              <a:rPr lang="sl-SI" dirty="0" err="1"/>
              <a:t>University</a:t>
            </a:r>
            <a:r>
              <a:rPr lang="sl-SI" dirty="0"/>
              <a:t>; Management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Law</a:t>
            </a:r>
            <a:r>
              <a:rPr lang="sl-SI" dirty="0"/>
              <a:t> </a:t>
            </a:r>
            <a:r>
              <a:rPr lang="sl-SI" dirty="0" err="1"/>
              <a:t>College</a:t>
            </a:r>
            <a:r>
              <a:rPr lang="sl-SI" dirty="0"/>
              <a:t> (MLC) Ljubljana</a:t>
            </a:r>
          </a:p>
          <a:p>
            <a:r>
              <a:rPr lang="sl-SI" dirty="0" err="1"/>
              <a:t>Slovenia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967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D422BC-9D3D-8CE0-340C-6AD2EF566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Digital</a:t>
            </a:r>
            <a:r>
              <a:rPr lang="sl-SI" dirty="0"/>
              <a:t> (Sub-)mode to </a:t>
            </a:r>
            <a:r>
              <a:rPr lang="sl-SI" dirty="0" err="1"/>
              <a:t>Extend</a:t>
            </a:r>
            <a:r>
              <a:rPr lang="sl-SI" dirty="0"/>
              <a:t> </a:t>
            </a:r>
            <a:r>
              <a:rPr lang="sl-SI" dirty="0" err="1"/>
              <a:t>our</a:t>
            </a:r>
            <a:r>
              <a:rPr lang="sl-SI" dirty="0"/>
              <a:t> </a:t>
            </a:r>
            <a:r>
              <a:rPr lang="sl-SI" dirty="0" err="1"/>
              <a:t>Horizons</a:t>
            </a:r>
            <a:r>
              <a:rPr lang="sl-SI" dirty="0"/>
              <a:t>!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5BE8DF1-15E5-666D-8FA9-F9431DC8A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NON-TRADITIONAL TRADEMARKS</a:t>
            </a:r>
          </a:p>
          <a:p>
            <a:endParaRPr lang="sl-SI" dirty="0"/>
          </a:p>
          <a:p>
            <a:r>
              <a:rPr lang="sl-SI" dirty="0"/>
              <a:t>Non-musical </a:t>
            </a:r>
            <a:r>
              <a:rPr lang="sl-SI" dirty="0" err="1"/>
              <a:t>sounds</a:t>
            </a:r>
            <a:endParaRPr lang="sl-SI" dirty="0"/>
          </a:p>
          <a:p>
            <a:r>
              <a:rPr lang="sl-SI" b="1" u="sng" dirty="0" err="1"/>
              <a:t>Multimedia</a:t>
            </a:r>
            <a:r>
              <a:rPr lang="sl-SI" b="1" u="sng" dirty="0"/>
              <a:t> </a:t>
            </a:r>
            <a:r>
              <a:rPr lang="sl-SI" b="1" u="sng" dirty="0" err="1"/>
              <a:t>marks</a:t>
            </a:r>
            <a:r>
              <a:rPr lang="sl-SI" b="1" u="sng" dirty="0"/>
              <a:t> (</a:t>
            </a:r>
            <a:r>
              <a:rPr lang="sl-SI" b="1" u="sng" dirty="0" err="1"/>
              <a:t>sounds</a:t>
            </a:r>
            <a:r>
              <a:rPr lang="sl-SI" b="1" u="sng" dirty="0"/>
              <a:t>, </a:t>
            </a:r>
            <a:r>
              <a:rPr lang="sl-SI" b="1" u="sng" dirty="0" err="1"/>
              <a:t>visuals</a:t>
            </a:r>
            <a:r>
              <a:rPr lang="sl-SI" b="1" u="sng" dirty="0"/>
              <a:t>) </a:t>
            </a:r>
          </a:p>
          <a:p>
            <a:endParaRPr lang="sl-SI" b="1" dirty="0"/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194222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Board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Appeal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EUIPO; </a:t>
            </a:r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about</a:t>
            </a:r>
            <a:r>
              <a:rPr lang="sl-SI" dirty="0"/>
              <a:t> </a:t>
            </a:r>
            <a:r>
              <a:rPr lang="sl-SI" dirty="0" err="1"/>
              <a:t>courts</a:t>
            </a:r>
            <a:r>
              <a:rPr lang="sl-SI" dirty="0"/>
              <a:t>?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err="1"/>
              <a:t>Distinctive</a:t>
            </a:r>
            <a:r>
              <a:rPr lang="sl-SI" dirty="0"/>
              <a:t> (</a:t>
            </a:r>
            <a:r>
              <a:rPr lang="sl-SI" dirty="0" err="1"/>
              <a:t>yes</a:t>
            </a:r>
            <a:r>
              <a:rPr lang="sl-SI" dirty="0"/>
              <a:t>) 07/03/2023, R 1490/2022-5, MULTIMEDIA VAN EEN FILMPJE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en-US" dirty="0"/>
              <a:t>Distinctive – Multimedia mark – Decision annulled – EUTM application allowed The contested sign is a short movie consisting of moving word, figurative and sound elements, with the main character ‘Super Simon’ who flies to a holiday destination. Contrary to the examiner’s findings, the </a:t>
            </a:r>
            <a:r>
              <a:rPr lang="en-US" dirty="0" err="1"/>
              <a:t>BoA</a:t>
            </a:r>
            <a:r>
              <a:rPr lang="en-US" dirty="0"/>
              <a:t> finds that the multimedia mark applied for in relation to books (Class 16), wine (Class 33) and relaxation; cultural activities; performances of classical music (Class 41) is distinctive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087" y="2405062"/>
            <a:ext cx="164782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875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BF734F-CBEE-7016-8C9E-505D56042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8CE242F-8731-C0A4-0D11-DCB376902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Digital</a:t>
            </a:r>
            <a:r>
              <a:rPr lang="sl-SI" dirty="0"/>
              <a:t> </a:t>
            </a:r>
            <a:r>
              <a:rPr lang="sl-SI" dirty="0" err="1"/>
              <a:t>smell</a:t>
            </a:r>
            <a:r>
              <a:rPr lang="sl-SI" dirty="0"/>
              <a:t> (copyright – </a:t>
            </a:r>
            <a:r>
              <a:rPr lang="sl-SI" dirty="0" err="1"/>
              <a:t>perfumes</a:t>
            </a:r>
            <a:r>
              <a:rPr lang="sl-SI" dirty="0"/>
              <a:t> + </a:t>
            </a:r>
            <a:r>
              <a:rPr lang="sl-SI" dirty="0" err="1"/>
              <a:t>TMs</a:t>
            </a:r>
            <a:r>
              <a:rPr lang="sl-SI" dirty="0"/>
              <a:t>) </a:t>
            </a:r>
          </a:p>
          <a:p>
            <a:r>
              <a:rPr lang="sl-SI" dirty="0" err="1"/>
              <a:t>Digital</a:t>
            </a:r>
            <a:r>
              <a:rPr lang="sl-SI" dirty="0"/>
              <a:t> taste (copyright + </a:t>
            </a:r>
            <a:r>
              <a:rPr lang="sl-SI" dirty="0" err="1"/>
              <a:t>TMs</a:t>
            </a:r>
            <a:r>
              <a:rPr lang="sl-SI" dirty="0"/>
              <a:t>); a </a:t>
            </a:r>
            <a:r>
              <a:rPr lang="sl-SI" dirty="0" err="1"/>
              <a:t>digital</a:t>
            </a:r>
            <a:r>
              <a:rPr lang="sl-SI" dirty="0"/>
              <a:t> </a:t>
            </a:r>
            <a:r>
              <a:rPr lang="sl-SI" dirty="0" err="1"/>
              <a:t>lollipop</a:t>
            </a:r>
            <a:endParaRPr lang="sl-SI" dirty="0"/>
          </a:p>
          <a:p>
            <a:r>
              <a:rPr lang="sl-SI" dirty="0" err="1"/>
              <a:t>Digital</a:t>
            </a:r>
            <a:r>
              <a:rPr lang="sl-SI" dirty="0"/>
              <a:t> </a:t>
            </a:r>
            <a:r>
              <a:rPr lang="sl-SI" dirty="0" err="1"/>
              <a:t>touch</a:t>
            </a:r>
            <a:r>
              <a:rPr lang="sl-SI" dirty="0"/>
              <a:t> (</a:t>
            </a:r>
            <a:r>
              <a:rPr lang="sl-SI" dirty="0" err="1"/>
              <a:t>e.g</a:t>
            </a:r>
            <a:r>
              <a:rPr lang="sl-SI" dirty="0"/>
              <a:t>. a </a:t>
            </a:r>
            <a:r>
              <a:rPr lang="sl-SI" dirty="0" err="1"/>
              <a:t>digital</a:t>
            </a:r>
            <a:r>
              <a:rPr lang="sl-SI" dirty="0"/>
              <a:t> </a:t>
            </a:r>
            <a:r>
              <a:rPr lang="sl-SI" dirty="0" err="1"/>
              <a:t>jacket</a:t>
            </a:r>
            <a:r>
              <a:rPr lang="sl-SI" dirty="0"/>
              <a:t>)</a:t>
            </a:r>
          </a:p>
          <a:p>
            <a:endParaRPr lang="sl-SI" dirty="0"/>
          </a:p>
          <a:p>
            <a:endParaRPr lang="sl-SI" dirty="0"/>
          </a:p>
          <a:p>
            <a:r>
              <a:rPr lang="sl-SI" b="1" dirty="0"/>
              <a:t>QR </a:t>
            </a:r>
            <a:r>
              <a:rPr lang="sl-SI" b="1" dirty="0" err="1"/>
              <a:t>codes</a:t>
            </a:r>
            <a:r>
              <a:rPr lang="sl-SI" b="1" dirty="0"/>
              <a:t> </a:t>
            </a:r>
            <a:r>
              <a:rPr lang="sl-SI" dirty="0" err="1"/>
              <a:t>attached</a:t>
            </a:r>
            <a:r>
              <a:rPr lang="sl-SI" dirty="0"/>
              <a:t> to </a:t>
            </a:r>
            <a:r>
              <a:rPr lang="sl-SI" dirty="0" err="1"/>
              <a:t>products</a:t>
            </a:r>
            <a:endParaRPr lang="sl-SI" dirty="0"/>
          </a:p>
          <a:p>
            <a:r>
              <a:rPr lang="sl-SI" b="1" dirty="0"/>
              <a:t>E-</a:t>
            </a:r>
            <a:r>
              <a:rPr lang="sl-SI" b="1" dirty="0" err="1"/>
              <a:t>links</a:t>
            </a:r>
            <a:r>
              <a:rPr lang="sl-SI" b="1" dirty="0"/>
              <a:t> (</a:t>
            </a:r>
            <a:r>
              <a:rPr lang="sl-SI" b="1" dirty="0" err="1"/>
              <a:t>attachments</a:t>
            </a:r>
            <a:r>
              <a:rPr lang="sl-SI" b="1" dirty="0"/>
              <a:t>) to </a:t>
            </a:r>
            <a:r>
              <a:rPr lang="sl-SI" b="1" dirty="0" err="1"/>
              <a:t>the</a:t>
            </a:r>
            <a:r>
              <a:rPr lang="sl-SI" b="1" dirty="0"/>
              <a:t> </a:t>
            </a:r>
            <a:r>
              <a:rPr lang="sl-SI" b="1" dirty="0" err="1"/>
              <a:t>verbal</a:t>
            </a:r>
            <a:r>
              <a:rPr lang="sl-SI" b="1" dirty="0"/>
              <a:t> </a:t>
            </a:r>
            <a:r>
              <a:rPr lang="sl-SI" b="1" dirty="0" err="1"/>
              <a:t>text</a:t>
            </a:r>
            <a:r>
              <a:rPr lang="sl-SI" b="1" dirty="0"/>
              <a:t>!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4057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FC2954-5E46-FB92-28E6-70062E854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McLuhan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58BFB1-F124-244A-889F-3EAF31F5F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Global </a:t>
            </a:r>
            <a:r>
              <a:rPr lang="sl-SI" dirty="0" err="1"/>
              <a:t>village</a:t>
            </a:r>
            <a:endParaRPr lang="sl-SI" dirty="0"/>
          </a:p>
          <a:p>
            <a:endParaRPr lang="sl-SI" dirty="0"/>
          </a:p>
          <a:p>
            <a:r>
              <a:rPr lang="sl-SI" dirty="0"/>
              <a:t>A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acoustic</a:t>
            </a:r>
            <a:r>
              <a:rPr lang="sl-SI" dirty="0"/>
              <a:t> </a:t>
            </a:r>
            <a:r>
              <a:rPr lang="sl-SI" dirty="0" err="1"/>
              <a:t>space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digital</a:t>
            </a:r>
            <a:r>
              <a:rPr lang="sl-SI" dirty="0"/>
              <a:t> mode </a:t>
            </a:r>
            <a:r>
              <a:rPr lang="sl-SI" dirty="0" err="1"/>
              <a:t>has</a:t>
            </a:r>
            <a:r>
              <a:rPr lang="sl-SI" dirty="0"/>
              <a:t> </a:t>
            </a:r>
            <a:r>
              <a:rPr lang="sl-SI" dirty="0" err="1"/>
              <a:t>been</a:t>
            </a:r>
            <a:r>
              <a:rPr lang="sl-SI" dirty="0"/>
              <a:t> </a:t>
            </a:r>
            <a:r>
              <a:rPr lang="sl-SI" dirty="0" err="1"/>
              <a:t>superseding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old</a:t>
            </a:r>
            <a:r>
              <a:rPr lang="sl-SI" dirty="0"/>
              <a:t> </a:t>
            </a:r>
            <a:r>
              <a:rPr lang="sl-SI" dirty="0" err="1"/>
              <a:t>visual</a:t>
            </a:r>
            <a:r>
              <a:rPr lang="sl-SI" dirty="0"/>
              <a:t> </a:t>
            </a:r>
            <a:r>
              <a:rPr lang="sl-SI" dirty="0" err="1"/>
              <a:t>space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print</a:t>
            </a:r>
            <a:r>
              <a:rPr lang="sl-SI" dirty="0"/>
              <a:t> mode</a:t>
            </a:r>
          </a:p>
          <a:p>
            <a:pPr lvl="1"/>
            <a:r>
              <a:rPr lang="sl-SI" dirty="0" err="1"/>
              <a:t>Print</a:t>
            </a:r>
            <a:r>
              <a:rPr lang="sl-SI" dirty="0"/>
              <a:t> – </a:t>
            </a:r>
            <a:r>
              <a:rPr lang="sl-SI" dirty="0" err="1"/>
              <a:t>linear</a:t>
            </a:r>
            <a:r>
              <a:rPr lang="sl-SI" dirty="0"/>
              <a:t> (</a:t>
            </a:r>
            <a:r>
              <a:rPr lang="sl-SI" dirty="0" err="1"/>
              <a:t>monomodal</a:t>
            </a:r>
            <a:r>
              <a:rPr lang="sl-SI" dirty="0"/>
              <a:t>)</a:t>
            </a:r>
          </a:p>
          <a:p>
            <a:pPr lvl="1"/>
            <a:r>
              <a:rPr lang="sl-SI" dirty="0" err="1"/>
              <a:t>Digital</a:t>
            </a:r>
            <a:r>
              <a:rPr lang="sl-SI" dirty="0"/>
              <a:t> – </a:t>
            </a:r>
            <a:r>
              <a:rPr lang="sl-SI" dirty="0" err="1"/>
              <a:t>holistic</a:t>
            </a:r>
            <a:r>
              <a:rPr lang="sl-SI" dirty="0"/>
              <a:t> (</a:t>
            </a:r>
            <a:r>
              <a:rPr lang="sl-SI" dirty="0" err="1"/>
              <a:t>multimodall</a:t>
            </a:r>
            <a:r>
              <a:rPr lang="sl-S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4971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Conclusion</a:t>
            </a:r>
            <a:r>
              <a:rPr lang="sl-SI" dirty="0"/>
              <a:t>: A Step </a:t>
            </a:r>
            <a:r>
              <a:rPr lang="sl-SI" dirty="0" err="1"/>
              <a:t>Forward</a:t>
            </a:r>
            <a:r>
              <a:rPr lang="sl-SI" dirty="0"/>
              <a:t>?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Moderate</a:t>
            </a:r>
            <a:r>
              <a:rPr lang="sl-SI" dirty="0"/>
              <a:t> </a:t>
            </a:r>
            <a:r>
              <a:rPr lang="sl-SI"/>
              <a:t>claim:</a:t>
            </a:r>
            <a:r>
              <a:rPr lang="sl-SI" b="1"/>
              <a:t> </a:t>
            </a:r>
            <a:r>
              <a:rPr lang="sl-SI" b="1" dirty="0" err="1"/>
              <a:t>court</a:t>
            </a:r>
            <a:r>
              <a:rPr lang="sl-SI" b="1" dirty="0"/>
              <a:t> </a:t>
            </a:r>
            <a:r>
              <a:rPr lang="sl-SI" b="1" dirty="0" err="1"/>
              <a:t>judgments</a:t>
            </a:r>
            <a:r>
              <a:rPr lang="sl-SI" b="1" dirty="0"/>
              <a:t>‘ </a:t>
            </a:r>
            <a:r>
              <a:rPr lang="sl-SI" b="1" dirty="0" err="1"/>
              <a:t>reasoning</a:t>
            </a:r>
            <a:r>
              <a:rPr lang="sl-SI" b="1" dirty="0"/>
              <a:t> </a:t>
            </a:r>
            <a:r>
              <a:rPr lang="sl-SI" b="1" dirty="0" err="1"/>
              <a:t>with</a:t>
            </a:r>
            <a:r>
              <a:rPr lang="sl-SI" b="1" dirty="0"/>
              <a:t> e-</a:t>
            </a:r>
            <a:r>
              <a:rPr lang="sl-SI" b="1" dirty="0" err="1"/>
              <a:t>links</a:t>
            </a:r>
            <a:endParaRPr lang="sl-SI" b="1" dirty="0"/>
          </a:p>
          <a:p>
            <a:pPr lvl="1"/>
            <a:r>
              <a:rPr lang="sl-SI" b="1" u="sng" dirty="0"/>
              <a:t>Non-</a:t>
            </a:r>
            <a:r>
              <a:rPr lang="sl-SI" b="1" u="sng" dirty="0" err="1"/>
              <a:t>verbal</a:t>
            </a:r>
            <a:r>
              <a:rPr lang="sl-SI" b="1" u="sng" dirty="0"/>
              <a:t> evidence + IP </a:t>
            </a:r>
            <a:r>
              <a:rPr lang="sl-SI" b="1" u="sng" dirty="0" err="1"/>
              <a:t>law</a:t>
            </a:r>
            <a:r>
              <a:rPr lang="sl-SI" b="1" u="sng" dirty="0"/>
              <a:t> </a:t>
            </a:r>
            <a:r>
              <a:rPr lang="sl-SI" b="1" u="sng" dirty="0" err="1"/>
              <a:t>cases</a:t>
            </a:r>
            <a:r>
              <a:rPr lang="sl-SI" u="sng" dirty="0"/>
              <a:t> </a:t>
            </a:r>
            <a:r>
              <a:rPr lang="sl-SI" dirty="0"/>
              <a:t>to be </a:t>
            </a:r>
            <a:r>
              <a:rPr lang="sl-SI" dirty="0" err="1"/>
              <a:t>attached</a:t>
            </a:r>
            <a:r>
              <a:rPr lang="sl-SI" dirty="0"/>
              <a:t> as </a:t>
            </a:r>
            <a:r>
              <a:rPr lang="sl-SI" dirty="0" err="1"/>
              <a:t>links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verbal</a:t>
            </a:r>
            <a:r>
              <a:rPr lang="sl-SI" dirty="0"/>
              <a:t> </a:t>
            </a:r>
            <a:r>
              <a:rPr lang="sl-SI" dirty="0" err="1"/>
              <a:t>reasoning</a:t>
            </a:r>
            <a:endParaRPr lang="sl-SI" dirty="0"/>
          </a:p>
          <a:p>
            <a:pPr lvl="2"/>
            <a:r>
              <a:rPr lang="sl-SI" dirty="0" err="1"/>
              <a:t>Does</a:t>
            </a:r>
            <a:r>
              <a:rPr lang="sl-SI" dirty="0"/>
              <a:t> not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audience</a:t>
            </a:r>
            <a:r>
              <a:rPr lang="sl-SI" dirty="0"/>
              <a:t> </a:t>
            </a:r>
            <a:r>
              <a:rPr lang="sl-SI" dirty="0" err="1"/>
              <a:t>without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possibility</a:t>
            </a:r>
            <a:r>
              <a:rPr lang="sl-SI" dirty="0"/>
              <a:t> to </a:t>
            </a:r>
            <a:r>
              <a:rPr lang="sl-SI" dirty="0" err="1"/>
              <a:t>access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court</a:t>
            </a:r>
            <a:r>
              <a:rPr lang="sl-SI" dirty="0"/>
              <a:t> file </a:t>
            </a:r>
            <a:r>
              <a:rPr lang="sl-SI" dirty="0" err="1"/>
              <a:t>also</a:t>
            </a:r>
            <a:r>
              <a:rPr lang="sl-SI" dirty="0"/>
              <a:t> </a:t>
            </a:r>
            <a:r>
              <a:rPr lang="sl-SI" dirty="0" err="1"/>
              <a:t>deserve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right</a:t>
            </a:r>
            <a:r>
              <a:rPr lang="sl-SI" dirty="0"/>
              <a:t> to </a:t>
            </a:r>
            <a:r>
              <a:rPr lang="sl-SI" dirty="0" err="1"/>
              <a:t>look</a:t>
            </a:r>
            <a:r>
              <a:rPr lang="sl-SI" dirty="0"/>
              <a:t> </a:t>
            </a:r>
            <a:r>
              <a:rPr lang="sl-SI" dirty="0" err="1"/>
              <a:t>into</a:t>
            </a:r>
            <a:r>
              <a:rPr lang="sl-SI" dirty="0"/>
              <a:t> non-</a:t>
            </a:r>
            <a:r>
              <a:rPr lang="sl-SI" dirty="0" err="1"/>
              <a:t>verbal</a:t>
            </a:r>
            <a:r>
              <a:rPr lang="sl-SI" dirty="0"/>
              <a:t> </a:t>
            </a:r>
            <a:r>
              <a:rPr lang="sl-SI" dirty="0" err="1"/>
              <a:t>materials</a:t>
            </a:r>
            <a:r>
              <a:rPr lang="sl-SI" dirty="0"/>
              <a:t> (evidence, IP </a:t>
            </a:r>
            <a:r>
              <a:rPr lang="sl-SI" dirty="0" err="1"/>
              <a:t>rights</a:t>
            </a:r>
            <a:r>
              <a:rPr lang="sl-SI" dirty="0"/>
              <a:t>) to </a:t>
            </a:r>
            <a:r>
              <a:rPr lang="sl-SI" dirty="0" err="1"/>
              <a:t>understand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decision</a:t>
            </a:r>
            <a:r>
              <a:rPr lang="sl-SI" dirty="0"/>
              <a:t> </a:t>
            </a:r>
            <a:r>
              <a:rPr lang="sl-SI" dirty="0" err="1"/>
              <a:t>better</a:t>
            </a:r>
            <a:r>
              <a:rPr lang="sl-SI" dirty="0"/>
              <a:t>?</a:t>
            </a:r>
          </a:p>
          <a:p>
            <a:pPr lvl="1"/>
            <a:endParaRPr lang="sl-SI" dirty="0"/>
          </a:p>
          <a:p>
            <a:endParaRPr lang="sl-SI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88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AEEC8A-A989-4C3C-8212-E1A17A4A4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Semiotic</a:t>
            </a:r>
            <a:r>
              <a:rPr lang="sl-SI" dirty="0"/>
              <a:t> </a:t>
            </a:r>
            <a:r>
              <a:rPr lang="sl-SI" dirty="0" err="1"/>
              <a:t>Modes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Communication</a:t>
            </a:r>
            <a:r>
              <a:rPr lang="sl-SI" dirty="0"/>
              <a:t>/</a:t>
            </a:r>
            <a:r>
              <a:rPr lang="sl-SI" dirty="0" err="1"/>
              <a:t>Argumentation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9954DF-8C5B-2317-9CA4-E432C0A75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err="1"/>
              <a:t>Modes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b="1" dirty="0" err="1"/>
              <a:t>communication</a:t>
            </a:r>
            <a:r>
              <a:rPr lang="sl-SI" dirty="0"/>
              <a:t> – </a:t>
            </a:r>
            <a:r>
              <a:rPr lang="sl-SI" u="sng" dirty="0"/>
              <a:t>social </a:t>
            </a:r>
            <a:r>
              <a:rPr lang="sl-SI" u="sng" dirty="0" err="1"/>
              <a:t>semiotics</a:t>
            </a:r>
            <a:r>
              <a:rPr lang="sl-SI" u="sng" dirty="0"/>
              <a:t>: </a:t>
            </a:r>
            <a:r>
              <a:rPr lang="sl-SI" b="1" u="sng" dirty="0"/>
              <a:t>mode</a:t>
            </a:r>
            <a:r>
              <a:rPr lang="sl-SI" dirty="0"/>
              <a:t> - „a set („</a:t>
            </a:r>
            <a:r>
              <a:rPr lang="sl-SI" dirty="0" err="1"/>
              <a:t>system</a:t>
            </a:r>
            <a:r>
              <a:rPr lang="sl-SI" dirty="0"/>
              <a:t>“)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socially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culturally</a:t>
            </a:r>
            <a:r>
              <a:rPr lang="sl-SI" dirty="0"/>
              <a:t> </a:t>
            </a:r>
            <a:r>
              <a:rPr lang="sl-SI" dirty="0" err="1"/>
              <a:t>shaped</a:t>
            </a:r>
            <a:r>
              <a:rPr lang="sl-SI" dirty="0"/>
              <a:t> </a:t>
            </a:r>
            <a:r>
              <a:rPr lang="sl-SI" dirty="0" err="1"/>
              <a:t>resources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making</a:t>
            </a:r>
            <a:r>
              <a:rPr lang="sl-SI" dirty="0"/>
              <a:t> </a:t>
            </a:r>
            <a:r>
              <a:rPr lang="sl-SI" dirty="0" err="1"/>
              <a:t>meaning</a:t>
            </a:r>
            <a:r>
              <a:rPr lang="sl-SI" dirty="0"/>
              <a:t>“ (</a:t>
            </a:r>
            <a:r>
              <a:rPr lang="sl-SI" dirty="0" err="1"/>
              <a:t>Halliday</a:t>
            </a:r>
            <a:r>
              <a:rPr lang="sl-SI" dirty="0"/>
              <a:t> 1978)</a:t>
            </a:r>
          </a:p>
          <a:p>
            <a:pPr lvl="1"/>
            <a:r>
              <a:rPr lang="sl-SI" dirty="0" err="1"/>
              <a:t>Traditional</a:t>
            </a:r>
            <a:r>
              <a:rPr lang="sl-SI" dirty="0"/>
              <a:t> </a:t>
            </a:r>
            <a:r>
              <a:rPr lang="sl-SI" dirty="0" err="1"/>
              <a:t>semiotics</a:t>
            </a:r>
            <a:r>
              <a:rPr lang="sl-SI" dirty="0"/>
              <a:t> – </a:t>
            </a:r>
            <a:r>
              <a:rPr lang="sl-SI" dirty="0" err="1"/>
              <a:t>verbal</a:t>
            </a:r>
            <a:r>
              <a:rPr lang="sl-SI" dirty="0"/>
              <a:t>, </a:t>
            </a:r>
            <a:r>
              <a:rPr lang="sl-SI" dirty="0" err="1"/>
              <a:t>visual</a:t>
            </a:r>
            <a:r>
              <a:rPr lang="sl-SI" dirty="0"/>
              <a:t> (Barthes 1964)</a:t>
            </a:r>
          </a:p>
          <a:p>
            <a:pPr lvl="1"/>
            <a:r>
              <a:rPr lang="sl-SI" dirty="0"/>
              <a:t>Social </a:t>
            </a:r>
            <a:r>
              <a:rPr lang="sl-SI" dirty="0" err="1"/>
              <a:t>semiotics</a:t>
            </a:r>
            <a:r>
              <a:rPr lang="sl-SI" dirty="0"/>
              <a:t> + </a:t>
            </a:r>
            <a:r>
              <a:rPr lang="sl-SI" dirty="0" err="1"/>
              <a:t>multimodal</a:t>
            </a:r>
            <a:r>
              <a:rPr lang="sl-SI" dirty="0"/>
              <a:t> </a:t>
            </a:r>
            <a:r>
              <a:rPr lang="sl-SI" dirty="0" err="1"/>
              <a:t>argumentation</a:t>
            </a:r>
            <a:r>
              <a:rPr lang="sl-SI" dirty="0"/>
              <a:t> </a:t>
            </a:r>
            <a:r>
              <a:rPr lang="sl-SI" dirty="0" err="1"/>
              <a:t>theorists</a:t>
            </a:r>
            <a:r>
              <a:rPr lang="sl-SI" dirty="0"/>
              <a:t> –  </a:t>
            </a:r>
            <a:r>
              <a:rPr lang="sl-SI" b="1" u="sng" dirty="0" err="1"/>
              <a:t>verbal</a:t>
            </a:r>
            <a:r>
              <a:rPr lang="sl-SI" u="sng" dirty="0"/>
              <a:t> (oral, </a:t>
            </a:r>
            <a:r>
              <a:rPr lang="sl-SI" u="sng" dirty="0" err="1"/>
              <a:t>written</a:t>
            </a:r>
            <a:r>
              <a:rPr lang="sl-SI" u="sng" dirty="0"/>
              <a:t>), </a:t>
            </a:r>
            <a:r>
              <a:rPr lang="sl-SI" u="sng" dirty="0" err="1"/>
              <a:t>visual</a:t>
            </a:r>
            <a:r>
              <a:rPr lang="sl-SI" u="sng" dirty="0"/>
              <a:t>, </a:t>
            </a:r>
            <a:r>
              <a:rPr lang="sl-SI" u="sng" dirty="0" err="1"/>
              <a:t>aural</a:t>
            </a:r>
            <a:r>
              <a:rPr lang="sl-SI" u="sng" dirty="0"/>
              <a:t>, </a:t>
            </a:r>
            <a:r>
              <a:rPr lang="sl-SI" u="sng" dirty="0" err="1"/>
              <a:t>gustatory</a:t>
            </a:r>
            <a:r>
              <a:rPr lang="sl-SI" u="sng" dirty="0"/>
              <a:t>, </a:t>
            </a:r>
            <a:r>
              <a:rPr lang="sl-SI" u="sng" dirty="0" err="1"/>
              <a:t>olfactory</a:t>
            </a:r>
            <a:r>
              <a:rPr lang="sl-SI" u="sng" dirty="0"/>
              <a:t>, </a:t>
            </a:r>
            <a:r>
              <a:rPr lang="sl-SI" u="sng" dirty="0" err="1"/>
              <a:t>tactile</a:t>
            </a:r>
            <a:r>
              <a:rPr lang="sl-SI" u="sng" dirty="0"/>
              <a:t>, </a:t>
            </a:r>
            <a:r>
              <a:rPr lang="sl-SI" u="sng" dirty="0" err="1"/>
              <a:t>gestures</a:t>
            </a:r>
            <a:r>
              <a:rPr lang="sl-SI" u="sng" dirty="0"/>
              <a:t>, </a:t>
            </a:r>
            <a:r>
              <a:rPr lang="sl-SI" u="sng" dirty="0" err="1"/>
              <a:t>spatial</a:t>
            </a:r>
            <a:r>
              <a:rPr lang="sl-SI" u="sng" dirty="0"/>
              <a:t> </a:t>
            </a:r>
            <a:r>
              <a:rPr lang="sl-SI" u="sng" dirty="0" err="1"/>
              <a:t>arrangements</a:t>
            </a:r>
            <a:r>
              <a:rPr lang="sl-SI" u="sng" dirty="0"/>
              <a:t>, </a:t>
            </a:r>
            <a:r>
              <a:rPr lang="sl-SI" u="sng" dirty="0" err="1"/>
              <a:t>numerical</a:t>
            </a:r>
            <a:r>
              <a:rPr lang="sl-SI" u="sng" dirty="0"/>
              <a:t>, </a:t>
            </a:r>
            <a:r>
              <a:rPr lang="sl-SI" u="sng" dirty="0" err="1"/>
              <a:t>etc</a:t>
            </a:r>
            <a:r>
              <a:rPr lang="sl-SI" u="sng" dirty="0"/>
              <a:t>.</a:t>
            </a:r>
            <a:r>
              <a:rPr lang="sl-SI" dirty="0"/>
              <a:t>  </a:t>
            </a:r>
          </a:p>
          <a:p>
            <a:pPr lvl="2"/>
            <a:r>
              <a:rPr lang="sl-SI" dirty="0"/>
              <a:t>„</a:t>
            </a:r>
            <a:r>
              <a:rPr lang="sl-SI" dirty="0" err="1"/>
              <a:t>Multimodal</a:t>
            </a:r>
            <a:r>
              <a:rPr lang="sl-SI" dirty="0"/>
              <a:t>“ – </a:t>
            </a:r>
            <a:r>
              <a:rPr lang="sl-SI" dirty="0" err="1"/>
              <a:t>combination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above</a:t>
            </a:r>
            <a:r>
              <a:rPr lang="sl-SI" dirty="0"/>
              <a:t> </a:t>
            </a:r>
            <a:r>
              <a:rPr lang="sl-SI" dirty="0" err="1"/>
              <a:t>modes</a:t>
            </a:r>
            <a:r>
              <a:rPr lang="sl-SI" dirty="0"/>
              <a:t> (</a:t>
            </a:r>
            <a:r>
              <a:rPr lang="sl-SI" dirty="0" err="1"/>
              <a:t>Halliday</a:t>
            </a:r>
            <a:r>
              <a:rPr lang="sl-SI" dirty="0"/>
              <a:t>, </a:t>
            </a:r>
            <a:r>
              <a:rPr lang="sl-SI" dirty="0" err="1"/>
              <a:t>Kress</a:t>
            </a:r>
            <a:r>
              <a:rPr lang="sl-SI" dirty="0"/>
              <a:t>, van </a:t>
            </a:r>
            <a:r>
              <a:rPr lang="sl-SI" dirty="0" err="1"/>
              <a:t>Leeuwen</a:t>
            </a:r>
            <a:r>
              <a:rPr lang="sl-SI" dirty="0"/>
              <a:t>)</a:t>
            </a:r>
          </a:p>
          <a:p>
            <a:pPr lvl="2"/>
            <a:endParaRPr lang="sl-SI" dirty="0"/>
          </a:p>
          <a:p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modes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communication</a:t>
            </a:r>
            <a:r>
              <a:rPr lang="sl-SI" dirty="0"/>
              <a:t> to </a:t>
            </a:r>
            <a:r>
              <a:rPr lang="sl-SI" b="1" dirty="0" err="1"/>
              <a:t>modes</a:t>
            </a:r>
            <a:r>
              <a:rPr lang="sl-SI" b="1" dirty="0"/>
              <a:t> </a:t>
            </a:r>
            <a:r>
              <a:rPr lang="sl-SI" b="1" dirty="0" err="1"/>
              <a:t>of</a:t>
            </a:r>
            <a:r>
              <a:rPr lang="sl-SI" dirty="0"/>
              <a:t> </a:t>
            </a:r>
            <a:r>
              <a:rPr lang="sl-SI" b="1" u="sng" dirty="0" err="1"/>
              <a:t>argumentation</a:t>
            </a:r>
            <a:endParaRPr lang="sl-SI" b="1" u="sng" dirty="0"/>
          </a:p>
          <a:p>
            <a:pPr lvl="1"/>
            <a:r>
              <a:rPr lang="sl-SI" dirty="0" err="1"/>
              <a:t>Argumentation</a:t>
            </a:r>
            <a:r>
              <a:rPr lang="sl-SI" dirty="0"/>
              <a:t> in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semiotic</a:t>
            </a:r>
            <a:r>
              <a:rPr lang="sl-SI" dirty="0"/>
              <a:t> </a:t>
            </a:r>
            <a:r>
              <a:rPr lang="sl-SI" dirty="0" err="1"/>
              <a:t>modes</a:t>
            </a:r>
            <a:endParaRPr lang="sl-SI" dirty="0"/>
          </a:p>
          <a:p>
            <a:pPr lvl="2"/>
            <a:r>
              <a:rPr lang="sl-SI" dirty="0" err="1"/>
              <a:t>Verbal</a:t>
            </a:r>
            <a:r>
              <a:rPr lang="sl-SI" dirty="0"/>
              <a:t> + </a:t>
            </a:r>
            <a:r>
              <a:rPr lang="sl-SI" dirty="0" err="1"/>
              <a:t>visual</a:t>
            </a:r>
            <a:r>
              <a:rPr lang="sl-SI" dirty="0"/>
              <a:t> (A &amp; A 1996), </a:t>
            </a:r>
            <a:r>
              <a:rPr lang="sl-SI" dirty="0" err="1"/>
              <a:t>aural</a:t>
            </a:r>
            <a:r>
              <a:rPr lang="sl-SI" dirty="0"/>
              <a:t> …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12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23C9F5-9F53-EB7B-9BD2-89B28B77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Semiotic</a:t>
            </a:r>
            <a:r>
              <a:rPr lang="sl-SI" dirty="0"/>
              <a:t> Mode(s) in Legal </a:t>
            </a:r>
            <a:r>
              <a:rPr lang="sl-SI" dirty="0" err="1"/>
              <a:t>Argumentation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3755B01-21FA-BE8D-11CD-9971B88BA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b="1" dirty="0" err="1"/>
              <a:t>verbal</a:t>
            </a:r>
            <a:r>
              <a:rPr lang="sl-SI" b="1" dirty="0"/>
              <a:t> mode</a:t>
            </a:r>
            <a:r>
              <a:rPr lang="sl-SI" dirty="0"/>
              <a:t> – meta-mode! </a:t>
            </a:r>
          </a:p>
          <a:p>
            <a:pPr lvl="1"/>
            <a:r>
              <a:rPr lang="sl-SI" dirty="0"/>
              <a:t>But </a:t>
            </a:r>
            <a:r>
              <a:rPr lang="sl-SI" dirty="0" err="1"/>
              <a:t>also</a:t>
            </a:r>
            <a:r>
              <a:rPr lang="sl-SI" dirty="0"/>
              <a:t> </a:t>
            </a:r>
            <a:r>
              <a:rPr lang="sl-SI" dirty="0" err="1"/>
              <a:t>other</a:t>
            </a:r>
            <a:r>
              <a:rPr lang="sl-SI" dirty="0"/>
              <a:t> </a:t>
            </a:r>
            <a:r>
              <a:rPr lang="sl-SI" dirty="0" err="1"/>
              <a:t>modes</a:t>
            </a:r>
            <a:r>
              <a:rPr lang="sl-SI" dirty="0"/>
              <a:t> (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their</a:t>
            </a:r>
            <a:r>
              <a:rPr lang="sl-SI" dirty="0"/>
              <a:t> „</a:t>
            </a:r>
            <a:r>
              <a:rPr lang="sl-SI" dirty="0" err="1"/>
              <a:t>manifestations</a:t>
            </a:r>
            <a:r>
              <a:rPr lang="sl-SI" dirty="0"/>
              <a:t>“)</a:t>
            </a:r>
          </a:p>
          <a:p>
            <a:pPr lvl="2"/>
            <a:r>
              <a:rPr lang="sl-SI" dirty="0" err="1"/>
              <a:t>Visual</a:t>
            </a:r>
            <a:r>
              <a:rPr lang="sl-SI" dirty="0"/>
              <a:t>, </a:t>
            </a:r>
            <a:r>
              <a:rPr lang="sl-SI" dirty="0" err="1"/>
              <a:t>aural</a:t>
            </a:r>
            <a:r>
              <a:rPr lang="sl-SI" dirty="0"/>
              <a:t>, </a:t>
            </a:r>
            <a:r>
              <a:rPr lang="sl-SI" dirty="0" err="1"/>
              <a:t>gustatory</a:t>
            </a:r>
            <a:r>
              <a:rPr lang="sl-SI" dirty="0"/>
              <a:t>, </a:t>
            </a:r>
            <a:r>
              <a:rPr lang="sl-SI" dirty="0" err="1"/>
              <a:t>olfactory</a:t>
            </a:r>
            <a:r>
              <a:rPr lang="sl-SI" dirty="0"/>
              <a:t>, </a:t>
            </a:r>
            <a:r>
              <a:rPr lang="sl-SI" dirty="0" err="1"/>
              <a:t>tactile</a:t>
            </a:r>
            <a:r>
              <a:rPr lang="sl-SI" dirty="0"/>
              <a:t>… </a:t>
            </a:r>
            <a:r>
              <a:rPr lang="sl-SI" dirty="0" err="1"/>
              <a:t>modes</a:t>
            </a:r>
            <a:r>
              <a:rPr lang="sl-SI" dirty="0"/>
              <a:t> </a:t>
            </a:r>
            <a:r>
              <a:rPr lang="sl-SI" dirty="0" err="1"/>
              <a:t>interacting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verbal</a:t>
            </a:r>
            <a:r>
              <a:rPr lang="sl-SI" dirty="0"/>
              <a:t> mode (at </a:t>
            </a:r>
            <a:r>
              <a:rPr lang="sl-SI" dirty="0" err="1"/>
              <a:t>least</a:t>
            </a:r>
            <a:r>
              <a:rPr lang="sl-SI" dirty="0"/>
              <a:t> in some </a:t>
            </a:r>
            <a:r>
              <a:rPr lang="sl-SI" dirty="0" err="1"/>
              <a:t>areas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law</a:t>
            </a:r>
            <a:r>
              <a:rPr lang="sl-SI" dirty="0"/>
              <a:t>)</a:t>
            </a:r>
          </a:p>
          <a:p>
            <a:pPr lvl="3"/>
            <a:r>
              <a:rPr lang="sl-SI" dirty="0"/>
              <a:t>Evidence </a:t>
            </a:r>
            <a:r>
              <a:rPr lang="sl-SI" dirty="0" err="1"/>
              <a:t>law</a:t>
            </a:r>
            <a:r>
              <a:rPr lang="sl-SI" dirty="0"/>
              <a:t> (non-</a:t>
            </a:r>
            <a:r>
              <a:rPr lang="sl-SI" dirty="0" err="1"/>
              <a:t>verbal</a:t>
            </a:r>
            <a:r>
              <a:rPr lang="sl-SI" dirty="0"/>
              <a:t>)</a:t>
            </a:r>
          </a:p>
          <a:p>
            <a:pPr lvl="3"/>
            <a:r>
              <a:rPr lang="sl-SI" dirty="0" err="1"/>
              <a:t>Intellectual</a:t>
            </a:r>
            <a:r>
              <a:rPr lang="sl-SI" dirty="0"/>
              <a:t> </a:t>
            </a:r>
            <a:r>
              <a:rPr lang="sl-SI" dirty="0" err="1"/>
              <a:t>property</a:t>
            </a:r>
            <a:r>
              <a:rPr lang="sl-SI" dirty="0"/>
              <a:t> </a:t>
            </a:r>
            <a:r>
              <a:rPr lang="sl-SI" dirty="0" err="1"/>
              <a:t>law</a:t>
            </a:r>
            <a:r>
              <a:rPr lang="sl-SI" dirty="0"/>
              <a:t> (</a:t>
            </a:r>
            <a:r>
              <a:rPr lang="sl-SI" dirty="0" err="1"/>
              <a:t>copyrights</a:t>
            </a:r>
            <a:r>
              <a:rPr lang="sl-SI" dirty="0"/>
              <a:t>, </a:t>
            </a:r>
            <a:r>
              <a:rPr lang="sl-SI" dirty="0" err="1"/>
              <a:t>trademarks</a:t>
            </a:r>
            <a:r>
              <a:rPr lang="sl-SI" dirty="0"/>
              <a:t>, </a:t>
            </a:r>
            <a:r>
              <a:rPr lang="sl-SI" dirty="0" err="1"/>
              <a:t>designs</a:t>
            </a:r>
            <a:r>
              <a:rPr lang="sl-SI" dirty="0"/>
              <a:t> (</a:t>
            </a:r>
            <a:r>
              <a:rPr lang="sl-SI" dirty="0" err="1"/>
              <a:t>having</a:t>
            </a:r>
            <a:r>
              <a:rPr lang="sl-SI" dirty="0"/>
              <a:t> </a:t>
            </a:r>
            <a:r>
              <a:rPr lang="sl-SI" dirty="0" err="1"/>
              <a:t>nonverbal</a:t>
            </a:r>
            <a:r>
              <a:rPr lang="sl-SI" dirty="0"/>
              <a:t> </a:t>
            </a:r>
            <a:r>
              <a:rPr lang="sl-SI" dirty="0" err="1"/>
              <a:t>features</a:t>
            </a:r>
            <a:r>
              <a:rPr lang="sl-SI" dirty="0"/>
              <a:t>))</a:t>
            </a:r>
          </a:p>
          <a:p>
            <a:pPr lvl="4"/>
            <a:r>
              <a:rPr lang="sl-SI" dirty="0"/>
              <a:t>Copyright: </a:t>
            </a:r>
            <a:r>
              <a:rPr lang="sl-SI" dirty="0" err="1"/>
              <a:t>paintings</a:t>
            </a:r>
            <a:r>
              <a:rPr lang="sl-SI" dirty="0"/>
              <a:t>, </a:t>
            </a:r>
            <a:r>
              <a:rPr lang="sl-SI" dirty="0" err="1"/>
              <a:t>sculptures</a:t>
            </a:r>
            <a:r>
              <a:rPr lang="sl-SI" dirty="0"/>
              <a:t>, </a:t>
            </a:r>
            <a:r>
              <a:rPr lang="sl-SI" dirty="0" err="1"/>
              <a:t>perfumes</a:t>
            </a:r>
            <a:r>
              <a:rPr lang="sl-SI" dirty="0"/>
              <a:t>, taste </a:t>
            </a:r>
          </a:p>
          <a:p>
            <a:pPr lvl="4"/>
            <a:r>
              <a:rPr lang="sl-SI" dirty="0" err="1"/>
              <a:t>Trademark</a:t>
            </a:r>
            <a:r>
              <a:rPr lang="sl-SI" dirty="0"/>
              <a:t>: </a:t>
            </a:r>
            <a:r>
              <a:rPr lang="sl-SI" dirty="0" err="1"/>
              <a:t>sound</a:t>
            </a:r>
            <a:r>
              <a:rPr lang="sl-SI" dirty="0"/>
              <a:t> </a:t>
            </a:r>
            <a:r>
              <a:rPr lang="sl-SI" dirty="0" err="1"/>
              <a:t>marks</a:t>
            </a:r>
            <a:r>
              <a:rPr lang="sl-SI" dirty="0"/>
              <a:t>, </a:t>
            </a:r>
            <a:r>
              <a:rPr lang="sl-SI" dirty="0" err="1"/>
              <a:t>multimedia</a:t>
            </a:r>
            <a:r>
              <a:rPr lang="sl-SI" dirty="0"/>
              <a:t> </a:t>
            </a:r>
            <a:r>
              <a:rPr lang="sl-SI" dirty="0" err="1"/>
              <a:t>marks</a:t>
            </a:r>
            <a:r>
              <a:rPr lang="sl-SI" dirty="0"/>
              <a:t>, </a:t>
            </a:r>
            <a:r>
              <a:rPr lang="sl-SI" dirty="0" err="1"/>
              <a:t>motion</a:t>
            </a:r>
            <a:r>
              <a:rPr lang="sl-SI" dirty="0"/>
              <a:t> </a:t>
            </a:r>
            <a:r>
              <a:rPr lang="sl-SI" dirty="0" err="1"/>
              <a:t>marks</a:t>
            </a:r>
            <a:r>
              <a:rPr lang="sl-SI" dirty="0"/>
              <a:t>, </a:t>
            </a:r>
            <a:r>
              <a:rPr lang="sl-SI" dirty="0" err="1"/>
              <a:t>smell</a:t>
            </a:r>
            <a:r>
              <a:rPr lang="sl-SI" dirty="0"/>
              <a:t>, taste </a:t>
            </a:r>
            <a:r>
              <a:rPr lang="sl-SI" dirty="0" err="1"/>
              <a:t>marks</a:t>
            </a:r>
            <a:r>
              <a:rPr lang="sl-SI" dirty="0"/>
              <a:t>, </a:t>
            </a:r>
            <a:r>
              <a:rPr lang="sl-SI" dirty="0" err="1"/>
              <a:t>etc</a:t>
            </a:r>
            <a:r>
              <a:rPr lang="sl-SI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4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CFF567-09C7-A128-8B57-766DF5876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Submodes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Verbal</a:t>
            </a:r>
            <a:r>
              <a:rPr lang="sl-SI" dirty="0"/>
              <a:t> Mode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6ACE82-2F6E-F52D-7CF5-60BA0E91F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idea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a „sub-mode“ (</a:t>
            </a:r>
            <a:r>
              <a:rPr lang="sl-SI" dirty="0" err="1"/>
              <a:t>Groarke</a:t>
            </a:r>
            <a:r>
              <a:rPr lang="sl-SI" dirty="0"/>
              <a:t>)</a:t>
            </a:r>
          </a:p>
          <a:p>
            <a:endParaRPr lang="sl-SI" dirty="0"/>
          </a:p>
          <a:p>
            <a:r>
              <a:rPr lang="sl-SI" dirty="0"/>
              <a:t>Legal </a:t>
            </a:r>
            <a:r>
              <a:rPr lang="sl-SI" dirty="0" err="1"/>
              <a:t>language</a:t>
            </a:r>
            <a:r>
              <a:rPr lang="sl-SI" dirty="0"/>
              <a:t> („</a:t>
            </a:r>
            <a:r>
              <a:rPr lang="sl-SI" dirty="0" err="1"/>
              <a:t>text</a:t>
            </a:r>
            <a:r>
              <a:rPr lang="sl-SI" dirty="0"/>
              <a:t>“)</a:t>
            </a:r>
          </a:p>
          <a:p>
            <a:pPr lvl="1"/>
            <a:r>
              <a:rPr lang="sl-SI" b="1" dirty="0"/>
              <a:t>Oral</a:t>
            </a:r>
          </a:p>
          <a:p>
            <a:pPr lvl="1"/>
            <a:r>
              <a:rPr lang="sl-SI" dirty="0"/>
              <a:t>(</a:t>
            </a:r>
            <a:r>
              <a:rPr lang="sl-SI" dirty="0" err="1"/>
              <a:t>Hand</a:t>
            </a:r>
            <a:r>
              <a:rPr lang="sl-SI" dirty="0"/>
              <a:t>-)</a:t>
            </a:r>
            <a:r>
              <a:rPr lang="sl-SI" b="1" dirty="0" err="1"/>
              <a:t>written</a:t>
            </a:r>
            <a:endParaRPr lang="sl-SI" b="1" dirty="0"/>
          </a:p>
          <a:p>
            <a:pPr lvl="1"/>
            <a:r>
              <a:rPr lang="sl-SI" b="1" dirty="0" err="1"/>
              <a:t>Printed</a:t>
            </a:r>
            <a:r>
              <a:rPr lang="sl-SI" dirty="0"/>
              <a:t> </a:t>
            </a:r>
          </a:p>
          <a:p>
            <a:pPr lvl="1"/>
            <a:r>
              <a:rPr lang="sl-SI" b="1" u="sng" dirty="0" err="1"/>
              <a:t>Digital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75294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798886-DF57-F835-16C2-CF6DE8767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Historical</a:t>
            </a:r>
            <a:r>
              <a:rPr lang="sl-SI" dirty="0"/>
              <a:t> </a:t>
            </a:r>
            <a:r>
              <a:rPr lang="sl-SI" dirty="0" err="1"/>
              <a:t>Development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Law‘s</a:t>
            </a:r>
            <a:r>
              <a:rPr lang="sl-SI" dirty="0"/>
              <a:t> </a:t>
            </a:r>
            <a:r>
              <a:rPr lang="sl-SI" dirty="0" err="1"/>
              <a:t>Submodes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AB20E42-4DC7-71E0-6822-C72134259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Oral</a:t>
            </a:r>
            <a:r>
              <a:rPr lang="sl-SI" dirty="0"/>
              <a:t> (</a:t>
            </a:r>
            <a:r>
              <a:rPr lang="sl-SI" dirty="0" err="1"/>
              <a:t>pre-state</a:t>
            </a:r>
            <a:r>
              <a:rPr lang="sl-SI" dirty="0"/>
              <a:t> </a:t>
            </a:r>
            <a:r>
              <a:rPr lang="sl-SI" dirty="0" err="1"/>
              <a:t>phase</a:t>
            </a:r>
            <a:r>
              <a:rPr lang="sl-SI" dirty="0"/>
              <a:t>)</a:t>
            </a:r>
          </a:p>
          <a:p>
            <a:r>
              <a:rPr lang="sl-SI" dirty="0"/>
              <a:t>Oral – (</a:t>
            </a:r>
            <a:r>
              <a:rPr lang="sl-SI" dirty="0" err="1"/>
              <a:t>hand</a:t>
            </a:r>
            <a:r>
              <a:rPr lang="sl-SI" dirty="0"/>
              <a:t>-)</a:t>
            </a:r>
            <a:r>
              <a:rPr lang="sl-SI" b="1" dirty="0" err="1"/>
              <a:t>writing</a:t>
            </a:r>
            <a:r>
              <a:rPr lang="sl-SI" dirty="0"/>
              <a:t> (</a:t>
            </a:r>
            <a:r>
              <a:rPr lang="sl-SI" dirty="0" err="1"/>
              <a:t>birth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civilizations</a:t>
            </a:r>
            <a:r>
              <a:rPr lang="sl-SI" dirty="0"/>
              <a:t>/</a:t>
            </a:r>
            <a:r>
              <a:rPr lang="sl-SI" dirty="0" err="1"/>
              <a:t>states</a:t>
            </a:r>
            <a:r>
              <a:rPr lang="sl-SI" dirty="0"/>
              <a:t> </a:t>
            </a:r>
            <a:r>
              <a:rPr lang="sl-SI" sz="1200" dirty="0"/>
              <a:t>– </a:t>
            </a:r>
            <a:r>
              <a:rPr lang="sl-SI" sz="1200" dirty="0" err="1"/>
              <a:t>invention</a:t>
            </a:r>
            <a:r>
              <a:rPr lang="sl-SI" sz="1200" dirty="0"/>
              <a:t> </a:t>
            </a:r>
            <a:r>
              <a:rPr lang="sl-SI" sz="1200" dirty="0" err="1"/>
              <a:t>of</a:t>
            </a:r>
            <a:r>
              <a:rPr lang="sl-SI" sz="1200" dirty="0"/>
              <a:t> </a:t>
            </a:r>
            <a:r>
              <a:rPr lang="sl-SI" sz="1200" dirty="0" err="1"/>
              <a:t>the</a:t>
            </a:r>
            <a:r>
              <a:rPr lang="sl-SI" sz="1200" dirty="0"/>
              <a:t> </a:t>
            </a:r>
            <a:r>
              <a:rPr lang="sl-SI" sz="1200" dirty="0" err="1"/>
              <a:t>script</a:t>
            </a:r>
            <a:r>
              <a:rPr lang="sl-SI" sz="1200" dirty="0"/>
              <a:t>)</a:t>
            </a:r>
          </a:p>
          <a:p>
            <a:r>
              <a:rPr lang="sl-SI" dirty="0"/>
              <a:t>Oral – </a:t>
            </a:r>
            <a:r>
              <a:rPr lang="sl-SI" dirty="0" err="1"/>
              <a:t>writing</a:t>
            </a:r>
            <a:r>
              <a:rPr lang="sl-SI" dirty="0"/>
              <a:t> – </a:t>
            </a:r>
            <a:r>
              <a:rPr lang="sl-SI" b="1" dirty="0" err="1"/>
              <a:t>printing</a:t>
            </a:r>
            <a:r>
              <a:rPr lang="sl-SI" b="1" dirty="0"/>
              <a:t> </a:t>
            </a:r>
            <a:r>
              <a:rPr lang="sl-SI" dirty="0"/>
              <a:t>(15th </a:t>
            </a:r>
            <a:r>
              <a:rPr lang="sl-SI" dirty="0" err="1"/>
              <a:t>century</a:t>
            </a:r>
            <a:r>
              <a:rPr lang="sl-SI" dirty="0"/>
              <a:t> </a:t>
            </a:r>
            <a:r>
              <a:rPr lang="sl-SI" sz="1200" dirty="0"/>
              <a:t>– 19th </a:t>
            </a:r>
            <a:r>
              <a:rPr lang="sl-SI" sz="1200" dirty="0" err="1"/>
              <a:t>century</a:t>
            </a:r>
            <a:r>
              <a:rPr lang="sl-SI" sz="1200" dirty="0"/>
              <a:t> </a:t>
            </a:r>
            <a:r>
              <a:rPr lang="sl-SI" sz="1200" dirty="0" err="1"/>
              <a:t>codification</a:t>
            </a:r>
            <a:r>
              <a:rPr lang="sl-SI" sz="1200" dirty="0"/>
              <a:t> </a:t>
            </a:r>
            <a:r>
              <a:rPr lang="sl-SI" sz="1200" dirty="0" err="1"/>
              <a:t>movement</a:t>
            </a:r>
            <a:r>
              <a:rPr lang="sl-SI" sz="1200" dirty="0"/>
              <a:t>)</a:t>
            </a:r>
          </a:p>
          <a:p>
            <a:r>
              <a:rPr lang="sl-SI" dirty="0"/>
              <a:t>Oral – </a:t>
            </a:r>
            <a:r>
              <a:rPr lang="sl-SI" dirty="0" err="1"/>
              <a:t>writing</a:t>
            </a:r>
            <a:r>
              <a:rPr lang="sl-SI" dirty="0"/>
              <a:t> – </a:t>
            </a:r>
            <a:r>
              <a:rPr lang="sl-SI" dirty="0" err="1"/>
              <a:t>printing</a:t>
            </a:r>
            <a:r>
              <a:rPr lang="sl-SI" dirty="0"/>
              <a:t> – </a:t>
            </a:r>
            <a:r>
              <a:rPr lang="sl-SI" b="1" dirty="0" err="1"/>
              <a:t>digital</a:t>
            </a:r>
            <a:r>
              <a:rPr lang="sl-SI" dirty="0"/>
              <a:t> (20th </a:t>
            </a:r>
            <a:r>
              <a:rPr lang="sl-SI" dirty="0" err="1"/>
              <a:t>century</a:t>
            </a:r>
            <a:r>
              <a:rPr lang="sl-SI" dirty="0"/>
              <a:t> </a:t>
            </a:r>
            <a:r>
              <a:rPr lang="sl-SI" sz="1200" dirty="0"/>
              <a:t>– </a:t>
            </a:r>
            <a:r>
              <a:rPr lang="sl-SI" sz="1200" dirty="0" err="1"/>
              <a:t>computers</a:t>
            </a:r>
            <a:r>
              <a:rPr lang="sl-SI" sz="1200" dirty="0"/>
              <a:t>, AI)</a:t>
            </a:r>
          </a:p>
          <a:p>
            <a:endParaRPr lang="sl-SI" dirty="0"/>
          </a:p>
          <a:p>
            <a:pPr lvl="1"/>
            <a:r>
              <a:rPr lang="sl-SI" dirty="0" err="1"/>
              <a:t>With</a:t>
            </a:r>
            <a:r>
              <a:rPr lang="sl-SI" dirty="0"/>
              <a:t> a </a:t>
            </a:r>
            <a:r>
              <a:rPr lang="sl-SI" dirty="0" err="1"/>
              <a:t>new</a:t>
            </a:r>
            <a:r>
              <a:rPr lang="sl-SI" dirty="0"/>
              <a:t> „</a:t>
            </a:r>
            <a:r>
              <a:rPr lang="sl-SI" dirty="0" err="1"/>
              <a:t>revolutionary</a:t>
            </a:r>
            <a:r>
              <a:rPr lang="sl-SI" dirty="0"/>
              <a:t>“ mode,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old</a:t>
            </a:r>
            <a:r>
              <a:rPr lang="sl-SI" dirty="0"/>
              <a:t> mode(s) </a:t>
            </a:r>
            <a:r>
              <a:rPr lang="sl-SI" dirty="0" err="1"/>
              <a:t>did</a:t>
            </a:r>
            <a:r>
              <a:rPr lang="sl-SI" dirty="0"/>
              <a:t> not </a:t>
            </a:r>
            <a:r>
              <a:rPr lang="sl-SI" dirty="0" err="1"/>
              <a:t>disappear</a:t>
            </a:r>
            <a:r>
              <a:rPr lang="sl-SI" dirty="0"/>
              <a:t> </a:t>
            </a:r>
            <a:r>
              <a:rPr lang="sl-SI" dirty="0" err="1"/>
              <a:t>but</a:t>
            </a:r>
            <a:r>
              <a:rPr lang="sl-SI" dirty="0"/>
              <a:t> </a:t>
            </a:r>
            <a:r>
              <a:rPr lang="sl-SI" dirty="0" err="1"/>
              <a:t>were</a:t>
            </a:r>
            <a:r>
              <a:rPr lang="sl-SI" dirty="0"/>
              <a:t> a bit „</a:t>
            </a:r>
            <a:r>
              <a:rPr lang="sl-SI" dirty="0" err="1"/>
              <a:t>suppressed</a:t>
            </a:r>
            <a:r>
              <a:rPr lang="sl-SI" dirty="0"/>
              <a:t>“ to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benefit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new</a:t>
            </a:r>
            <a:r>
              <a:rPr lang="sl-SI" dirty="0"/>
              <a:t> mode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3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0CF853-48BC-F7BB-1684-13BA00F8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Evaluation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Law‘s</a:t>
            </a:r>
            <a:r>
              <a:rPr lang="sl-SI" dirty="0"/>
              <a:t> </a:t>
            </a:r>
            <a:r>
              <a:rPr lang="sl-SI" dirty="0" err="1"/>
              <a:t>Submodes</a:t>
            </a:r>
            <a:r>
              <a:rPr lang="sl-SI" dirty="0"/>
              <a:t>‘ </a:t>
            </a:r>
            <a:r>
              <a:rPr lang="sl-SI" dirty="0" err="1"/>
              <a:t>Affordances</a:t>
            </a:r>
            <a:r>
              <a:rPr lang="sl-SI" dirty="0"/>
              <a:t> – 2 </a:t>
            </a:r>
            <a:r>
              <a:rPr lang="sl-SI" dirty="0" err="1"/>
              <a:t>Criteria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B1E2B0-1F79-C56F-7DB0-50EDBC323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RHETORICAL PERSUASIVENESS</a:t>
            </a:r>
          </a:p>
          <a:p>
            <a:pPr lvl="1"/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„</a:t>
            </a:r>
            <a:r>
              <a:rPr lang="sl-SI" dirty="0" err="1"/>
              <a:t>technical</a:t>
            </a:r>
            <a:r>
              <a:rPr lang="sl-SI" dirty="0"/>
              <a:t>“ (</a:t>
            </a:r>
            <a:r>
              <a:rPr lang="sl-SI" dirty="0" err="1"/>
              <a:t>Aristotle</a:t>
            </a:r>
            <a:r>
              <a:rPr lang="sl-SI" dirty="0"/>
              <a:t>) </a:t>
            </a:r>
            <a:r>
              <a:rPr lang="sl-SI" dirty="0" err="1"/>
              <a:t>means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persuasion</a:t>
            </a:r>
            <a:r>
              <a:rPr lang="sl-SI" dirty="0"/>
              <a:t> (</a:t>
            </a:r>
            <a:r>
              <a:rPr lang="sl-SI" dirty="0" err="1"/>
              <a:t>orality</a:t>
            </a:r>
            <a:r>
              <a:rPr lang="sl-SI" dirty="0"/>
              <a:t> in in-person </a:t>
            </a:r>
            <a:r>
              <a:rPr lang="sl-SI" dirty="0" err="1"/>
              <a:t>appearance</a:t>
            </a:r>
            <a:r>
              <a:rPr lang="sl-SI" dirty="0"/>
              <a:t>, </a:t>
            </a:r>
            <a:r>
              <a:rPr lang="sl-SI" dirty="0" err="1"/>
              <a:t>e.g</a:t>
            </a:r>
            <a:r>
              <a:rPr lang="sl-SI" dirty="0"/>
              <a:t>., in a </a:t>
            </a:r>
            <a:r>
              <a:rPr lang="sl-SI" u="sng" dirty="0" err="1"/>
              <a:t>courtroom</a:t>
            </a:r>
            <a:r>
              <a:rPr lang="sl-SI" dirty="0"/>
              <a:t>) = </a:t>
            </a:r>
            <a:r>
              <a:rPr lang="sl-SI" b="1" dirty="0" err="1"/>
              <a:t>audience</a:t>
            </a:r>
            <a:r>
              <a:rPr lang="sl-SI" b="1" dirty="0"/>
              <a:t> </a:t>
            </a:r>
            <a:r>
              <a:rPr lang="sl-SI" b="1" dirty="0" err="1"/>
              <a:t>persuasion</a:t>
            </a:r>
            <a:endParaRPr lang="sl-SI" b="1" dirty="0"/>
          </a:p>
          <a:p>
            <a:pPr lvl="2"/>
            <a:r>
              <a:rPr lang="sl-SI" dirty="0"/>
              <a:t>Logos, </a:t>
            </a:r>
            <a:r>
              <a:rPr lang="sl-SI" dirty="0" err="1"/>
              <a:t>ethos</a:t>
            </a:r>
            <a:r>
              <a:rPr lang="sl-SI" dirty="0"/>
              <a:t>, </a:t>
            </a:r>
            <a:r>
              <a:rPr lang="sl-SI" dirty="0" err="1"/>
              <a:t>pathos</a:t>
            </a:r>
            <a:endParaRPr lang="sl-SI" dirty="0"/>
          </a:p>
          <a:p>
            <a:pPr lvl="3"/>
            <a:r>
              <a:rPr lang="sl-SI" dirty="0"/>
              <a:t>+ </a:t>
            </a:r>
            <a:r>
              <a:rPr lang="sl-SI" dirty="0" err="1"/>
              <a:t>physis</a:t>
            </a:r>
            <a:endParaRPr lang="sl-SI" dirty="0"/>
          </a:p>
          <a:p>
            <a:pPr lvl="3"/>
            <a:r>
              <a:rPr lang="sl-SI" dirty="0" err="1"/>
              <a:t>Verbal</a:t>
            </a:r>
            <a:r>
              <a:rPr lang="sl-SI" dirty="0"/>
              <a:t> mode „</a:t>
            </a:r>
            <a:r>
              <a:rPr lang="sl-SI" dirty="0" err="1"/>
              <a:t>embellished</a:t>
            </a:r>
            <a:r>
              <a:rPr lang="sl-SI" dirty="0"/>
              <a:t>“ </a:t>
            </a:r>
            <a:r>
              <a:rPr lang="sl-SI" dirty="0" err="1"/>
              <a:t>by</a:t>
            </a:r>
            <a:r>
              <a:rPr lang="sl-SI" dirty="0"/>
              <a:t> non-</a:t>
            </a:r>
            <a:r>
              <a:rPr lang="sl-SI" dirty="0" err="1"/>
              <a:t>verbal</a:t>
            </a:r>
            <a:r>
              <a:rPr lang="sl-SI" dirty="0"/>
              <a:t> </a:t>
            </a:r>
            <a:r>
              <a:rPr lang="sl-SI" dirty="0" err="1"/>
              <a:t>variants</a:t>
            </a:r>
            <a:r>
              <a:rPr lang="sl-SI" dirty="0"/>
              <a:t> (</a:t>
            </a:r>
            <a:r>
              <a:rPr lang="sl-SI" dirty="0" err="1"/>
              <a:t>visual</a:t>
            </a:r>
            <a:r>
              <a:rPr lang="sl-SI" dirty="0"/>
              <a:t>, </a:t>
            </a:r>
            <a:r>
              <a:rPr lang="sl-SI" dirty="0" err="1"/>
              <a:t>aural</a:t>
            </a:r>
            <a:r>
              <a:rPr lang="sl-SI" dirty="0"/>
              <a:t>, </a:t>
            </a:r>
            <a:r>
              <a:rPr lang="sl-SI" dirty="0" err="1"/>
              <a:t>olfactory</a:t>
            </a:r>
            <a:r>
              <a:rPr lang="sl-SI" dirty="0"/>
              <a:t>,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gesture</a:t>
            </a:r>
            <a:r>
              <a:rPr lang="sl-SI" dirty="0"/>
              <a:t> </a:t>
            </a:r>
            <a:r>
              <a:rPr lang="sl-SI" dirty="0" err="1"/>
              <a:t>modes</a:t>
            </a:r>
            <a:r>
              <a:rPr lang="sl-SI" dirty="0"/>
              <a:t>)  </a:t>
            </a:r>
          </a:p>
          <a:p>
            <a:r>
              <a:rPr lang="sl-SI" b="1" dirty="0"/>
              <a:t>DIALECTICAL PRECISION</a:t>
            </a:r>
          </a:p>
          <a:p>
            <a:pPr lvl="1"/>
            <a:r>
              <a:rPr lang="sl-SI" b="1" dirty="0"/>
              <a:t>(</a:t>
            </a:r>
            <a:r>
              <a:rPr lang="sl-SI" b="1" dirty="0" err="1"/>
              <a:t>Informal</a:t>
            </a:r>
            <a:r>
              <a:rPr lang="sl-SI" b="1" dirty="0"/>
              <a:t>) </a:t>
            </a:r>
            <a:r>
              <a:rPr lang="sl-SI" b="1" dirty="0" err="1"/>
              <a:t>Logical</a:t>
            </a:r>
            <a:r>
              <a:rPr lang="sl-SI" dirty="0"/>
              <a:t> + </a:t>
            </a:r>
            <a:r>
              <a:rPr lang="sl-SI" dirty="0" err="1"/>
              <a:t>linguistic</a:t>
            </a:r>
            <a:r>
              <a:rPr lang="sl-SI" dirty="0"/>
              <a:t> </a:t>
            </a:r>
            <a:r>
              <a:rPr lang="sl-SI" dirty="0" err="1"/>
              <a:t>determinacy</a:t>
            </a:r>
            <a:r>
              <a:rPr lang="sl-SI" dirty="0"/>
              <a:t>, </a:t>
            </a:r>
            <a:r>
              <a:rPr lang="sl-SI" dirty="0" err="1"/>
              <a:t>claritiy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stability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u="sng" dirty="0"/>
              <a:t>legal </a:t>
            </a:r>
            <a:r>
              <a:rPr lang="sl-SI" u="sng" dirty="0" err="1"/>
              <a:t>text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332329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636B5F-419C-0B55-D70F-9328D67F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Evaluation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Submodes</a:t>
            </a:r>
            <a:r>
              <a:rPr lang="sl-SI" dirty="0"/>
              <a:t> – Table</a:t>
            </a:r>
            <a:endParaRPr lang="en-US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5CC85A2E-6F4E-AAA1-CA43-0C3FC8442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952451"/>
              </p:ext>
            </p:extLst>
          </p:nvPr>
        </p:nvGraphicFramePr>
        <p:xfrm>
          <a:off x="2308485" y="1992371"/>
          <a:ext cx="8058179" cy="296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79">
                  <a:extLst>
                    <a:ext uri="{9D8B030D-6E8A-4147-A177-3AD203B41FA5}">
                      <a16:colId xmlns:a16="http://schemas.microsoft.com/office/drawing/2014/main" val="97292743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77386132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51939380"/>
                    </a:ext>
                  </a:extLst>
                </a:gridCol>
              </a:tblGrid>
              <a:tr h="12131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Rhetorical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Persuasiveness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Dialectical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Precision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780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ORAL 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-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31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HAND-WRITING 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+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823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PRINT 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+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283841"/>
                  </a:ext>
                </a:extLst>
              </a:tr>
              <a:tr h="361335">
                <a:tc>
                  <a:txBody>
                    <a:bodyPr/>
                    <a:lstStyle/>
                    <a:p>
                      <a:r>
                        <a:rPr lang="sl-SI" b="1" dirty="0"/>
                        <a:t>DIGITAL MODE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+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+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91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6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491EE8-63FA-5AEF-BFBA-32410FB4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984" y="467992"/>
            <a:ext cx="8911687" cy="1280890"/>
          </a:xfrm>
        </p:spPr>
        <p:txBody>
          <a:bodyPr/>
          <a:lstStyle/>
          <a:p>
            <a:r>
              <a:rPr lang="sl-SI" dirty="0"/>
              <a:t>An </a:t>
            </a:r>
            <a:r>
              <a:rPr lang="sl-SI" dirty="0" err="1"/>
              <a:t>Example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Trademark</a:t>
            </a:r>
            <a:r>
              <a:rPr lang="sl-SI" dirty="0"/>
              <a:t> </a:t>
            </a:r>
            <a:r>
              <a:rPr lang="sl-SI" dirty="0" err="1"/>
              <a:t>Law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9B0079-615E-F040-40F6-6D017370F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The</a:t>
            </a:r>
            <a:r>
              <a:rPr lang="sl-SI" dirty="0"/>
              <a:t> ultimate </a:t>
            </a:r>
            <a:r>
              <a:rPr lang="sl-SI" dirty="0" err="1"/>
              <a:t>reach</a:t>
            </a:r>
            <a:r>
              <a:rPr lang="sl-SI" dirty="0"/>
              <a:t> („</a:t>
            </a:r>
            <a:r>
              <a:rPr lang="sl-SI" b="1" dirty="0" err="1"/>
              <a:t>affordance</a:t>
            </a:r>
            <a:r>
              <a:rPr lang="sl-SI" dirty="0"/>
              <a:t>“)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b="1" dirty="0"/>
              <a:t>PRINT sub-mode</a:t>
            </a:r>
            <a:r>
              <a:rPr lang="sl-SI" dirty="0"/>
              <a:t> – </a:t>
            </a:r>
            <a:r>
              <a:rPr lang="sl-SI" dirty="0" err="1"/>
              <a:t>limited</a:t>
            </a:r>
            <a:r>
              <a:rPr lang="sl-SI" dirty="0"/>
              <a:t> in </a:t>
            </a:r>
            <a:r>
              <a:rPr lang="sl-SI" dirty="0" err="1"/>
              <a:t>comparison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digital</a:t>
            </a:r>
            <a:r>
              <a:rPr lang="sl-SI" dirty="0"/>
              <a:t> mode</a:t>
            </a:r>
          </a:p>
          <a:p>
            <a:endParaRPr lang="sl-SI" dirty="0"/>
          </a:p>
          <a:p>
            <a:pPr lvl="1"/>
            <a:r>
              <a:rPr lang="sl-SI" dirty="0" err="1"/>
              <a:t>Verbal</a:t>
            </a:r>
            <a:r>
              <a:rPr lang="sl-SI" dirty="0"/>
              <a:t> mode + </a:t>
            </a:r>
            <a:r>
              <a:rPr lang="sl-SI" dirty="0" err="1"/>
              <a:t>visual</a:t>
            </a:r>
            <a:r>
              <a:rPr lang="sl-SI" dirty="0"/>
              <a:t> </a:t>
            </a:r>
            <a:r>
              <a:rPr lang="sl-SI" b="1" dirty="0"/>
              <a:t>„</a:t>
            </a:r>
            <a:r>
              <a:rPr lang="sl-SI" b="1" dirty="0" err="1"/>
              <a:t>traditional</a:t>
            </a:r>
            <a:r>
              <a:rPr lang="sl-SI" b="1" dirty="0"/>
              <a:t>“ </a:t>
            </a:r>
            <a:r>
              <a:rPr lang="sl-SI" b="1" dirty="0" err="1"/>
              <a:t>TMs</a:t>
            </a:r>
            <a:r>
              <a:rPr lang="sl-SI" dirty="0"/>
              <a:t>: </a:t>
            </a:r>
            <a:r>
              <a:rPr lang="sl-SI" dirty="0" err="1"/>
              <a:t>word</a:t>
            </a:r>
            <a:r>
              <a:rPr lang="sl-SI" dirty="0"/>
              <a:t>, </a:t>
            </a:r>
            <a:r>
              <a:rPr lang="sl-SI" dirty="0" err="1"/>
              <a:t>figurative</a:t>
            </a:r>
            <a:r>
              <a:rPr lang="sl-SI" dirty="0"/>
              <a:t>, </a:t>
            </a:r>
            <a:r>
              <a:rPr lang="sl-SI" dirty="0" err="1"/>
              <a:t>pattern</a:t>
            </a:r>
            <a:r>
              <a:rPr lang="sl-SI" dirty="0"/>
              <a:t>, </a:t>
            </a:r>
            <a:r>
              <a:rPr lang="sl-SI" dirty="0" err="1"/>
              <a:t>shape</a:t>
            </a:r>
            <a:r>
              <a:rPr lang="sl-SI" dirty="0"/>
              <a:t>, </a:t>
            </a:r>
            <a:r>
              <a:rPr lang="sl-SI" dirty="0" err="1"/>
              <a:t>color</a:t>
            </a:r>
            <a:r>
              <a:rPr lang="sl-SI" dirty="0"/>
              <a:t> (TO BE GRAPHICALLY PRESENTABLE ON THE REGISTER)</a:t>
            </a:r>
          </a:p>
          <a:p>
            <a:pPr lvl="2"/>
            <a:r>
              <a:rPr lang="sl-SI" dirty="0"/>
              <a:t>„Non-</a:t>
            </a:r>
            <a:r>
              <a:rPr lang="sl-SI" dirty="0" err="1"/>
              <a:t>traditional</a:t>
            </a:r>
            <a:r>
              <a:rPr lang="sl-SI" dirty="0"/>
              <a:t>“ </a:t>
            </a:r>
            <a:r>
              <a:rPr lang="sl-SI" dirty="0" err="1"/>
              <a:t>TMs</a:t>
            </a:r>
            <a:endParaRPr lang="sl-SI" dirty="0"/>
          </a:p>
          <a:p>
            <a:pPr lvl="3"/>
            <a:r>
              <a:rPr lang="sl-SI" dirty="0" err="1"/>
              <a:t>Sound</a:t>
            </a:r>
            <a:r>
              <a:rPr lang="sl-SI" dirty="0"/>
              <a:t> </a:t>
            </a:r>
            <a:r>
              <a:rPr lang="sl-SI" dirty="0" err="1"/>
              <a:t>marks</a:t>
            </a:r>
            <a:r>
              <a:rPr lang="sl-SI" dirty="0"/>
              <a:t> – musical </a:t>
            </a:r>
            <a:r>
              <a:rPr lang="sl-SI" dirty="0" err="1"/>
              <a:t>notations</a:t>
            </a:r>
            <a:endParaRPr lang="sl-SI" dirty="0"/>
          </a:p>
          <a:p>
            <a:pPr lvl="3"/>
            <a:r>
              <a:rPr lang="sl-SI" dirty="0" err="1"/>
              <a:t>Motion</a:t>
            </a:r>
            <a:r>
              <a:rPr lang="sl-SI" dirty="0"/>
              <a:t> </a:t>
            </a:r>
            <a:r>
              <a:rPr lang="sl-SI" dirty="0" err="1"/>
              <a:t>marks</a:t>
            </a:r>
            <a:r>
              <a:rPr lang="sl-SI" dirty="0"/>
              <a:t> – </a:t>
            </a:r>
            <a:r>
              <a:rPr lang="sl-SI" dirty="0" err="1"/>
              <a:t>sequences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still</a:t>
            </a:r>
            <a:r>
              <a:rPr lang="sl-SI" dirty="0"/>
              <a:t> </a:t>
            </a:r>
            <a:r>
              <a:rPr lang="sl-SI" dirty="0" err="1"/>
              <a:t>images</a:t>
            </a:r>
            <a:endParaRPr lang="sl-SI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/>
              <a:t>Courts</a:t>
            </a:r>
            <a:r>
              <a:rPr lang="sl-SI" dirty="0"/>
              <a:t>‘ Use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Images</a:t>
            </a:r>
            <a:r>
              <a:rPr lang="sl-SI" dirty="0"/>
              <a:t> in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Reasoning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Judgments</a:t>
            </a:r>
            <a:r>
              <a:rPr lang="sl-SI" dirty="0"/>
              <a:t> </a:t>
            </a:r>
            <a:br>
              <a:rPr lang="sl-SI" dirty="0"/>
            </a:br>
            <a:r>
              <a:rPr lang="sl-SI" b="1" dirty="0" err="1"/>
              <a:t>Why</a:t>
            </a:r>
            <a:r>
              <a:rPr lang="sl-SI" b="1" dirty="0"/>
              <a:t>? To </a:t>
            </a:r>
            <a:r>
              <a:rPr lang="sl-SI" b="1" dirty="0" err="1"/>
              <a:t>resolve</a:t>
            </a:r>
            <a:r>
              <a:rPr lang="sl-SI" b="1" dirty="0"/>
              <a:t> </a:t>
            </a:r>
            <a:r>
              <a:rPr lang="sl-SI" b="1" dirty="0" err="1"/>
              <a:t>the</a:t>
            </a:r>
            <a:r>
              <a:rPr lang="sl-SI" b="1" dirty="0"/>
              <a:t> </a:t>
            </a:r>
            <a:r>
              <a:rPr lang="sl-SI" b="1" dirty="0" err="1"/>
              <a:t>transduction-gap</a:t>
            </a:r>
            <a:r>
              <a:rPr lang="sl-SI" b="1" dirty="0"/>
              <a:t> problem?</a:t>
            </a:r>
            <a:br>
              <a:rPr lang="sl-SI" dirty="0"/>
            </a:b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26997" y="7828156"/>
            <a:ext cx="7301920" cy="15622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8737" y="2913618"/>
            <a:ext cx="884556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400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  <a:r>
              <a:rPr lang="sl-SI" altLang="sl-SI" sz="1400" dirty="0" err="1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Reasoning</a:t>
            </a: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400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</a:t>
            </a:r>
            <a:r>
              <a:rPr lang="en-US" altLang="sl-SI" sz="1400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means of the application, the applicant seeks a declaration that the defendant's use of the mark The Wok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Slika 1" descr="https://www.sodnapraksa.si/mma_bin.php?static_id=20180719095126&amp;src=org&amp;m=15319866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785" y="3936380"/>
            <a:ext cx="108585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29887" y="3720046"/>
            <a:ext cx="1009903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1400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	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rgbClr val="30303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400" dirty="0">
                <a:latin typeface="Arial" panose="020B0604020202020204" pitchFamily="34" charset="0"/>
              </a:rPr>
              <a:t>i</a:t>
            </a:r>
            <a:r>
              <a:rPr lang="en-US" altLang="sl-SI" sz="1400" dirty="0" err="1">
                <a:latin typeface="Arial" panose="020B0604020202020204" pitchFamily="34" charset="0"/>
              </a:rPr>
              <a:t>nfringed</a:t>
            </a:r>
            <a:r>
              <a:rPr lang="en-US" altLang="sl-SI" sz="1400" dirty="0">
                <a:latin typeface="Arial" panose="020B0604020202020204" pitchFamily="34" charset="0"/>
              </a:rPr>
              <a:t> Community trade mark No 010081602 in the course of trade. </a:t>
            </a:r>
            <a:endParaRPr lang="sl-SI" altLang="sl-SI" sz="14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sl-SI" sz="1400" dirty="0">
                <a:latin typeface="Arial" panose="020B0604020202020204" pitchFamily="34" charset="0"/>
              </a:rPr>
              <a:t>The Court of First Instance upheld that claim (paragraph I of the operative part of the judgment of the Court of First Instance).</a:t>
            </a: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50824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TM02892315[[fn=Šelest]]</Template>
  <TotalTime>560</TotalTime>
  <Words>904</Words>
  <Application>Microsoft Office PowerPoint</Application>
  <PresentationFormat>Širokozaslonsko</PresentationFormat>
  <Paragraphs>113</Paragraphs>
  <Slides>14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Wingdings 3</vt:lpstr>
      <vt:lpstr>Šelest</vt:lpstr>
      <vt:lpstr>GOING DIGITAL: ON LEGAL COMMUNICATION AND ARGUMENTATION</vt:lpstr>
      <vt:lpstr>Semiotic Modes of Communication/Argumentation</vt:lpstr>
      <vt:lpstr>The Semiotic Mode(s) in Legal Argumentation</vt:lpstr>
      <vt:lpstr>Submodes of the Verbal Mode</vt:lpstr>
      <vt:lpstr>Historical Development of the Law‘s Submodes</vt:lpstr>
      <vt:lpstr>Evaluation of the Law‘s Submodes‘ Affordances – 2 Criteria</vt:lpstr>
      <vt:lpstr>Evaluation of the Submodes – Table</vt:lpstr>
      <vt:lpstr>An Example from Trademark Law</vt:lpstr>
      <vt:lpstr>Courts‘ Use of Images in the Reasoning of Judgments  Why? To resolve the transduction-gap problem? </vt:lpstr>
      <vt:lpstr>The Digital (Sub-)mode to Extend our Horizons!</vt:lpstr>
      <vt:lpstr>Board of Appeal of the EUIPO; What about courts?</vt:lpstr>
      <vt:lpstr>PowerPointova predstavitev</vt:lpstr>
      <vt:lpstr>McLuhan</vt:lpstr>
      <vt:lpstr>Conclusion: A Step Forward?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MODE IN LAW</dc:title>
  <dc:creator>Marko Novak</dc:creator>
  <cp:lastModifiedBy>Marko Novak</cp:lastModifiedBy>
  <cp:revision>47</cp:revision>
  <dcterms:created xsi:type="dcterms:W3CDTF">2024-10-31T16:27:43Z</dcterms:created>
  <dcterms:modified xsi:type="dcterms:W3CDTF">2025-09-23T15:32:21Z</dcterms:modified>
</cp:coreProperties>
</file>