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98" r:id="rId1"/>
  </p:sldMasterIdLst>
  <p:sldIdLst>
    <p:sldId id="256" r:id="rId2"/>
    <p:sldId id="276" r:id="rId3"/>
    <p:sldId id="277" r:id="rId4"/>
    <p:sldId id="278" r:id="rId5"/>
    <p:sldId id="279" r:id="rId6"/>
    <p:sldId id="266" r:id="rId7"/>
    <p:sldId id="267" r:id="rId8"/>
    <p:sldId id="268" r:id="rId9"/>
    <p:sldId id="281" r:id="rId10"/>
    <p:sldId id="282" r:id="rId11"/>
    <p:sldId id="269" r:id="rId12"/>
    <p:sldId id="270" r:id="rId13"/>
    <p:sldId id="283" r:id="rId14"/>
    <p:sldId id="284" r:id="rId15"/>
    <p:sldId id="271" r:id="rId16"/>
    <p:sldId id="280" r:id="rId17"/>
    <p:sldId id="285" r:id="rId18"/>
    <p:sldId id="286" r:id="rId19"/>
    <p:sldId id="287" r:id="rId20"/>
    <p:sldId id="288" r:id="rId21"/>
    <p:sldId id="260" r:id="rId22"/>
    <p:sldId id="295" r:id="rId23"/>
    <p:sldId id="296" r:id="rId24"/>
    <p:sldId id="297" r:id="rId25"/>
    <p:sldId id="298" r:id="rId26"/>
    <p:sldId id="299" r:id="rId27"/>
    <p:sldId id="300" r:id="rId28"/>
    <p:sldId id="301" r:id="rId29"/>
    <p:sldId id="302" r:id="rId30"/>
    <p:sldId id="303" r:id="rId31"/>
    <p:sldId id="261" r:id="rId32"/>
    <p:sldId id="272" r:id="rId33"/>
    <p:sldId id="273" r:id="rId34"/>
    <p:sldId id="274" r:id="rId35"/>
    <p:sldId id="275" r:id="rId36"/>
    <p:sldId id="262" r:id="rId37"/>
    <p:sldId id="304" r:id="rId38"/>
    <p:sldId id="305" r:id="rId39"/>
    <p:sldId id="306" r:id="rId40"/>
    <p:sldId id="307" r:id="rId41"/>
    <p:sldId id="308" r:id="rId42"/>
    <p:sldId id="309" r:id="rId43"/>
    <p:sldId id="310" r:id="rId44"/>
    <p:sldId id="311" r:id="rId45"/>
    <p:sldId id="312" r:id="rId46"/>
    <p:sldId id="313" r:id="rId47"/>
    <p:sldId id="314" r:id="rId48"/>
    <p:sldId id="315" r:id="rId49"/>
    <p:sldId id="289" r:id="rId50"/>
    <p:sldId id="290" r:id="rId51"/>
    <p:sldId id="291" r:id="rId52"/>
    <p:sldId id="292" r:id="rId53"/>
    <p:sldId id="293" r:id="rId54"/>
    <p:sldId id="263" r:id="rId55"/>
  </p:sldIdLst>
  <p:sldSz cx="12192000" cy="6858000"/>
  <p:notesSz cx="6858000" cy="9144000"/>
  <p:defaultTextStyle>
    <a:defPPr>
      <a:defRPr lang="sl-S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987" autoAdjust="0"/>
    <p:restoredTop sz="94660"/>
  </p:normalViewPr>
  <p:slideViewPr>
    <p:cSldViewPr snapToGrid="0">
      <p:cViewPr varScale="1">
        <p:scale>
          <a:sx n="90" d="100"/>
          <a:sy n="90" d="100"/>
        </p:scale>
        <p:origin x="355" y="6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theme" Target="theme/theme1.xml"/><Relationship Id="rId5" Type="http://schemas.openxmlformats.org/officeDocument/2006/relationships/slide" Target="slides/slide4.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tableStyles" Target="tableStyle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viewProps" Target="viewProps.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A57C3F-0FB2-4B2E-BA6A-FEEEFF1AF7E3}"/>
              </a:ext>
            </a:extLst>
          </p:cNvPr>
          <p:cNvSpPr>
            <a:spLocks noGrp="1"/>
          </p:cNvSpPr>
          <p:nvPr>
            <p:ph type="ctrTitle"/>
          </p:nvPr>
        </p:nvSpPr>
        <p:spPr>
          <a:xfrm>
            <a:off x="2057400" y="685801"/>
            <a:ext cx="8115300" cy="3046228"/>
          </a:xfrm>
        </p:spPr>
        <p:txBody>
          <a:bodyPr anchor="b">
            <a:normAutofit/>
          </a:bodyPr>
          <a:lstStyle>
            <a:lvl1pPr algn="ctr">
              <a:defRPr sz="3600" cap="all" spc="300" baseline="0"/>
            </a:lvl1pPr>
          </a:lstStyle>
          <a:p>
            <a:r>
              <a:rPr lang="en-US"/>
              <a:t>Click to edit Master title style</a:t>
            </a:r>
            <a:endParaRPr lang="en-US" dirty="0"/>
          </a:p>
        </p:txBody>
      </p:sp>
      <p:sp>
        <p:nvSpPr>
          <p:cNvPr id="3" name="Subtitle 2">
            <a:extLst>
              <a:ext uri="{FF2B5EF4-FFF2-40B4-BE49-F238E27FC236}">
                <a16:creationId xmlns:a16="http://schemas.microsoft.com/office/drawing/2014/main" id="{08583AE9-1CC1-4572-A6E5-E97F80E47661}"/>
              </a:ext>
            </a:extLst>
          </p:cNvPr>
          <p:cNvSpPr>
            <a:spLocks noGrp="1"/>
          </p:cNvSpPr>
          <p:nvPr>
            <p:ph type="subTitle" idx="1"/>
          </p:nvPr>
        </p:nvSpPr>
        <p:spPr>
          <a:xfrm>
            <a:off x="2057400" y="4114800"/>
            <a:ext cx="8115300" cy="2057400"/>
          </a:xfrm>
        </p:spPr>
        <p:txBody>
          <a:bodyPr/>
          <a:lstStyle>
            <a:lvl1pPr marL="0" indent="0" algn="ctr">
              <a:buNone/>
              <a:defRPr sz="2400" i="1"/>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a:extLst>
              <a:ext uri="{FF2B5EF4-FFF2-40B4-BE49-F238E27FC236}">
                <a16:creationId xmlns:a16="http://schemas.microsoft.com/office/drawing/2014/main" id="{9C04DE7C-68AB-403D-B9D8-7398C292C6DA}"/>
              </a:ext>
            </a:extLst>
          </p:cNvPr>
          <p:cNvSpPr>
            <a:spLocks noGrp="1"/>
          </p:cNvSpPr>
          <p:nvPr>
            <p:ph type="dt" sz="half" idx="10"/>
          </p:nvPr>
        </p:nvSpPr>
        <p:spPr/>
        <p:txBody>
          <a:bodyPr/>
          <a:lstStyle/>
          <a:p>
            <a:fld id="{23FEA57E-7C1A-457B-A4CD-5DCEB057B502}" type="datetime1">
              <a:rPr lang="en-US" smtClean="0"/>
              <a:t>9/23/2025</a:t>
            </a:fld>
            <a:endParaRPr lang="en-US" dirty="0"/>
          </a:p>
        </p:txBody>
      </p:sp>
      <p:sp>
        <p:nvSpPr>
          <p:cNvPr id="5" name="Footer Placeholder 4">
            <a:extLst>
              <a:ext uri="{FF2B5EF4-FFF2-40B4-BE49-F238E27FC236}">
                <a16:creationId xmlns:a16="http://schemas.microsoft.com/office/drawing/2014/main" id="{51003E50-6613-4D86-AA22-43B14E7279E9}"/>
              </a:ext>
            </a:extLst>
          </p:cNvPr>
          <p:cNvSpPr>
            <a:spLocks noGrp="1"/>
          </p:cNvSpPr>
          <p:nvPr>
            <p:ph type="ftr" sz="quarter" idx="11"/>
          </p:nvPr>
        </p:nvSpPr>
        <p:spPr/>
        <p:txBody>
          <a:bodyPr/>
          <a:lstStyle/>
          <a:p>
            <a:r>
              <a:rPr lang="en-US" dirty="0"/>
              <a:t>Sample Footer Text</a:t>
            </a:r>
          </a:p>
        </p:txBody>
      </p:sp>
      <p:sp>
        <p:nvSpPr>
          <p:cNvPr id="6" name="Slide Number Placeholder 5">
            <a:extLst>
              <a:ext uri="{FF2B5EF4-FFF2-40B4-BE49-F238E27FC236}">
                <a16:creationId xmlns:a16="http://schemas.microsoft.com/office/drawing/2014/main" id="{03069AB5-A56D-471F-9236-EFA981E2EA03}"/>
              </a:ext>
            </a:extLst>
          </p:cNvPr>
          <p:cNvSpPr>
            <a:spLocks noGrp="1"/>
          </p:cNvSpPr>
          <p:nvPr>
            <p:ph type="sldNum" sz="quarter" idx="12"/>
          </p:nvPr>
        </p:nvSpPr>
        <p:spPr/>
        <p:txBody>
          <a:bodyPr/>
          <a:lstStyle/>
          <a:p>
            <a:fld id="{F8E28480-1C08-4458-AD97-0283E6FFD09D}" type="slidenum">
              <a:rPr lang="en-US" smtClean="0"/>
              <a:t>‹#›</a:t>
            </a:fld>
            <a:endParaRPr lang="en-US" dirty="0"/>
          </a:p>
        </p:txBody>
      </p:sp>
    </p:spTree>
    <p:extLst>
      <p:ext uri="{BB962C8B-B14F-4D97-AF65-F5344CB8AC3E}">
        <p14:creationId xmlns:p14="http://schemas.microsoft.com/office/powerpoint/2010/main" val="130306485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02744C-12E6-455B-B646-2EA92DE0E9A2}"/>
              </a:ext>
            </a:extLst>
          </p:cNvPr>
          <p:cNvSpPr>
            <a:spLocks noGrp="1"/>
          </p:cNvSpPr>
          <p:nvPr>
            <p:ph type="title"/>
          </p:nvPr>
        </p:nvSpPr>
        <p:spPr/>
        <p:txBody>
          <a:bodyPr/>
          <a:lstStyle/>
          <a:p>
            <a:r>
              <a:rPr lang="en-US"/>
              <a:t>Click to edit Master title style</a:t>
            </a:r>
            <a:endParaRPr lang="en-US" dirty="0"/>
          </a:p>
        </p:txBody>
      </p:sp>
      <p:sp>
        <p:nvSpPr>
          <p:cNvPr id="3" name="Vertical Text Placeholder 2">
            <a:extLst>
              <a:ext uri="{FF2B5EF4-FFF2-40B4-BE49-F238E27FC236}">
                <a16:creationId xmlns:a16="http://schemas.microsoft.com/office/drawing/2014/main" id="{B7D71C4D-C062-4EEE-9A9A-31ADCC5C8767}"/>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1944DC97-C26E-407A-9E29-68C52D547BDA}"/>
              </a:ext>
            </a:extLst>
          </p:cNvPr>
          <p:cNvSpPr>
            <a:spLocks noGrp="1"/>
          </p:cNvSpPr>
          <p:nvPr>
            <p:ph type="dt" sz="half" idx="10"/>
          </p:nvPr>
        </p:nvSpPr>
        <p:spPr/>
        <p:txBody>
          <a:bodyPr/>
          <a:lstStyle/>
          <a:p>
            <a:fld id="{11789749-A4CD-447F-8298-2B7988C91CEA}" type="datetime1">
              <a:rPr lang="en-US" smtClean="0"/>
              <a:t>9/23/2025</a:t>
            </a:fld>
            <a:endParaRPr lang="en-US"/>
          </a:p>
        </p:txBody>
      </p:sp>
      <p:sp>
        <p:nvSpPr>
          <p:cNvPr id="5" name="Footer Placeholder 4">
            <a:extLst>
              <a:ext uri="{FF2B5EF4-FFF2-40B4-BE49-F238E27FC236}">
                <a16:creationId xmlns:a16="http://schemas.microsoft.com/office/drawing/2014/main" id="{E72E9353-B771-47FF-975E-72337414E0ED}"/>
              </a:ext>
            </a:extLst>
          </p:cNvPr>
          <p:cNvSpPr>
            <a:spLocks noGrp="1"/>
          </p:cNvSpPr>
          <p:nvPr>
            <p:ph type="ftr" sz="quarter" idx="11"/>
          </p:nvPr>
        </p:nvSpPr>
        <p:spPr/>
        <p:txBody>
          <a:bodyPr/>
          <a:lstStyle/>
          <a:p>
            <a:r>
              <a:rPr lang="en-US" dirty="0"/>
              <a:t>Sample Footer Text</a:t>
            </a:r>
          </a:p>
        </p:txBody>
      </p:sp>
      <p:sp>
        <p:nvSpPr>
          <p:cNvPr id="6" name="Slide Number Placeholder 5">
            <a:extLst>
              <a:ext uri="{FF2B5EF4-FFF2-40B4-BE49-F238E27FC236}">
                <a16:creationId xmlns:a16="http://schemas.microsoft.com/office/drawing/2014/main" id="{1EA5A858-B8B2-4364-A7D0-B2E8FAE0ADD4}"/>
              </a:ext>
            </a:extLst>
          </p:cNvPr>
          <p:cNvSpPr>
            <a:spLocks noGrp="1"/>
          </p:cNvSpPr>
          <p:nvPr>
            <p:ph type="sldNum" sz="quarter" idx="12"/>
          </p:nvPr>
        </p:nvSpPr>
        <p:spPr/>
        <p:txBody>
          <a:bodyPr/>
          <a:lstStyle/>
          <a:p>
            <a:fld id="{F8E28480-1C08-4458-AD97-0283E6FFD09D}" type="slidenum">
              <a:rPr lang="en-US" smtClean="0"/>
              <a:t>‹#›</a:t>
            </a:fld>
            <a:endParaRPr lang="en-US"/>
          </a:p>
        </p:txBody>
      </p:sp>
    </p:spTree>
    <p:extLst>
      <p:ext uri="{BB962C8B-B14F-4D97-AF65-F5344CB8AC3E}">
        <p14:creationId xmlns:p14="http://schemas.microsoft.com/office/powerpoint/2010/main" val="18709405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2A6BABE-D80C-4F54-A03C-E1F9EBCA8323}"/>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69285191-EF5B-48BE-AB5D-B7BA4C3D093D}"/>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9FA387A-1231-4FE3-8574-D4331A3432D2}"/>
              </a:ext>
            </a:extLst>
          </p:cNvPr>
          <p:cNvSpPr>
            <a:spLocks noGrp="1"/>
          </p:cNvSpPr>
          <p:nvPr>
            <p:ph type="dt" sz="half" idx="10"/>
          </p:nvPr>
        </p:nvSpPr>
        <p:spPr/>
        <p:txBody>
          <a:bodyPr/>
          <a:lstStyle/>
          <a:p>
            <a:fld id="{BA0444D3-C0BA-4587-A56C-581AB9F841BE}" type="datetime1">
              <a:rPr lang="en-US" smtClean="0"/>
              <a:t>9/23/2025</a:t>
            </a:fld>
            <a:endParaRPr lang="en-US"/>
          </a:p>
        </p:txBody>
      </p:sp>
      <p:sp>
        <p:nvSpPr>
          <p:cNvPr id="5" name="Footer Placeholder 4">
            <a:extLst>
              <a:ext uri="{FF2B5EF4-FFF2-40B4-BE49-F238E27FC236}">
                <a16:creationId xmlns:a16="http://schemas.microsoft.com/office/drawing/2014/main" id="{02F21559-4901-4AD3-ABE7-DF0235457312}"/>
              </a:ext>
            </a:extLst>
          </p:cNvPr>
          <p:cNvSpPr>
            <a:spLocks noGrp="1"/>
          </p:cNvSpPr>
          <p:nvPr>
            <p:ph type="ftr" sz="quarter" idx="11"/>
          </p:nvPr>
        </p:nvSpPr>
        <p:spPr/>
        <p:txBody>
          <a:bodyPr/>
          <a:lstStyle/>
          <a:p>
            <a:r>
              <a:rPr lang="en-US"/>
              <a:t>Sample Footer Text</a:t>
            </a:r>
          </a:p>
        </p:txBody>
      </p:sp>
      <p:sp>
        <p:nvSpPr>
          <p:cNvPr id="6" name="Slide Number Placeholder 5">
            <a:extLst>
              <a:ext uri="{FF2B5EF4-FFF2-40B4-BE49-F238E27FC236}">
                <a16:creationId xmlns:a16="http://schemas.microsoft.com/office/drawing/2014/main" id="{D8F6C18E-B751-4E7B-9CD8-1BF44DAB80F4}"/>
              </a:ext>
            </a:extLst>
          </p:cNvPr>
          <p:cNvSpPr>
            <a:spLocks noGrp="1"/>
          </p:cNvSpPr>
          <p:nvPr>
            <p:ph type="sldNum" sz="quarter" idx="12"/>
          </p:nvPr>
        </p:nvSpPr>
        <p:spPr/>
        <p:txBody>
          <a:bodyPr/>
          <a:lstStyle/>
          <a:p>
            <a:fld id="{F8E28480-1C08-4458-AD97-0283E6FFD09D}" type="slidenum">
              <a:rPr lang="en-US" smtClean="0"/>
              <a:t>‹#›</a:t>
            </a:fld>
            <a:endParaRPr lang="en-US"/>
          </a:p>
        </p:txBody>
      </p:sp>
    </p:spTree>
    <p:extLst>
      <p:ext uri="{BB962C8B-B14F-4D97-AF65-F5344CB8AC3E}">
        <p14:creationId xmlns:p14="http://schemas.microsoft.com/office/powerpoint/2010/main" val="19347767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49B412-EBAB-4569-B3D9-6B346BF837B2}"/>
              </a:ext>
            </a:extLst>
          </p:cNvPr>
          <p:cNvSpPr>
            <a:spLocks noGrp="1"/>
          </p:cNvSpPr>
          <p:nvPr>
            <p:ph type="title"/>
          </p:nvPr>
        </p:nvSpPr>
        <p:spPr>
          <a:xfrm>
            <a:off x="1371600" y="685800"/>
            <a:ext cx="9486900" cy="1371600"/>
          </a:xfrm>
        </p:spPr>
        <p:txBody>
          <a:bodyPr>
            <a:normAutofit/>
          </a:bodyPr>
          <a:lstStyle>
            <a:lvl1pPr algn="l">
              <a:defRPr sz="3200" cap="all" spc="300" baseline="0"/>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95E7C8AE-B0F4-404F-BCAD-A14C18E50D99}"/>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B8AA9CAD-DAFB-4DE3-9C41-7FD03EA8D8DD}"/>
              </a:ext>
            </a:extLst>
          </p:cNvPr>
          <p:cNvSpPr>
            <a:spLocks noGrp="1"/>
          </p:cNvSpPr>
          <p:nvPr>
            <p:ph type="dt" sz="half" idx="10"/>
          </p:nvPr>
        </p:nvSpPr>
        <p:spPr/>
        <p:txBody>
          <a:bodyPr/>
          <a:lstStyle/>
          <a:p>
            <a:fld id="{201AF2CE-4F37-411C-A3EE-BBBE223265BF}" type="datetime1">
              <a:rPr lang="en-US" smtClean="0"/>
              <a:t>9/23/2025</a:t>
            </a:fld>
            <a:endParaRPr lang="en-US"/>
          </a:p>
        </p:txBody>
      </p:sp>
      <p:sp>
        <p:nvSpPr>
          <p:cNvPr id="5" name="Footer Placeholder 4">
            <a:extLst>
              <a:ext uri="{FF2B5EF4-FFF2-40B4-BE49-F238E27FC236}">
                <a16:creationId xmlns:a16="http://schemas.microsoft.com/office/drawing/2014/main" id="{8FCE3137-8136-46C5-AC2F-49E5F55E4C73}"/>
              </a:ext>
            </a:extLst>
          </p:cNvPr>
          <p:cNvSpPr>
            <a:spLocks noGrp="1"/>
          </p:cNvSpPr>
          <p:nvPr>
            <p:ph type="ftr" sz="quarter" idx="11"/>
          </p:nvPr>
        </p:nvSpPr>
        <p:spPr/>
        <p:txBody>
          <a:bodyPr/>
          <a:lstStyle/>
          <a:p>
            <a:r>
              <a:rPr lang="en-US"/>
              <a:t>Sample Footer Text</a:t>
            </a:r>
          </a:p>
        </p:txBody>
      </p:sp>
      <p:sp>
        <p:nvSpPr>
          <p:cNvPr id="6" name="Slide Number Placeholder 5">
            <a:extLst>
              <a:ext uri="{FF2B5EF4-FFF2-40B4-BE49-F238E27FC236}">
                <a16:creationId xmlns:a16="http://schemas.microsoft.com/office/drawing/2014/main" id="{AF1AB6EF-A0B1-4706-AE44-253A6B182D48}"/>
              </a:ext>
            </a:extLst>
          </p:cNvPr>
          <p:cNvSpPr>
            <a:spLocks noGrp="1"/>
          </p:cNvSpPr>
          <p:nvPr>
            <p:ph type="sldNum" sz="quarter" idx="12"/>
          </p:nvPr>
        </p:nvSpPr>
        <p:spPr/>
        <p:txBody>
          <a:bodyPr/>
          <a:lstStyle/>
          <a:p>
            <a:fld id="{F8E28480-1C08-4458-AD97-0283E6FFD09D}" type="slidenum">
              <a:rPr lang="en-US" smtClean="0"/>
              <a:t>‹#›</a:t>
            </a:fld>
            <a:endParaRPr lang="en-US"/>
          </a:p>
        </p:txBody>
      </p:sp>
    </p:spTree>
    <p:extLst>
      <p:ext uri="{BB962C8B-B14F-4D97-AF65-F5344CB8AC3E}">
        <p14:creationId xmlns:p14="http://schemas.microsoft.com/office/powerpoint/2010/main" val="32658214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C02F68-BF19-468D-B422-54B6D189FA58}"/>
              </a:ext>
            </a:extLst>
          </p:cNvPr>
          <p:cNvSpPr>
            <a:spLocks noGrp="1"/>
          </p:cNvSpPr>
          <p:nvPr>
            <p:ph type="title"/>
          </p:nvPr>
        </p:nvSpPr>
        <p:spPr>
          <a:xfrm>
            <a:off x="831850" y="1709738"/>
            <a:ext cx="10515600" cy="2774071"/>
          </a:xfrm>
        </p:spPr>
        <p:txBody>
          <a:bodyPr anchor="b">
            <a:normAutofit/>
          </a:bodyPr>
          <a:lstStyle>
            <a:lvl1pPr algn="ctr">
              <a:defRPr sz="5400"/>
            </a:lvl1p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7BCBF7D7-84D4-4A39-B44E-9B029EEB1FE8}"/>
              </a:ext>
            </a:extLst>
          </p:cNvPr>
          <p:cNvSpPr>
            <a:spLocks noGrp="1"/>
          </p:cNvSpPr>
          <p:nvPr>
            <p:ph type="body" idx="1"/>
          </p:nvPr>
        </p:nvSpPr>
        <p:spPr>
          <a:xfrm>
            <a:off x="831850" y="4641624"/>
            <a:ext cx="10515600" cy="1448026"/>
          </a:xfrm>
        </p:spPr>
        <p:txBody>
          <a:bodyPr/>
          <a:lstStyle>
            <a:lvl1pPr marL="0" indent="0" algn="ctr">
              <a:buNone/>
              <a:defRPr sz="2400" i="1">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89E29709-D243-41E8-89FA-62FA7AEB52E1}"/>
              </a:ext>
            </a:extLst>
          </p:cNvPr>
          <p:cNvSpPr>
            <a:spLocks noGrp="1"/>
          </p:cNvSpPr>
          <p:nvPr>
            <p:ph type="dt" sz="half" idx="10"/>
          </p:nvPr>
        </p:nvSpPr>
        <p:spPr/>
        <p:txBody>
          <a:bodyPr/>
          <a:lstStyle/>
          <a:p>
            <a:fld id="{C96083D4-708C-4BB5-B4FD-30CE9FA12FD5}" type="datetime1">
              <a:rPr lang="en-US" smtClean="0"/>
              <a:t>9/23/2025</a:t>
            </a:fld>
            <a:endParaRPr lang="en-US"/>
          </a:p>
        </p:txBody>
      </p:sp>
      <p:sp>
        <p:nvSpPr>
          <p:cNvPr id="5" name="Footer Placeholder 4">
            <a:extLst>
              <a:ext uri="{FF2B5EF4-FFF2-40B4-BE49-F238E27FC236}">
                <a16:creationId xmlns:a16="http://schemas.microsoft.com/office/drawing/2014/main" id="{5AAB99C0-DC2A-4133-A10D-D43A1E05BB1A}"/>
              </a:ext>
            </a:extLst>
          </p:cNvPr>
          <p:cNvSpPr>
            <a:spLocks noGrp="1"/>
          </p:cNvSpPr>
          <p:nvPr>
            <p:ph type="ftr" sz="quarter" idx="11"/>
          </p:nvPr>
        </p:nvSpPr>
        <p:spPr/>
        <p:txBody>
          <a:bodyPr/>
          <a:lstStyle/>
          <a:p>
            <a:r>
              <a:rPr lang="en-US" dirty="0"/>
              <a:t>Sample Footer Text</a:t>
            </a:r>
          </a:p>
        </p:txBody>
      </p:sp>
      <p:sp>
        <p:nvSpPr>
          <p:cNvPr id="6" name="Slide Number Placeholder 5">
            <a:extLst>
              <a:ext uri="{FF2B5EF4-FFF2-40B4-BE49-F238E27FC236}">
                <a16:creationId xmlns:a16="http://schemas.microsoft.com/office/drawing/2014/main" id="{98122EFD-A17E-47F5-8AC9-EFD6D813DBE7}"/>
              </a:ext>
            </a:extLst>
          </p:cNvPr>
          <p:cNvSpPr>
            <a:spLocks noGrp="1"/>
          </p:cNvSpPr>
          <p:nvPr>
            <p:ph type="sldNum" sz="quarter" idx="12"/>
          </p:nvPr>
        </p:nvSpPr>
        <p:spPr/>
        <p:txBody>
          <a:bodyPr/>
          <a:lstStyle/>
          <a:p>
            <a:fld id="{F8E28480-1C08-4458-AD97-0283E6FFD09D}" type="slidenum">
              <a:rPr lang="en-US" smtClean="0"/>
              <a:t>‹#›</a:t>
            </a:fld>
            <a:endParaRPr lang="en-US"/>
          </a:p>
        </p:txBody>
      </p:sp>
    </p:spTree>
    <p:extLst>
      <p:ext uri="{BB962C8B-B14F-4D97-AF65-F5344CB8AC3E}">
        <p14:creationId xmlns:p14="http://schemas.microsoft.com/office/powerpoint/2010/main" val="17266461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1C668D-BFBE-4765-A294-8303931B57C9}"/>
              </a:ext>
            </a:extLst>
          </p:cNvPr>
          <p:cNvSpPr>
            <a:spLocks noGrp="1"/>
          </p:cNvSpPr>
          <p:nvPr>
            <p:ph type="title"/>
          </p:nvPr>
        </p:nvSpPr>
        <p:spPr>
          <a:xfrm>
            <a:off x="1346071" y="566278"/>
            <a:ext cx="9512429" cy="965458"/>
          </a:xfrm>
        </p:spPr>
        <p:txBody>
          <a:bodyPr/>
          <a:lstStyle>
            <a:lvl1pPr algn="ctr">
              <a:defRPr cap="all" spc="300" baseline="0"/>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61B3C212-F55F-4D0D-BFA7-F00A33CAA196}"/>
              </a:ext>
            </a:extLst>
          </p:cNvPr>
          <p:cNvSpPr>
            <a:spLocks noGrp="1"/>
          </p:cNvSpPr>
          <p:nvPr>
            <p:ph sz="half" idx="1"/>
          </p:nvPr>
        </p:nvSpPr>
        <p:spPr>
          <a:xfrm>
            <a:off x="909758" y="2057400"/>
            <a:ext cx="5031521" cy="41195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7154BDD7-2575-4E82-887D-DCAF9EB15924}"/>
              </a:ext>
            </a:extLst>
          </p:cNvPr>
          <p:cNvSpPr>
            <a:spLocks noGrp="1"/>
          </p:cNvSpPr>
          <p:nvPr>
            <p:ph sz="half" idx="2"/>
          </p:nvPr>
        </p:nvSpPr>
        <p:spPr>
          <a:xfrm>
            <a:off x="6265408" y="2057401"/>
            <a:ext cx="5016834" cy="41195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a:extLst>
              <a:ext uri="{FF2B5EF4-FFF2-40B4-BE49-F238E27FC236}">
                <a16:creationId xmlns:a16="http://schemas.microsoft.com/office/drawing/2014/main" id="{89CAECC8-3C3A-4A5D-AB7A-1F99E5023D3F}"/>
              </a:ext>
            </a:extLst>
          </p:cNvPr>
          <p:cNvSpPr>
            <a:spLocks noGrp="1"/>
          </p:cNvSpPr>
          <p:nvPr>
            <p:ph type="dt" sz="half" idx="10"/>
          </p:nvPr>
        </p:nvSpPr>
        <p:spPr/>
        <p:txBody>
          <a:bodyPr/>
          <a:lstStyle/>
          <a:p>
            <a:fld id="{D0D239B2-65BC-4C2A-A62B-3EABFE9590E4}" type="datetime1">
              <a:rPr lang="en-US" smtClean="0"/>
              <a:t>9/23/2025</a:t>
            </a:fld>
            <a:endParaRPr lang="en-US"/>
          </a:p>
        </p:txBody>
      </p:sp>
      <p:sp>
        <p:nvSpPr>
          <p:cNvPr id="6" name="Footer Placeholder 5">
            <a:extLst>
              <a:ext uri="{FF2B5EF4-FFF2-40B4-BE49-F238E27FC236}">
                <a16:creationId xmlns:a16="http://schemas.microsoft.com/office/drawing/2014/main" id="{4447609B-ACA4-4323-9340-C7DB166D7A50}"/>
              </a:ext>
            </a:extLst>
          </p:cNvPr>
          <p:cNvSpPr>
            <a:spLocks noGrp="1"/>
          </p:cNvSpPr>
          <p:nvPr>
            <p:ph type="ftr" sz="quarter" idx="11"/>
          </p:nvPr>
        </p:nvSpPr>
        <p:spPr/>
        <p:txBody>
          <a:bodyPr/>
          <a:lstStyle/>
          <a:p>
            <a:r>
              <a:rPr lang="en-US"/>
              <a:t>Sample Footer Text</a:t>
            </a:r>
          </a:p>
        </p:txBody>
      </p:sp>
      <p:sp>
        <p:nvSpPr>
          <p:cNvPr id="7" name="Slide Number Placeholder 6">
            <a:extLst>
              <a:ext uri="{FF2B5EF4-FFF2-40B4-BE49-F238E27FC236}">
                <a16:creationId xmlns:a16="http://schemas.microsoft.com/office/drawing/2014/main" id="{77409EA3-C5C7-4AC6-956A-DB9A3B4F3142}"/>
              </a:ext>
            </a:extLst>
          </p:cNvPr>
          <p:cNvSpPr>
            <a:spLocks noGrp="1"/>
          </p:cNvSpPr>
          <p:nvPr>
            <p:ph type="sldNum" sz="quarter" idx="12"/>
          </p:nvPr>
        </p:nvSpPr>
        <p:spPr/>
        <p:txBody>
          <a:bodyPr/>
          <a:lstStyle/>
          <a:p>
            <a:fld id="{F8E28480-1C08-4458-AD97-0283E6FFD09D}" type="slidenum">
              <a:rPr lang="en-US" smtClean="0"/>
              <a:t>‹#›</a:t>
            </a:fld>
            <a:endParaRPr lang="en-US"/>
          </a:p>
        </p:txBody>
      </p:sp>
    </p:spTree>
    <p:extLst>
      <p:ext uri="{BB962C8B-B14F-4D97-AF65-F5344CB8AC3E}">
        <p14:creationId xmlns:p14="http://schemas.microsoft.com/office/powerpoint/2010/main" val="284392097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E0CDE0-7431-4F05-AA47-F10EB46C9608}"/>
              </a:ext>
            </a:extLst>
          </p:cNvPr>
          <p:cNvSpPr>
            <a:spLocks noGrp="1"/>
          </p:cNvSpPr>
          <p:nvPr>
            <p:ph type="title"/>
          </p:nvPr>
        </p:nvSpPr>
        <p:spPr>
          <a:xfrm>
            <a:off x="839788" y="365126"/>
            <a:ext cx="10276552" cy="1149350"/>
          </a:xfrm>
        </p:spPr>
        <p:txBody>
          <a:bodyPr>
            <a:normAutofit/>
          </a:bodyPr>
          <a:lstStyle>
            <a:lvl1pPr algn="ctr">
              <a:defRPr sz="3200" cap="all" spc="300" baseline="0"/>
            </a:lvl1p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06D9FFA7-D3EA-4CB8-A471-94235AD62592}"/>
              </a:ext>
            </a:extLst>
          </p:cNvPr>
          <p:cNvSpPr>
            <a:spLocks noGrp="1"/>
          </p:cNvSpPr>
          <p:nvPr>
            <p:ph type="body" idx="1"/>
          </p:nvPr>
        </p:nvSpPr>
        <p:spPr>
          <a:xfrm>
            <a:off x="839788" y="1681163"/>
            <a:ext cx="5157787" cy="823912"/>
          </a:xfrm>
        </p:spPr>
        <p:txBody>
          <a:bodyPr anchor="b"/>
          <a:lstStyle>
            <a:lvl1pPr marL="0" indent="0">
              <a:buNone/>
              <a:defRPr sz="2400" b="1" i="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F05360D2-88E8-43C8-92D1-67AB23BBE268}"/>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65C768F6-20A1-47A1-90FE-903135EEFD5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AD555EC1-268F-4324-A003-3608AA0D847E}"/>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9C55C8E4-FCB8-4E06-9C43-0ACD949A73D4}"/>
              </a:ext>
            </a:extLst>
          </p:cNvPr>
          <p:cNvSpPr>
            <a:spLocks noGrp="1"/>
          </p:cNvSpPr>
          <p:nvPr>
            <p:ph type="dt" sz="half" idx="10"/>
          </p:nvPr>
        </p:nvSpPr>
        <p:spPr/>
        <p:txBody>
          <a:bodyPr/>
          <a:lstStyle/>
          <a:p>
            <a:fld id="{85E05F5A-E4A3-476F-A89E-C2B73F2431E4}" type="datetime1">
              <a:rPr lang="en-US" smtClean="0"/>
              <a:t>9/23/2025</a:t>
            </a:fld>
            <a:endParaRPr lang="en-US"/>
          </a:p>
        </p:txBody>
      </p:sp>
      <p:sp>
        <p:nvSpPr>
          <p:cNvPr id="8" name="Footer Placeholder 7">
            <a:extLst>
              <a:ext uri="{FF2B5EF4-FFF2-40B4-BE49-F238E27FC236}">
                <a16:creationId xmlns:a16="http://schemas.microsoft.com/office/drawing/2014/main" id="{8B01C005-C973-4D82-942A-334F1D431A04}"/>
              </a:ext>
            </a:extLst>
          </p:cNvPr>
          <p:cNvSpPr>
            <a:spLocks noGrp="1"/>
          </p:cNvSpPr>
          <p:nvPr>
            <p:ph type="ftr" sz="quarter" idx="11"/>
          </p:nvPr>
        </p:nvSpPr>
        <p:spPr/>
        <p:txBody>
          <a:bodyPr/>
          <a:lstStyle/>
          <a:p>
            <a:r>
              <a:rPr lang="en-US"/>
              <a:t>Sample Footer Text</a:t>
            </a:r>
          </a:p>
        </p:txBody>
      </p:sp>
      <p:sp>
        <p:nvSpPr>
          <p:cNvPr id="9" name="Slide Number Placeholder 8">
            <a:extLst>
              <a:ext uri="{FF2B5EF4-FFF2-40B4-BE49-F238E27FC236}">
                <a16:creationId xmlns:a16="http://schemas.microsoft.com/office/drawing/2014/main" id="{AAFB6186-6570-4DE8-8603-70B0A51DFE9C}"/>
              </a:ext>
            </a:extLst>
          </p:cNvPr>
          <p:cNvSpPr>
            <a:spLocks noGrp="1"/>
          </p:cNvSpPr>
          <p:nvPr>
            <p:ph type="sldNum" sz="quarter" idx="12"/>
          </p:nvPr>
        </p:nvSpPr>
        <p:spPr/>
        <p:txBody>
          <a:bodyPr/>
          <a:lstStyle/>
          <a:p>
            <a:fld id="{F8E28480-1C08-4458-AD97-0283E6FFD09D}" type="slidenum">
              <a:rPr lang="en-US" smtClean="0"/>
              <a:t>‹#›</a:t>
            </a:fld>
            <a:endParaRPr lang="en-US"/>
          </a:p>
        </p:txBody>
      </p:sp>
    </p:spTree>
    <p:extLst>
      <p:ext uri="{BB962C8B-B14F-4D97-AF65-F5344CB8AC3E}">
        <p14:creationId xmlns:p14="http://schemas.microsoft.com/office/powerpoint/2010/main" val="103622681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A5ADD3-88C8-4B01-8CC6-808C0E416054}"/>
              </a:ext>
            </a:extLst>
          </p:cNvPr>
          <p:cNvSpPr>
            <a:spLocks noGrp="1"/>
          </p:cNvSpPr>
          <p:nvPr>
            <p:ph type="title"/>
          </p:nvPr>
        </p:nvSpPr>
        <p:spPr/>
        <p:txBody>
          <a:bodyPr/>
          <a:lstStyle/>
          <a:p>
            <a:r>
              <a:rPr lang="en-US"/>
              <a:t>Click to edit Master title style</a:t>
            </a:r>
            <a:endParaRPr lang="en-US" dirty="0"/>
          </a:p>
        </p:txBody>
      </p:sp>
      <p:sp>
        <p:nvSpPr>
          <p:cNvPr id="3" name="Date Placeholder 2">
            <a:extLst>
              <a:ext uri="{FF2B5EF4-FFF2-40B4-BE49-F238E27FC236}">
                <a16:creationId xmlns:a16="http://schemas.microsoft.com/office/drawing/2014/main" id="{02634E6A-1390-4101-B78E-7592313407D7}"/>
              </a:ext>
            </a:extLst>
          </p:cNvPr>
          <p:cNvSpPr>
            <a:spLocks noGrp="1"/>
          </p:cNvSpPr>
          <p:nvPr>
            <p:ph type="dt" sz="half" idx="10"/>
          </p:nvPr>
        </p:nvSpPr>
        <p:spPr/>
        <p:txBody>
          <a:bodyPr/>
          <a:lstStyle/>
          <a:p>
            <a:fld id="{E3761515-4A26-4F31-9F61-5A10B1FABBFC}" type="datetime1">
              <a:rPr lang="en-US" smtClean="0"/>
              <a:t>9/23/2025</a:t>
            </a:fld>
            <a:endParaRPr lang="en-US"/>
          </a:p>
        </p:txBody>
      </p:sp>
      <p:sp>
        <p:nvSpPr>
          <p:cNvPr id="4" name="Footer Placeholder 3">
            <a:extLst>
              <a:ext uri="{FF2B5EF4-FFF2-40B4-BE49-F238E27FC236}">
                <a16:creationId xmlns:a16="http://schemas.microsoft.com/office/drawing/2014/main" id="{88BC7B90-4C99-4653-872A-3572A02DAE99}"/>
              </a:ext>
            </a:extLst>
          </p:cNvPr>
          <p:cNvSpPr>
            <a:spLocks noGrp="1"/>
          </p:cNvSpPr>
          <p:nvPr>
            <p:ph type="ftr" sz="quarter" idx="11"/>
          </p:nvPr>
        </p:nvSpPr>
        <p:spPr/>
        <p:txBody>
          <a:bodyPr/>
          <a:lstStyle/>
          <a:p>
            <a:r>
              <a:rPr lang="en-US"/>
              <a:t>Sample Footer Text</a:t>
            </a:r>
          </a:p>
        </p:txBody>
      </p:sp>
      <p:sp>
        <p:nvSpPr>
          <p:cNvPr id="5" name="Slide Number Placeholder 4">
            <a:extLst>
              <a:ext uri="{FF2B5EF4-FFF2-40B4-BE49-F238E27FC236}">
                <a16:creationId xmlns:a16="http://schemas.microsoft.com/office/drawing/2014/main" id="{13B03516-4D31-49D2-9488-33C734A7A4F6}"/>
              </a:ext>
            </a:extLst>
          </p:cNvPr>
          <p:cNvSpPr>
            <a:spLocks noGrp="1"/>
          </p:cNvSpPr>
          <p:nvPr>
            <p:ph type="sldNum" sz="quarter" idx="12"/>
          </p:nvPr>
        </p:nvSpPr>
        <p:spPr/>
        <p:txBody>
          <a:bodyPr/>
          <a:lstStyle/>
          <a:p>
            <a:fld id="{F8E28480-1C08-4458-AD97-0283E6FFD09D}" type="slidenum">
              <a:rPr lang="en-US" smtClean="0"/>
              <a:t>‹#›</a:t>
            </a:fld>
            <a:endParaRPr lang="en-US"/>
          </a:p>
        </p:txBody>
      </p:sp>
    </p:spTree>
    <p:extLst>
      <p:ext uri="{BB962C8B-B14F-4D97-AF65-F5344CB8AC3E}">
        <p14:creationId xmlns:p14="http://schemas.microsoft.com/office/powerpoint/2010/main" val="8752004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10D8488-CF25-431B-A87A-AAF141BD0BBB}"/>
              </a:ext>
            </a:extLst>
          </p:cNvPr>
          <p:cNvSpPr>
            <a:spLocks noGrp="1"/>
          </p:cNvSpPr>
          <p:nvPr>
            <p:ph type="dt" sz="half" idx="10"/>
          </p:nvPr>
        </p:nvSpPr>
        <p:spPr/>
        <p:txBody>
          <a:bodyPr/>
          <a:lstStyle/>
          <a:p>
            <a:fld id="{4A75DC65-7D1F-4BAB-9695-F7E734143E14}" type="datetime1">
              <a:rPr lang="en-US" smtClean="0"/>
              <a:t>9/23/2025</a:t>
            </a:fld>
            <a:endParaRPr lang="en-US"/>
          </a:p>
        </p:txBody>
      </p:sp>
      <p:sp>
        <p:nvSpPr>
          <p:cNvPr id="3" name="Footer Placeholder 2">
            <a:extLst>
              <a:ext uri="{FF2B5EF4-FFF2-40B4-BE49-F238E27FC236}">
                <a16:creationId xmlns:a16="http://schemas.microsoft.com/office/drawing/2014/main" id="{8A2F58E5-C92D-4C64-B867-0576B1EADD06}"/>
              </a:ext>
            </a:extLst>
          </p:cNvPr>
          <p:cNvSpPr>
            <a:spLocks noGrp="1"/>
          </p:cNvSpPr>
          <p:nvPr>
            <p:ph type="ftr" sz="quarter" idx="11"/>
          </p:nvPr>
        </p:nvSpPr>
        <p:spPr/>
        <p:txBody>
          <a:bodyPr/>
          <a:lstStyle/>
          <a:p>
            <a:r>
              <a:rPr lang="en-US"/>
              <a:t>Sample Footer Text</a:t>
            </a:r>
          </a:p>
        </p:txBody>
      </p:sp>
      <p:sp>
        <p:nvSpPr>
          <p:cNvPr id="4" name="Slide Number Placeholder 3">
            <a:extLst>
              <a:ext uri="{FF2B5EF4-FFF2-40B4-BE49-F238E27FC236}">
                <a16:creationId xmlns:a16="http://schemas.microsoft.com/office/drawing/2014/main" id="{89216797-ABEC-4FE0-AFDE-36107B96710D}"/>
              </a:ext>
            </a:extLst>
          </p:cNvPr>
          <p:cNvSpPr>
            <a:spLocks noGrp="1"/>
          </p:cNvSpPr>
          <p:nvPr>
            <p:ph type="sldNum" sz="quarter" idx="12"/>
          </p:nvPr>
        </p:nvSpPr>
        <p:spPr/>
        <p:txBody>
          <a:bodyPr/>
          <a:lstStyle/>
          <a:p>
            <a:fld id="{F8E28480-1C08-4458-AD97-0283E6FFD09D}" type="slidenum">
              <a:rPr lang="en-US" smtClean="0"/>
              <a:t>‹#›</a:t>
            </a:fld>
            <a:endParaRPr lang="en-US"/>
          </a:p>
        </p:txBody>
      </p:sp>
    </p:spTree>
    <p:extLst>
      <p:ext uri="{BB962C8B-B14F-4D97-AF65-F5344CB8AC3E}">
        <p14:creationId xmlns:p14="http://schemas.microsoft.com/office/powerpoint/2010/main" val="154084984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68F2B0-990D-418E-9D10-2464E986692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A6881131-AFFD-4339-9F30-D408B5105CB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7A7C47F4-7968-4698-8BD3-A583099FAA1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E12BC6F-3996-4B2B-B8F2-DD3A82CCF76B}"/>
              </a:ext>
            </a:extLst>
          </p:cNvPr>
          <p:cNvSpPr>
            <a:spLocks noGrp="1"/>
          </p:cNvSpPr>
          <p:nvPr>
            <p:ph type="dt" sz="half" idx="10"/>
          </p:nvPr>
        </p:nvSpPr>
        <p:spPr/>
        <p:txBody>
          <a:bodyPr/>
          <a:lstStyle/>
          <a:p>
            <a:fld id="{7E624077-BD55-4036-8E92-6558FDF3B653}" type="datetime1">
              <a:rPr lang="en-US" smtClean="0"/>
              <a:t>9/23/2025</a:t>
            </a:fld>
            <a:endParaRPr lang="en-US"/>
          </a:p>
        </p:txBody>
      </p:sp>
      <p:sp>
        <p:nvSpPr>
          <p:cNvPr id="6" name="Footer Placeholder 5">
            <a:extLst>
              <a:ext uri="{FF2B5EF4-FFF2-40B4-BE49-F238E27FC236}">
                <a16:creationId xmlns:a16="http://schemas.microsoft.com/office/drawing/2014/main" id="{EA832E66-581A-4CF2-A40A-4E24FAAC4AE4}"/>
              </a:ext>
            </a:extLst>
          </p:cNvPr>
          <p:cNvSpPr>
            <a:spLocks noGrp="1"/>
          </p:cNvSpPr>
          <p:nvPr>
            <p:ph type="ftr" sz="quarter" idx="11"/>
          </p:nvPr>
        </p:nvSpPr>
        <p:spPr/>
        <p:txBody>
          <a:bodyPr/>
          <a:lstStyle/>
          <a:p>
            <a:r>
              <a:rPr lang="en-US"/>
              <a:t>Sample Footer Text</a:t>
            </a:r>
          </a:p>
        </p:txBody>
      </p:sp>
      <p:sp>
        <p:nvSpPr>
          <p:cNvPr id="7" name="Slide Number Placeholder 6">
            <a:extLst>
              <a:ext uri="{FF2B5EF4-FFF2-40B4-BE49-F238E27FC236}">
                <a16:creationId xmlns:a16="http://schemas.microsoft.com/office/drawing/2014/main" id="{E83B1C89-C625-4618-81A2-FB34E4DA0712}"/>
              </a:ext>
            </a:extLst>
          </p:cNvPr>
          <p:cNvSpPr>
            <a:spLocks noGrp="1"/>
          </p:cNvSpPr>
          <p:nvPr>
            <p:ph type="sldNum" sz="quarter" idx="12"/>
          </p:nvPr>
        </p:nvSpPr>
        <p:spPr/>
        <p:txBody>
          <a:bodyPr/>
          <a:lstStyle/>
          <a:p>
            <a:fld id="{F8E28480-1C08-4458-AD97-0283E6FFD09D}" type="slidenum">
              <a:rPr lang="en-US" smtClean="0"/>
              <a:t>‹#›</a:t>
            </a:fld>
            <a:endParaRPr lang="en-US"/>
          </a:p>
        </p:txBody>
      </p:sp>
    </p:spTree>
    <p:extLst>
      <p:ext uri="{BB962C8B-B14F-4D97-AF65-F5344CB8AC3E}">
        <p14:creationId xmlns:p14="http://schemas.microsoft.com/office/powerpoint/2010/main" val="25927177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51486F-443A-4F2D-AB1F-8B1F4C4DE72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E3A21213-E7FB-406A-B8CD-735AAC7AD0D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F4F41A03-500E-49F7-8D99-A1EAFE4D340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391523D-69E9-4EAE-A610-B3A237B75842}"/>
              </a:ext>
            </a:extLst>
          </p:cNvPr>
          <p:cNvSpPr>
            <a:spLocks noGrp="1"/>
          </p:cNvSpPr>
          <p:nvPr>
            <p:ph type="dt" sz="half" idx="10"/>
          </p:nvPr>
        </p:nvSpPr>
        <p:spPr/>
        <p:txBody>
          <a:bodyPr/>
          <a:lstStyle/>
          <a:p>
            <a:fld id="{804225F2-7107-4609-BCC2-77C63064A5E8}" type="datetime1">
              <a:rPr lang="en-US" smtClean="0"/>
              <a:t>9/23/2025</a:t>
            </a:fld>
            <a:endParaRPr lang="en-US"/>
          </a:p>
        </p:txBody>
      </p:sp>
      <p:sp>
        <p:nvSpPr>
          <p:cNvPr id="6" name="Footer Placeholder 5">
            <a:extLst>
              <a:ext uri="{FF2B5EF4-FFF2-40B4-BE49-F238E27FC236}">
                <a16:creationId xmlns:a16="http://schemas.microsoft.com/office/drawing/2014/main" id="{4EDB852F-4134-4AB5-BA87-483B1E1ADD21}"/>
              </a:ext>
            </a:extLst>
          </p:cNvPr>
          <p:cNvSpPr>
            <a:spLocks noGrp="1"/>
          </p:cNvSpPr>
          <p:nvPr>
            <p:ph type="ftr" sz="quarter" idx="11"/>
          </p:nvPr>
        </p:nvSpPr>
        <p:spPr/>
        <p:txBody>
          <a:bodyPr/>
          <a:lstStyle/>
          <a:p>
            <a:r>
              <a:rPr lang="en-US"/>
              <a:t>Sample Footer Text</a:t>
            </a:r>
          </a:p>
        </p:txBody>
      </p:sp>
      <p:sp>
        <p:nvSpPr>
          <p:cNvPr id="7" name="Slide Number Placeholder 6">
            <a:extLst>
              <a:ext uri="{FF2B5EF4-FFF2-40B4-BE49-F238E27FC236}">
                <a16:creationId xmlns:a16="http://schemas.microsoft.com/office/drawing/2014/main" id="{5E34C5CB-918E-4A09-8222-D36E37B63C02}"/>
              </a:ext>
            </a:extLst>
          </p:cNvPr>
          <p:cNvSpPr>
            <a:spLocks noGrp="1"/>
          </p:cNvSpPr>
          <p:nvPr>
            <p:ph type="sldNum" sz="quarter" idx="12"/>
          </p:nvPr>
        </p:nvSpPr>
        <p:spPr/>
        <p:txBody>
          <a:bodyPr/>
          <a:lstStyle/>
          <a:p>
            <a:fld id="{F8E28480-1C08-4458-AD97-0283E6FFD09D}" type="slidenum">
              <a:rPr lang="en-US" smtClean="0"/>
              <a:t>‹#›</a:t>
            </a:fld>
            <a:endParaRPr lang="en-US"/>
          </a:p>
        </p:txBody>
      </p:sp>
    </p:spTree>
    <p:extLst>
      <p:ext uri="{BB962C8B-B14F-4D97-AF65-F5344CB8AC3E}">
        <p14:creationId xmlns:p14="http://schemas.microsoft.com/office/powerpoint/2010/main" val="88351729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3AA0686-7BAC-45C0-BA30-0D0CBCE5CE63}"/>
              </a:ext>
            </a:extLst>
          </p:cNvPr>
          <p:cNvSpPr>
            <a:spLocks noGrp="1"/>
          </p:cNvSpPr>
          <p:nvPr>
            <p:ph type="title"/>
          </p:nvPr>
        </p:nvSpPr>
        <p:spPr>
          <a:xfrm>
            <a:off x="1371600" y="685800"/>
            <a:ext cx="9486900" cy="1371600"/>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334202DE-82CD-407D-8C68-174B0CBB57F7}"/>
              </a:ext>
            </a:extLst>
          </p:cNvPr>
          <p:cNvSpPr>
            <a:spLocks noGrp="1"/>
          </p:cNvSpPr>
          <p:nvPr>
            <p:ph type="body" idx="1"/>
          </p:nvPr>
        </p:nvSpPr>
        <p:spPr>
          <a:xfrm>
            <a:off x="1371599" y="2254103"/>
            <a:ext cx="9486901" cy="391809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2554AC9D-6E1B-46D3-959F-A068A1EDBDBA}"/>
              </a:ext>
            </a:extLst>
          </p:cNvPr>
          <p:cNvSpPr>
            <a:spLocks noGrp="1"/>
          </p:cNvSpPr>
          <p:nvPr>
            <p:ph type="dt" sz="half" idx="2"/>
          </p:nvPr>
        </p:nvSpPr>
        <p:spPr>
          <a:xfrm rot="5400000">
            <a:off x="9800022" y="3223751"/>
            <a:ext cx="4114801" cy="410501"/>
          </a:xfrm>
          <a:prstGeom prst="rect">
            <a:avLst/>
          </a:prstGeom>
        </p:spPr>
        <p:txBody>
          <a:bodyPr vert="horz" lIns="91440" tIns="45720" rIns="91440" bIns="45720" rtlCol="0" anchor="ctr"/>
          <a:lstStyle>
            <a:lvl1pPr algn="ctr">
              <a:defRPr sz="900" cap="all" spc="300" baseline="0">
                <a:solidFill>
                  <a:schemeClr val="tx2">
                    <a:lumMod val="75000"/>
                    <a:lumOff val="25000"/>
                  </a:schemeClr>
                </a:solidFill>
                <a:latin typeface="+mn-lt"/>
              </a:defRPr>
            </a:lvl1pPr>
          </a:lstStyle>
          <a:p>
            <a:fld id="{D3FE42E8-8B57-452D-A122-4DCE9AC771EF}" type="datetime1">
              <a:rPr lang="en-US" smtClean="0"/>
              <a:t>9/23/2025</a:t>
            </a:fld>
            <a:endParaRPr lang="en-US"/>
          </a:p>
        </p:txBody>
      </p:sp>
      <p:sp>
        <p:nvSpPr>
          <p:cNvPr id="5" name="Footer Placeholder 4">
            <a:extLst>
              <a:ext uri="{FF2B5EF4-FFF2-40B4-BE49-F238E27FC236}">
                <a16:creationId xmlns:a16="http://schemas.microsoft.com/office/drawing/2014/main" id="{A5FC0015-9EFB-40F8-BC00-AC2483D60905}"/>
              </a:ext>
            </a:extLst>
          </p:cNvPr>
          <p:cNvSpPr>
            <a:spLocks noGrp="1"/>
          </p:cNvSpPr>
          <p:nvPr>
            <p:ph type="ftr" sz="quarter" idx="3"/>
          </p:nvPr>
        </p:nvSpPr>
        <p:spPr>
          <a:xfrm rot="5400000">
            <a:off x="-1708136" y="3223750"/>
            <a:ext cx="4114800" cy="410501"/>
          </a:xfrm>
          <a:prstGeom prst="rect">
            <a:avLst/>
          </a:prstGeom>
        </p:spPr>
        <p:txBody>
          <a:bodyPr vert="horz" lIns="91440" tIns="45720" rIns="91440" bIns="45720" rtlCol="0" anchor="ctr"/>
          <a:lstStyle>
            <a:lvl1pPr algn="ctr">
              <a:defRPr sz="900" cap="all" spc="300" baseline="0">
                <a:solidFill>
                  <a:schemeClr val="tx2">
                    <a:lumMod val="75000"/>
                    <a:lumOff val="25000"/>
                  </a:schemeClr>
                </a:solidFill>
                <a:latin typeface="+mn-lt"/>
              </a:defRPr>
            </a:lvl1pPr>
          </a:lstStyle>
          <a:p>
            <a:r>
              <a:rPr lang="en-US" dirty="0"/>
              <a:t>Sample Footer Text</a:t>
            </a:r>
          </a:p>
        </p:txBody>
      </p:sp>
      <p:sp>
        <p:nvSpPr>
          <p:cNvPr id="6" name="Slide Number Placeholder 5">
            <a:extLst>
              <a:ext uri="{FF2B5EF4-FFF2-40B4-BE49-F238E27FC236}">
                <a16:creationId xmlns:a16="http://schemas.microsoft.com/office/drawing/2014/main" id="{E572C732-0E3E-49E0-A72E-D4C08CB4455A}"/>
              </a:ext>
            </a:extLst>
          </p:cNvPr>
          <p:cNvSpPr>
            <a:spLocks noGrp="1"/>
          </p:cNvSpPr>
          <p:nvPr>
            <p:ph type="sldNum" sz="quarter" idx="4"/>
          </p:nvPr>
        </p:nvSpPr>
        <p:spPr>
          <a:xfrm>
            <a:off x="11116340" y="6356350"/>
            <a:ext cx="871868" cy="365125"/>
          </a:xfrm>
          <a:prstGeom prst="rect">
            <a:avLst/>
          </a:prstGeom>
        </p:spPr>
        <p:txBody>
          <a:bodyPr vert="horz" lIns="91440" tIns="45720" rIns="91440" bIns="45720" rtlCol="0" anchor="ctr"/>
          <a:lstStyle>
            <a:lvl1pPr algn="r">
              <a:defRPr sz="900" spc="300">
                <a:solidFill>
                  <a:schemeClr val="tx2">
                    <a:lumMod val="75000"/>
                    <a:lumOff val="25000"/>
                  </a:schemeClr>
                </a:solidFill>
                <a:latin typeface="+mn-lt"/>
              </a:defRPr>
            </a:lvl1pPr>
          </a:lstStyle>
          <a:p>
            <a:fld id="{F8E28480-1C08-4458-AD97-0283E6FFD09D}" type="slidenum">
              <a:rPr lang="en-US" smtClean="0"/>
              <a:pPr/>
              <a:t>‹#›</a:t>
            </a:fld>
            <a:endParaRPr lang="en-US"/>
          </a:p>
        </p:txBody>
      </p:sp>
    </p:spTree>
    <p:extLst>
      <p:ext uri="{BB962C8B-B14F-4D97-AF65-F5344CB8AC3E}">
        <p14:creationId xmlns:p14="http://schemas.microsoft.com/office/powerpoint/2010/main" val="571872347"/>
      </p:ext>
    </p:extLst>
  </p:cSld>
  <p:clrMap bg1="lt1" tx1="dk1" bg2="lt2" tx2="dk2" accent1="accent1" accent2="accent2" accent3="accent3" accent4="accent4" accent5="accent5" accent6="accent6" hlink="hlink" folHlink="folHlink"/>
  <p:sldLayoutIdLst>
    <p:sldLayoutId id="2147483793" r:id="rId1"/>
    <p:sldLayoutId id="2147483794" r:id="rId2"/>
    <p:sldLayoutId id="2147483795" r:id="rId3"/>
    <p:sldLayoutId id="2147483796" r:id="rId4"/>
    <p:sldLayoutId id="2147483797" r:id="rId5"/>
    <p:sldLayoutId id="2147483791" r:id="rId6"/>
    <p:sldLayoutId id="2147483787" r:id="rId7"/>
    <p:sldLayoutId id="2147483788" r:id="rId8"/>
    <p:sldLayoutId id="2147483789" r:id="rId9"/>
    <p:sldLayoutId id="2147483790" r:id="rId10"/>
    <p:sldLayoutId id="2147483792" r:id="rId11"/>
  </p:sldLayoutIdLst>
  <p:hf sldNum="0" hdr="0" ftr="0" dt="0"/>
  <p:txStyles>
    <p:titleStyle>
      <a:lvl1pPr algn="l" defTabSz="914400" rtl="0" eaLnBrk="1" latinLnBrk="0" hangingPunct="1">
        <a:lnSpc>
          <a:spcPct val="90000"/>
        </a:lnSpc>
        <a:spcBef>
          <a:spcPct val="0"/>
        </a:spcBef>
        <a:buNone/>
        <a:defRPr sz="3600" kern="1200">
          <a:solidFill>
            <a:schemeClr val="tx2"/>
          </a:solidFill>
          <a:latin typeface="+mj-lt"/>
          <a:ea typeface="+mj-ea"/>
          <a:cs typeface="+mj-cs"/>
        </a:defRPr>
      </a:lvl1pPr>
    </p:titleStyle>
    <p:bodyStyle>
      <a:lvl1pPr marL="228600" indent="-228600" algn="l" defTabSz="914400" rtl="0" eaLnBrk="1" latinLnBrk="0" hangingPunct="1">
        <a:lnSpc>
          <a:spcPct val="100000"/>
        </a:lnSpc>
        <a:spcBef>
          <a:spcPts val="1000"/>
        </a:spcBef>
        <a:buSzPct val="70000"/>
        <a:buFont typeface="Arial" panose="020B0604020202020204" pitchFamily="34" charset="0"/>
        <a:buChar char="•"/>
        <a:defRPr sz="2400" kern="1200">
          <a:solidFill>
            <a:schemeClr val="tx2"/>
          </a:solidFill>
          <a:latin typeface="+mj-lt"/>
          <a:ea typeface="+mn-ea"/>
          <a:cs typeface="+mn-cs"/>
        </a:defRPr>
      </a:lvl1pPr>
      <a:lvl2pPr marL="685800" indent="-228600" algn="l" defTabSz="914400" rtl="0" eaLnBrk="1" latinLnBrk="0" hangingPunct="1">
        <a:lnSpc>
          <a:spcPct val="100000"/>
        </a:lnSpc>
        <a:spcBef>
          <a:spcPts val="500"/>
        </a:spcBef>
        <a:buSzPct val="70000"/>
        <a:buFont typeface="Arial" panose="020B0604020202020204" pitchFamily="34" charset="0"/>
        <a:buChar char="•"/>
        <a:defRPr sz="2000" kern="1200">
          <a:solidFill>
            <a:schemeClr val="tx2"/>
          </a:solidFill>
          <a:latin typeface="+mj-lt"/>
          <a:ea typeface="+mn-ea"/>
          <a:cs typeface="+mn-cs"/>
        </a:defRPr>
      </a:lvl2pPr>
      <a:lvl3pPr marL="1143000" indent="-228600" algn="l" defTabSz="914400" rtl="0" eaLnBrk="1" latinLnBrk="0" hangingPunct="1">
        <a:lnSpc>
          <a:spcPct val="100000"/>
        </a:lnSpc>
        <a:spcBef>
          <a:spcPts val="500"/>
        </a:spcBef>
        <a:buSzPct val="70000"/>
        <a:buFont typeface="Arial" panose="020B0604020202020204" pitchFamily="34" charset="0"/>
        <a:buChar char="•"/>
        <a:defRPr sz="1800" kern="1200">
          <a:solidFill>
            <a:schemeClr val="tx2"/>
          </a:solidFill>
          <a:latin typeface="+mj-lt"/>
          <a:ea typeface="+mn-ea"/>
          <a:cs typeface="+mn-cs"/>
        </a:defRPr>
      </a:lvl3pPr>
      <a:lvl4pPr marL="1600200" indent="-228600" algn="l" defTabSz="914400" rtl="0" eaLnBrk="1" latinLnBrk="0" hangingPunct="1">
        <a:lnSpc>
          <a:spcPct val="100000"/>
        </a:lnSpc>
        <a:spcBef>
          <a:spcPts val="500"/>
        </a:spcBef>
        <a:buSzPct val="70000"/>
        <a:buFont typeface="Arial" panose="020B0604020202020204" pitchFamily="34" charset="0"/>
        <a:buChar char="•"/>
        <a:defRPr sz="1600" kern="1200">
          <a:solidFill>
            <a:schemeClr val="tx2"/>
          </a:solidFill>
          <a:latin typeface="+mj-lt"/>
          <a:ea typeface="+mn-ea"/>
          <a:cs typeface="+mn-cs"/>
        </a:defRPr>
      </a:lvl4pPr>
      <a:lvl5pPr marL="2057400" indent="-228600" algn="l" defTabSz="914400" rtl="0" eaLnBrk="1" latinLnBrk="0" hangingPunct="1">
        <a:lnSpc>
          <a:spcPct val="100000"/>
        </a:lnSpc>
        <a:spcBef>
          <a:spcPts val="500"/>
        </a:spcBef>
        <a:buSzPct val="70000"/>
        <a:buFont typeface="Arial" panose="020B0604020202020204" pitchFamily="34" charset="0"/>
        <a:buChar char="•"/>
        <a:defRPr sz="1600" kern="1200">
          <a:solidFill>
            <a:schemeClr val="tx2"/>
          </a:solidFill>
          <a:latin typeface="+mj-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55" name="Rectangle 50">
            <a:extLst>
              <a:ext uri="{FF2B5EF4-FFF2-40B4-BE49-F238E27FC236}">
                <a16:creationId xmlns:a16="http://schemas.microsoft.com/office/drawing/2014/main" id="{EC5A5BBC-4597-4CBA-BBCB-79541E0CAA9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 name="Rectangle 52">
            <a:extLst>
              <a:ext uri="{FF2B5EF4-FFF2-40B4-BE49-F238E27FC236}">
                <a16:creationId xmlns:a16="http://schemas.microsoft.com/office/drawing/2014/main" id="{2529F55D-4421-4BCB-B1BB-2E7CBB9971B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6096000" cy="6857999"/>
          </a:xfrm>
          <a:prstGeom prst="rect">
            <a:avLst/>
          </a:prstGeom>
          <a:solidFill>
            <a:schemeClr val="tx2">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Naslov 1">
            <a:extLst>
              <a:ext uri="{FF2B5EF4-FFF2-40B4-BE49-F238E27FC236}">
                <a16:creationId xmlns:a16="http://schemas.microsoft.com/office/drawing/2014/main" id="{E14E6792-FB17-B355-69A3-61172730733C}"/>
              </a:ext>
            </a:extLst>
          </p:cNvPr>
          <p:cNvSpPr>
            <a:spLocks noGrp="1"/>
          </p:cNvSpPr>
          <p:nvPr>
            <p:ph type="ctrTitle"/>
          </p:nvPr>
        </p:nvSpPr>
        <p:spPr>
          <a:xfrm>
            <a:off x="994118" y="685801"/>
            <a:ext cx="4183742" cy="3126544"/>
          </a:xfrm>
        </p:spPr>
        <p:txBody>
          <a:bodyPr>
            <a:normAutofit/>
          </a:bodyPr>
          <a:lstStyle/>
          <a:p>
            <a:r>
              <a:rPr lang="sl-SI" sz="3300" dirty="0">
                <a:solidFill>
                  <a:schemeClr val="bg2"/>
                </a:solidFill>
              </a:rPr>
              <a:t>Umetna inteligenca (UI) in pravo intelektualne lastnine (PIL)</a:t>
            </a:r>
          </a:p>
        </p:txBody>
      </p:sp>
      <p:sp>
        <p:nvSpPr>
          <p:cNvPr id="3" name="Podnaslov 2">
            <a:extLst>
              <a:ext uri="{FF2B5EF4-FFF2-40B4-BE49-F238E27FC236}">
                <a16:creationId xmlns:a16="http://schemas.microsoft.com/office/drawing/2014/main" id="{7C1B85CE-349B-5718-C361-DE307DD2FFC7}"/>
              </a:ext>
            </a:extLst>
          </p:cNvPr>
          <p:cNvSpPr>
            <a:spLocks noGrp="1"/>
          </p:cNvSpPr>
          <p:nvPr>
            <p:ph type="subTitle" idx="1"/>
          </p:nvPr>
        </p:nvSpPr>
        <p:spPr>
          <a:xfrm>
            <a:off x="994118" y="3995225"/>
            <a:ext cx="4183742" cy="2176975"/>
          </a:xfrm>
        </p:spPr>
        <p:txBody>
          <a:bodyPr>
            <a:normAutofit/>
          </a:bodyPr>
          <a:lstStyle/>
          <a:p>
            <a:r>
              <a:rPr lang="sl-SI" dirty="0">
                <a:solidFill>
                  <a:schemeClr val="bg1"/>
                </a:solidFill>
              </a:rPr>
              <a:t>Jean </a:t>
            </a:r>
            <a:r>
              <a:rPr lang="sl-SI" dirty="0" err="1">
                <a:solidFill>
                  <a:schemeClr val="bg1"/>
                </a:solidFill>
              </a:rPr>
              <a:t>Monnet</a:t>
            </a:r>
            <a:r>
              <a:rPr lang="sl-SI" dirty="0">
                <a:solidFill>
                  <a:schemeClr val="bg1"/>
                </a:solidFill>
              </a:rPr>
              <a:t> </a:t>
            </a:r>
            <a:r>
              <a:rPr lang="sl-SI" dirty="0" err="1">
                <a:solidFill>
                  <a:schemeClr val="bg1"/>
                </a:solidFill>
              </a:rPr>
              <a:t>Chair</a:t>
            </a:r>
            <a:endParaRPr lang="sl-SI" dirty="0">
              <a:solidFill>
                <a:schemeClr val="bg1"/>
              </a:solidFill>
            </a:endParaRPr>
          </a:p>
          <a:p>
            <a:r>
              <a:rPr lang="sl-SI" dirty="0">
                <a:solidFill>
                  <a:schemeClr val="bg1"/>
                </a:solidFill>
              </a:rPr>
              <a:t>4. 6. 2025</a:t>
            </a:r>
          </a:p>
          <a:p>
            <a:endParaRPr lang="sl-SI" dirty="0">
              <a:solidFill>
                <a:schemeClr val="bg1"/>
              </a:solidFill>
            </a:endParaRPr>
          </a:p>
          <a:p>
            <a:r>
              <a:rPr lang="sl-SI" dirty="0">
                <a:solidFill>
                  <a:schemeClr val="bg1"/>
                </a:solidFill>
              </a:rPr>
              <a:t>prof. dr. Marko Novak</a:t>
            </a:r>
          </a:p>
        </p:txBody>
      </p:sp>
      <p:pic>
        <p:nvPicPr>
          <p:cNvPr id="46" name="Picture 3" descr="White spheres in a blurry effect">
            <a:extLst>
              <a:ext uri="{FF2B5EF4-FFF2-40B4-BE49-F238E27FC236}">
                <a16:creationId xmlns:a16="http://schemas.microsoft.com/office/drawing/2014/main" id="{1CA9E9C4-D7D9-62EC-3FE0-966355489031}"/>
              </a:ext>
            </a:extLst>
          </p:cNvPr>
          <p:cNvPicPr>
            <a:picLocks noChangeAspect="1"/>
          </p:cNvPicPr>
          <p:nvPr/>
        </p:nvPicPr>
        <p:blipFill>
          <a:blip r:embed="rId2"/>
          <a:srcRect l="34556" r="-2" b="-2"/>
          <a:stretch>
            <a:fillRect/>
          </a:stretch>
        </p:blipFill>
        <p:spPr>
          <a:xfrm>
            <a:off x="6781800" y="685801"/>
            <a:ext cx="4724400" cy="5486399"/>
          </a:xfrm>
          <a:prstGeom prst="rect">
            <a:avLst/>
          </a:prstGeom>
        </p:spPr>
      </p:pic>
    </p:spTree>
    <p:extLst>
      <p:ext uri="{BB962C8B-B14F-4D97-AF65-F5344CB8AC3E}">
        <p14:creationId xmlns:p14="http://schemas.microsoft.com/office/powerpoint/2010/main" val="347070886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91447578-1718-8675-3881-2C650C24ACB6}"/>
              </a:ext>
            </a:extLst>
          </p:cNvPr>
          <p:cNvSpPr>
            <a:spLocks noGrp="1"/>
          </p:cNvSpPr>
          <p:nvPr>
            <p:ph type="title"/>
          </p:nvPr>
        </p:nvSpPr>
        <p:spPr/>
        <p:txBody>
          <a:bodyPr/>
          <a:lstStyle/>
          <a:p>
            <a:r>
              <a:rPr lang="sl-SI" dirty="0"/>
              <a:t>SEU</a:t>
            </a:r>
          </a:p>
        </p:txBody>
      </p:sp>
      <p:sp>
        <p:nvSpPr>
          <p:cNvPr id="3" name="Označba mesta vsebine 2">
            <a:extLst>
              <a:ext uri="{FF2B5EF4-FFF2-40B4-BE49-F238E27FC236}">
                <a16:creationId xmlns:a16="http://schemas.microsoft.com/office/drawing/2014/main" id="{045C1863-E089-4966-3165-724677A98B1C}"/>
              </a:ext>
            </a:extLst>
          </p:cNvPr>
          <p:cNvSpPr>
            <a:spLocks noGrp="1"/>
          </p:cNvSpPr>
          <p:nvPr>
            <p:ph idx="1"/>
          </p:nvPr>
        </p:nvSpPr>
        <p:spPr/>
        <p:txBody>
          <a:bodyPr>
            <a:normAutofit fontScale="85000" lnSpcReduction="20000"/>
          </a:bodyPr>
          <a:lstStyle/>
          <a:p>
            <a:r>
              <a:rPr lang="sl-SI" dirty="0"/>
              <a:t>Ali je </a:t>
            </a:r>
            <a:r>
              <a:rPr lang="sl-SI" b="1" dirty="0"/>
              <a:t>izvleček 11 besed</a:t>
            </a:r>
            <a:r>
              <a:rPr lang="sl-SI" dirty="0"/>
              <a:t> lahko del, zaščiten z avtorskimi pravicami?</a:t>
            </a:r>
          </a:p>
          <a:p>
            <a:endParaRPr lang="sl-SI" dirty="0"/>
          </a:p>
          <a:p>
            <a:r>
              <a:rPr lang="sl-SI" dirty="0"/>
              <a:t>Delo je lahko zaščiteno z avtorskimi pravicami </a:t>
            </a:r>
            <a:r>
              <a:rPr lang="sl-SI" b="1" dirty="0"/>
              <a:t>le, če je "lastna intelektualna stvaritev" avtorja</a:t>
            </a:r>
            <a:r>
              <a:rPr lang="sl-SI" dirty="0"/>
              <a:t>.</a:t>
            </a:r>
          </a:p>
          <a:p>
            <a:endParaRPr lang="sl-SI" dirty="0"/>
          </a:p>
          <a:p>
            <a:r>
              <a:rPr lang="sl-SI" b="1" dirty="0"/>
              <a:t>Tudi kratek odlomek</a:t>
            </a:r>
            <a:r>
              <a:rPr lang="sl-SI" dirty="0"/>
              <a:t> (npr. 11 besed) </a:t>
            </a:r>
            <a:r>
              <a:rPr lang="sl-SI" b="1" dirty="0"/>
              <a:t>lahko</a:t>
            </a:r>
            <a:r>
              <a:rPr lang="sl-SI" dirty="0"/>
              <a:t> predstavlja avtorsko delo, </a:t>
            </a:r>
            <a:r>
              <a:rPr lang="sl-SI" b="1" dirty="0"/>
              <a:t>če odraža avtorjevo ustvarjalnost</a:t>
            </a:r>
          </a:p>
          <a:p>
            <a:r>
              <a:rPr lang="sl-SI" dirty="0"/>
              <a:t>Delo je zaščiteno, če je rezultat </a:t>
            </a:r>
            <a:r>
              <a:rPr lang="sl-SI" b="1" dirty="0"/>
              <a:t>osebne intelektualne stvaritve</a:t>
            </a:r>
            <a:r>
              <a:rPr lang="sl-SI" dirty="0"/>
              <a:t> – ne glede na dolžino</a:t>
            </a:r>
          </a:p>
          <a:p>
            <a:r>
              <a:rPr lang="sl-SI" dirty="0"/>
              <a:t>Delo mora vsebovati </a:t>
            </a:r>
            <a:r>
              <a:rPr lang="sl-SI" b="1" dirty="0"/>
              <a:t>osebno, ustvarjalno izbiro avtorja, tudi kratkem odlomek glasbe, če je dovolj izviren</a:t>
            </a:r>
          </a:p>
          <a:p>
            <a:r>
              <a:rPr lang="sl-SI" dirty="0"/>
              <a:t>Sodba je pomembna za </a:t>
            </a:r>
            <a:r>
              <a:rPr lang="sl-SI" b="1" dirty="0" err="1"/>
              <a:t>text</a:t>
            </a:r>
            <a:r>
              <a:rPr lang="sl-SI" b="1" dirty="0"/>
              <a:t> </a:t>
            </a:r>
            <a:r>
              <a:rPr lang="sl-SI" b="1" dirty="0" err="1"/>
              <a:t>and</a:t>
            </a:r>
            <a:r>
              <a:rPr lang="sl-SI" b="1" dirty="0"/>
              <a:t> data </a:t>
            </a:r>
            <a:r>
              <a:rPr lang="sl-SI" b="1" dirty="0" err="1"/>
              <a:t>mining</a:t>
            </a:r>
            <a:r>
              <a:rPr lang="sl-SI" dirty="0"/>
              <a:t>, digitalizacijo in uporabo krajših odlomkov iz del – kar je bistveno tudi za UI sisteme danes (digitalno okolje)</a:t>
            </a:r>
          </a:p>
          <a:p>
            <a:endParaRPr lang="sl-SI" dirty="0"/>
          </a:p>
        </p:txBody>
      </p:sp>
    </p:spTree>
    <p:extLst>
      <p:ext uri="{BB962C8B-B14F-4D97-AF65-F5344CB8AC3E}">
        <p14:creationId xmlns:p14="http://schemas.microsoft.com/office/powerpoint/2010/main" val="241930752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95D67EB2-C029-BCFE-A93F-F43B431B580C}"/>
              </a:ext>
            </a:extLst>
          </p:cNvPr>
          <p:cNvSpPr>
            <a:spLocks noGrp="1"/>
          </p:cNvSpPr>
          <p:nvPr>
            <p:ph type="title"/>
          </p:nvPr>
        </p:nvSpPr>
        <p:spPr/>
        <p:txBody>
          <a:bodyPr/>
          <a:lstStyle/>
          <a:p>
            <a:r>
              <a:rPr lang="sl-SI" dirty="0"/>
              <a:t>ZDA</a:t>
            </a:r>
          </a:p>
        </p:txBody>
      </p:sp>
      <p:sp>
        <p:nvSpPr>
          <p:cNvPr id="4" name="Rectangle 1">
            <a:extLst>
              <a:ext uri="{FF2B5EF4-FFF2-40B4-BE49-F238E27FC236}">
                <a16:creationId xmlns:a16="http://schemas.microsoft.com/office/drawing/2014/main" id="{B77F5AFE-DB61-40D8-989D-1950E1516B33}"/>
              </a:ext>
            </a:extLst>
          </p:cNvPr>
          <p:cNvSpPr>
            <a:spLocks noGrp="1" noChangeArrowheads="1"/>
          </p:cNvSpPr>
          <p:nvPr>
            <p:ph idx="1"/>
          </p:nvPr>
        </p:nvSpPr>
        <p:spPr bwMode="auto">
          <a:xfrm>
            <a:off x="1371599" y="3335989"/>
            <a:ext cx="10613868" cy="175432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r>
              <a:rPr kumimoji="0" lang="sl-SI" altLang="sl-SI" sz="1800" b="0" i="0" u="none" strike="noStrike" cap="none" normalizeH="0" baseline="0" dirty="0">
                <a:ln>
                  <a:noFill/>
                </a:ln>
                <a:solidFill>
                  <a:schemeClr val="tx1"/>
                </a:solidFill>
                <a:effectLst/>
                <a:latin typeface="Arial" panose="020B0604020202020204" pitchFamily="34" charset="0"/>
              </a:rPr>
              <a:t>Ameriški urad za avtorske pravice je večkrat odločil, da mora biti avtorsko delo </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sl-SI" altLang="sl-SI" sz="1800" b="0" i="0" u="none" strike="noStrike" cap="none" normalizeH="0" baseline="0" dirty="0">
                <a:ln>
                  <a:noFill/>
                </a:ln>
                <a:solidFill>
                  <a:schemeClr val="tx1"/>
                </a:solidFill>
                <a:effectLst/>
                <a:latin typeface="Arial" panose="020B0604020202020204" pitchFamily="34" charset="0"/>
              </a:rPr>
              <a:t>»</a:t>
            </a:r>
            <a:r>
              <a:rPr kumimoji="0" lang="sl-SI" altLang="sl-SI" sz="1800" b="1" i="0" u="none" strike="noStrike" cap="none" normalizeH="0" baseline="0" dirty="0">
                <a:ln>
                  <a:noFill/>
                </a:ln>
                <a:solidFill>
                  <a:schemeClr val="tx1"/>
                </a:solidFill>
                <a:effectLst/>
                <a:latin typeface="Arial" panose="020B0604020202020204" pitchFamily="34" charset="0"/>
              </a:rPr>
              <a:t>izraz človeške ustvarjalnosti</a:t>
            </a:r>
            <a:r>
              <a:rPr kumimoji="0" lang="sl-SI" altLang="sl-SI" sz="1800" b="0" i="0" u="none" strike="noStrike" cap="none" normalizeH="0" baseline="0" dirty="0">
                <a:ln>
                  <a:noFill/>
                </a:ln>
                <a:solidFill>
                  <a:schemeClr val="tx1"/>
                </a:solidFill>
                <a:effectLst/>
                <a:latin typeface="Arial" panose="020B0604020202020204" pitchFamily="34" charset="0"/>
              </a:rPr>
              <a:t>«.</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sl-SI" altLang="sl-SI" sz="1800" b="0" i="0" u="none" strike="noStrike" cap="none" normalizeH="0" baseline="0" dirty="0">
                <a:ln>
                  <a:noFill/>
                </a:ln>
                <a:solidFill>
                  <a:schemeClr val="tx1"/>
                </a:solidFill>
                <a:effectLst/>
                <a:latin typeface="Arial" panose="020B0604020202020204" pitchFamily="34" charset="0"/>
              </a:rPr>
              <a:t>Leta 2023 je zavrnil registracijo slike, ki jo je ustvarila UI brez človeškega prispevka </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sl-SI" altLang="sl-SI" sz="1800" b="0" i="0" u="none" strike="noStrike" cap="none" normalizeH="0" baseline="0" dirty="0">
                <a:ln>
                  <a:noFill/>
                </a:ln>
                <a:solidFill>
                  <a:schemeClr val="tx1"/>
                </a:solidFill>
                <a:effectLst/>
                <a:latin typeface="Arial" panose="020B0604020202020204" pitchFamily="34" charset="0"/>
              </a:rPr>
              <a:t>(Thaler v. </a:t>
            </a:r>
            <a:r>
              <a:rPr kumimoji="0" lang="sl-SI" altLang="sl-SI" sz="1800" b="0" i="0" u="none" strike="noStrike" cap="none" normalizeH="0" baseline="0" dirty="0" err="1">
                <a:ln>
                  <a:noFill/>
                </a:ln>
                <a:solidFill>
                  <a:schemeClr val="tx1"/>
                </a:solidFill>
                <a:effectLst/>
                <a:latin typeface="Arial" panose="020B0604020202020204" pitchFamily="34" charset="0"/>
              </a:rPr>
              <a:t>Perlmutter</a:t>
            </a:r>
            <a:r>
              <a:rPr kumimoji="0" lang="sl-SI" altLang="sl-SI" sz="1800" b="0" i="0" u="none" strike="noStrike" cap="none" normalizeH="0" baseline="0" dirty="0">
                <a:ln>
                  <a:noFill/>
                </a:ln>
                <a:solidFill>
                  <a:schemeClr val="tx1"/>
                </a:solidFill>
                <a:effectLst/>
                <a:latin typeface="Arial" panose="020B0604020202020204" pitchFamily="34" charset="0"/>
              </a:rPr>
              <a:t> – urad za AP zavrnil delo, ki ga je ustvarila IL brez človeškega prispevka).</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sl-SI" altLang="sl-SI" sz="1800" b="1" i="0" u="none" strike="noStrike" cap="none" normalizeH="0" baseline="0" dirty="0">
                <a:ln>
                  <a:noFill/>
                </a:ln>
                <a:solidFill>
                  <a:schemeClr val="tx1"/>
                </a:solidFill>
                <a:effectLst/>
                <a:latin typeface="Arial" panose="020B0604020202020204" pitchFamily="34" charset="0"/>
              </a:rPr>
              <a:t>Dela, ki jih ustvari le UI</a:t>
            </a:r>
            <a:r>
              <a:rPr kumimoji="0" lang="sl-SI" altLang="sl-SI" sz="1800" b="0" i="0" u="none" strike="noStrike" cap="none" normalizeH="0" baseline="0" dirty="0">
                <a:ln>
                  <a:noFill/>
                </a:ln>
                <a:solidFill>
                  <a:schemeClr val="tx1"/>
                </a:solidFill>
                <a:effectLst/>
                <a:latin typeface="Arial" panose="020B0604020202020204" pitchFamily="34" charset="0"/>
              </a:rPr>
              <a:t>, so </a:t>
            </a:r>
            <a:r>
              <a:rPr kumimoji="0" lang="sl-SI" altLang="sl-SI" sz="1800" b="1" i="0" u="none" strike="noStrike" cap="none" normalizeH="0" baseline="0" dirty="0">
                <a:ln>
                  <a:noFill/>
                </a:ln>
                <a:solidFill>
                  <a:schemeClr val="tx1"/>
                </a:solidFill>
                <a:effectLst/>
                <a:latin typeface="Arial" panose="020B0604020202020204" pitchFamily="34" charset="0"/>
              </a:rPr>
              <a:t>izključena iz varstva</a:t>
            </a:r>
            <a:r>
              <a:rPr kumimoji="0" lang="sl-SI" altLang="sl-SI" sz="1800" b="0" i="0" u="none" strike="noStrike" cap="none" normalizeH="0" baseline="0" dirty="0">
                <a:ln>
                  <a:noFill/>
                </a:ln>
                <a:solidFill>
                  <a:schemeClr val="tx1"/>
                </a:solidFill>
                <a:effectLst/>
                <a:latin typeface="Arial" panose="020B0604020202020204" pitchFamily="34" charset="0"/>
              </a:rPr>
              <a:t> avtorske pravice.</a:t>
            </a:r>
          </a:p>
          <a:p>
            <a:pPr marL="0" marR="0" lvl="0" indent="0" algn="l" defTabSz="914400" rtl="0" eaLnBrk="0" fontAlgn="base" latinLnBrk="0" hangingPunct="0">
              <a:lnSpc>
                <a:spcPct val="100000"/>
              </a:lnSpc>
              <a:spcBef>
                <a:spcPct val="0"/>
              </a:spcBef>
              <a:spcAft>
                <a:spcPct val="0"/>
              </a:spcAft>
              <a:buClrTx/>
              <a:buSzTx/>
              <a:buFontTx/>
              <a:buChar char="•"/>
              <a:tabLst/>
            </a:pPr>
            <a:r>
              <a:rPr lang="sl-SI" altLang="sl-SI" sz="1800" dirty="0">
                <a:solidFill>
                  <a:schemeClr val="tx1"/>
                </a:solidFill>
                <a:latin typeface="Arial" panose="020B0604020202020204" pitchFamily="34" charset="0"/>
              </a:rPr>
              <a:t>Mora iti za „pomemben človeški prispevek“ – npr. natančno oblikovanje pozivov ali obsežno </a:t>
            </a:r>
            <a:r>
              <a:rPr lang="sl-SI" altLang="sl-SI" sz="1800" dirty="0" err="1">
                <a:solidFill>
                  <a:schemeClr val="tx1"/>
                </a:solidFill>
                <a:latin typeface="Arial" panose="020B0604020202020204" pitchFamily="34" charset="0"/>
              </a:rPr>
              <a:t>urejenje</a:t>
            </a:r>
            <a:r>
              <a:rPr lang="sl-SI" altLang="sl-SI" sz="1800" dirty="0">
                <a:solidFill>
                  <a:schemeClr val="tx1"/>
                </a:solidFill>
                <a:latin typeface="Arial" panose="020B0604020202020204" pitchFamily="34" charset="0"/>
              </a:rPr>
              <a:t>).</a:t>
            </a:r>
            <a:endParaRPr kumimoji="0" lang="sl-SI" altLang="sl-SI"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8558035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49452B8C-7E78-B953-8141-83ABD88CD66F}"/>
              </a:ext>
            </a:extLst>
          </p:cNvPr>
          <p:cNvSpPr>
            <a:spLocks noGrp="1"/>
          </p:cNvSpPr>
          <p:nvPr>
            <p:ph type="title"/>
          </p:nvPr>
        </p:nvSpPr>
        <p:spPr/>
        <p:txBody>
          <a:bodyPr/>
          <a:lstStyle/>
          <a:p>
            <a:r>
              <a:rPr lang="sl-SI" dirty="0"/>
              <a:t>zk</a:t>
            </a:r>
          </a:p>
        </p:txBody>
      </p:sp>
      <p:sp>
        <p:nvSpPr>
          <p:cNvPr id="3" name="Označba mesta vsebine 2">
            <a:extLst>
              <a:ext uri="{FF2B5EF4-FFF2-40B4-BE49-F238E27FC236}">
                <a16:creationId xmlns:a16="http://schemas.microsoft.com/office/drawing/2014/main" id="{24D9D034-D081-D5D9-0C32-2D4D2445AAD0}"/>
              </a:ext>
            </a:extLst>
          </p:cNvPr>
          <p:cNvSpPr>
            <a:spLocks noGrp="1"/>
          </p:cNvSpPr>
          <p:nvPr>
            <p:ph idx="1"/>
          </p:nvPr>
        </p:nvSpPr>
        <p:spPr/>
        <p:txBody>
          <a:bodyPr/>
          <a:lstStyle/>
          <a:p>
            <a:pPr>
              <a:buFont typeface="Arial" panose="020B0604020202020204" pitchFamily="34" charset="0"/>
              <a:buChar char="•"/>
            </a:pPr>
            <a:r>
              <a:rPr lang="sl-SI" dirty="0"/>
              <a:t>Zakon dopušča zaščito »računalniško ustvarjenih del«, če ni človeškega avtorja, in določa, da je avtor tisti, ki se je »dogovoril za ustvarjanje dela«.</a:t>
            </a:r>
          </a:p>
          <a:p>
            <a:pPr lvl="1"/>
            <a:r>
              <a:rPr lang="sl-SI" b="1" u="sng" dirty="0"/>
              <a:t>Razvijalci del</a:t>
            </a:r>
            <a:r>
              <a:rPr lang="sl-SI" dirty="0"/>
              <a:t>, ki so ustvarili potrebne dogovore za ustvarjena dela.</a:t>
            </a:r>
          </a:p>
          <a:p>
            <a:pPr>
              <a:buFont typeface="Arial" panose="020B0604020202020204" pitchFamily="34" charset="0"/>
              <a:buChar char="•"/>
            </a:pPr>
            <a:r>
              <a:rPr lang="sl-SI" dirty="0"/>
              <a:t>Izvirnost se tolmači bolj formalno, zato je lažje priznati varstvo tudi pri manj očitni ustvarjalnosti.</a:t>
            </a:r>
          </a:p>
          <a:p>
            <a:endParaRPr lang="sl-SI" dirty="0"/>
          </a:p>
        </p:txBody>
      </p:sp>
    </p:spTree>
    <p:extLst>
      <p:ext uri="{BB962C8B-B14F-4D97-AF65-F5344CB8AC3E}">
        <p14:creationId xmlns:p14="http://schemas.microsoft.com/office/powerpoint/2010/main" val="335846182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78A3E1C6-C74E-B254-032F-110ABD17C0AE}"/>
              </a:ext>
            </a:extLst>
          </p:cNvPr>
          <p:cNvSpPr>
            <a:spLocks noGrp="1"/>
          </p:cNvSpPr>
          <p:nvPr>
            <p:ph type="title"/>
          </p:nvPr>
        </p:nvSpPr>
        <p:spPr/>
        <p:txBody>
          <a:bodyPr/>
          <a:lstStyle/>
          <a:p>
            <a:r>
              <a:rPr lang="sl-SI" dirty="0"/>
              <a:t>Kitajska</a:t>
            </a:r>
          </a:p>
        </p:txBody>
      </p:sp>
      <p:sp>
        <p:nvSpPr>
          <p:cNvPr id="3" name="Označba mesta vsebine 2">
            <a:extLst>
              <a:ext uri="{FF2B5EF4-FFF2-40B4-BE49-F238E27FC236}">
                <a16:creationId xmlns:a16="http://schemas.microsoft.com/office/drawing/2014/main" id="{5AB6943E-523F-082C-3431-4BAA1A02DCCC}"/>
              </a:ext>
            </a:extLst>
          </p:cNvPr>
          <p:cNvSpPr>
            <a:spLocks noGrp="1"/>
          </p:cNvSpPr>
          <p:nvPr>
            <p:ph idx="1"/>
          </p:nvPr>
        </p:nvSpPr>
        <p:spPr/>
        <p:txBody>
          <a:bodyPr/>
          <a:lstStyle/>
          <a:p>
            <a:r>
              <a:rPr lang="sl-SI" dirty="0"/>
              <a:t>Sodba sodišča – </a:t>
            </a:r>
            <a:r>
              <a:rPr lang="sl-SI" b="1" u="sng" dirty="0"/>
              <a:t>uporabnik</a:t>
            </a:r>
            <a:r>
              <a:rPr lang="sl-SI" dirty="0"/>
              <a:t>, ki je z uporabo pozivov in nastavitev parametrov ustvaril sliko z UI, je nosilec AP. </a:t>
            </a:r>
          </a:p>
          <a:p>
            <a:pPr lvl="1"/>
            <a:r>
              <a:rPr lang="sl-SI" dirty="0"/>
              <a:t>Prispeval je k ustvarjalnemu procesu in je rezultat odražal njegovo osebno izražanje.</a:t>
            </a:r>
          </a:p>
        </p:txBody>
      </p:sp>
    </p:spTree>
    <p:extLst>
      <p:ext uri="{BB962C8B-B14F-4D97-AF65-F5344CB8AC3E}">
        <p14:creationId xmlns:p14="http://schemas.microsoft.com/office/powerpoint/2010/main" val="327385889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E456CBB6-232F-0B20-F8B5-5A9E436FE61E}"/>
              </a:ext>
            </a:extLst>
          </p:cNvPr>
          <p:cNvSpPr>
            <a:spLocks noGrp="1"/>
          </p:cNvSpPr>
          <p:nvPr>
            <p:ph type="title"/>
          </p:nvPr>
        </p:nvSpPr>
        <p:spPr/>
        <p:txBody>
          <a:bodyPr/>
          <a:lstStyle/>
          <a:p>
            <a:r>
              <a:rPr lang="sl-SI" dirty="0" err="1"/>
              <a:t>kanada</a:t>
            </a:r>
            <a:endParaRPr lang="sl-SI" dirty="0"/>
          </a:p>
        </p:txBody>
      </p:sp>
      <p:sp>
        <p:nvSpPr>
          <p:cNvPr id="3" name="Označba mesta vsebine 2">
            <a:extLst>
              <a:ext uri="{FF2B5EF4-FFF2-40B4-BE49-F238E27FC236}">
                <a16:creationId xmlns:a16="http://schemas.microsoft.com/office/drawing/2014/main" id="{4533D619-04C7-A464-2CD0-0B3792ABDE2F}"/>
              </a:ext>
            </a:extLst>
          </p:cNvPr>
          <p:cNvSpPr>
            <a:spLocks noGrp="1"/>
          </p:cNvSpPr>
          <p:nvPr>
            <p:ph idx="1"/>
          </p:nvPr>
        </p:nvSpPr>
        <p:spPr/>
        <p:txBody>
          <a:bodyPr/>
          <a:lstStyle/>
          <a:p>
            <a:r>
              <a:rPr lang="sl-SI" dirty="0"/>
              <a:t>Status </a:t>
            </a:r>
            <a:r>
              <a:rPr lang="sl-SI" b="1" u="sng" dirty="0"/>
              <a:t>soavtorja</a:t>
            </a:r>
            <a:r>
              <a:rPr lang="sl-SI" dirty="0"/>
              <a:t> priznan UI (urad za AP)</a:t>
            </a:r>
          </a:p>
          <a:p>
            <a:pPr lvl="1"/>
            <a:r>
              <a:rPr lang="sl-SI" dirty="0"/>
              <a:t>Slika ustvarjena z UI registrirana kot „</a:t>
            </a:r>
            <a:r>
              <a:rPr lang="sl-SI" dirty="0" err="1"/>
              <a:t>Ankit</a:t>
            </a:r>
            <a:r>
              <a:rPr lang="sl-SI" dirty="0"/>
              <a:t> Sahni“ in „</a:t>
            </a:r>
            <a:r>
              <a:rPr lang="sl-SI" dirty="0" err="1"/>
              <a:t>Raghav</a:t>
            </a:r>
            <a:r>
              <a:rPr lang="sl-SI" dirty="0"/>
              <a:t> AI </a:t>
            </a:r>
            <a:r>
              <a:rPr lang="sl-SI" dirty="0" err="1"/>
              <a:t>Painting</a:t>
            </a:r>
            <a:r>
              <a:rPr lang="sl-SI" dirty="0"/>
              <a:t> </a:t>
            </a:r>
            <a:r>
              <a:rPr lang="sl-SI" dirty="0" err="1"/>
              <a:t>App</a:t>
            </a:r>
            <a:r>
              <a:rPr lang="sl-SI" dirty="0"/>
              <a:t>“ (soavtorja)</a:t>
            </a:r>
          </a:p>
          <a:p>
            <a:pPr lvl="1"/>
            <a:endParaRPr lang="sl-SI" dirty="0"/>
          </a:p>
        </p:txBody>
      </p:sp>
    </p:spTree>
    <p:extLst>
      <p:ext uri="{BB962C8B-B14F-4D97-AF65-F5344CB8AC3E}">
        <p14:creationId xmlns:p14="http://schemas.microsoft.com/office/powerpoint/2010/main" val="372937542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5447EEF1-DE07-290B-6FE9-6373B35372FF}"/>
              </a:ext>
            </a:extLst>
          </p:cNvPr>
          <p:cNvSpPr>
            <a:spLocks noGrp="1"/>
          </p:cNvSpPr>
          <p:nvPr>
            <p:ph type="title"/>
          </p:nvPr>
        </p:nvSpPr>
        <p:spPr/>
        <p:txBody>
          <a:bodyPr/>
          <a:lstStyle/>
          <a:p>
            <a:r>
              <a:rPr lang="sl-SI" dirty="0"/>
              <a:t>Kdaj je UI generirano delo predmet </a:t>
            </a:r>
            <a:r>
              <a:rPr lang="sl-SI" dirty="0" err="1"/>
              <a:t>ap</a:t>
            </a:r>
            <a:r>
              <a:rPr lang="sl-SI" dirty="0"/>
              <a:t>?</a:t>
            </a:r>
          </a:p>
        </p:txBody>
      </p:sp>
      <p:graphicFrame>
        <p:nvGraphicFramePr>
          <p:cNvPr id="4" name="Označba mesta vsebine 3">
            <a:extLst>
              <a:ext uri="{FF2B5EF4-FFF2-40B4-BE49-F238E27FC236}">
                <a16:creationId xmlns:a16="http://schemas.microsoft.com/office/drawing/2014/main" id="{5953140F-F29D-88BD-2DD0-EA8F72842A93}"/>
              </a:ext>
            </a:extLst>
          </p:cNvPr>
          <p:cNvGraphicFramePr>
            <a:graphicFrameLocks noGrp="1"/>
          </p:cNvGraphicFramePr>
          <p:nvPr>
            <p:ph idx="1"/>
          </p:nvPr>
        </p:nvGraphicFramePr>
        <p:xfrm>
          <a:off x="1371600" y="2521585"/>
          <a:ext cx="9486900" cy="3383280"/>
        </p:xfrm>
        <a:graphic>
          <a:graphicData uri="http://schemas.openxmlformats.org/drawingml/2006/table">
            <a:tbl>
              <a:tblPr/>
              <a:tblGrid>
                <a:gridCol w="3162300">
                  <a:extLst>
                    <a:ext uri="{9D8B030D-6E8A-4147-A177-3AD203B41FA5}">
                      <a16:colId xmlns:a16="http://schemas.microsoft.com/office/drawing/2014/main" val="2287894307"/>
                    </a:ext>
                  </a:extLst>
                </a:gridCol>
                <a:gridCol w="3162300">
                  <a:extLst>
                    <a:ext uri="{9D8B030D-6E8A-4147-A177-3AD203B41FA5}">
                      <a16:colId xmlns:a16="http://schemas.microsoft.com/office/drawing/2014/main" val="1155048377"/>
                    </a:ext>
                  </a:extLst>
                </a:gridCol>
                <a:gridCol w="3162300">
                  <a:extLst>
                    <a:ext uri="{9D8B030D-6E8A-4147-A177-3AD203B41FA5}">
                      <a16:colId xmlns:a16="http://schemas.microsoft.com/office/drawing/2014/main" val="350990210"/>
                    </a:ext>
                  </a:extLst>
                </a:gridCol>
              </a:tblGrid>
              <a:tr h="0">
                <a:tc>
                  <a:txBody>
                    <a:bodyPr/>
                    <a:lstStyle/>
                    <a:p>
                      <a:r>
                        <a:rPr lang="sl-SI"/>
                        <a:t>Scenarij</a:t>
                      </a:r>
                    </a:p>
                  </a:txBody>
                  <a:tcPr anchor="ctr">
                    <a:lnL>
                      <a:noFill/>
                    </a:lnL>
                    <a:lnR>
                      <a:noFill/>
                    </a:lnR>
                    <a:lnT>
                      <a:noFill/>
                    </a:lnT>
                    <a:lnB>
                      <a:noFill/>
                    </a:lnB>
                    <a:noFill/>
                  </a:tcPr>
                </a:tc>
                <a:tc>
                  <a:txBody>
                    <a:bodyPr/>
                    <a:lstStyle/>
                    <a:p>
                      <a:r>
                        <a:rPr lang="sl-SI"/>
                        <a:t>Izvirnost</a:t>
                      </a:r>
                    </a:p>
                  </a:txBody>
                  <a:tcPr anchor="ctr">
                    <a:lnL>
                      <a:noFill/>
                    </a:lnL>
                    <a:lnR>
                      <a:noFill/>
                    </a:lnR>
                    <a:lnT>
                      <a:noFill/>
                    </a:lnT>
                    <a:lnB>
                      <a:noFill/>
                    </a:lnB>
                    <a:noFill/>
                  </a:tcPr>
                </a:tc>
                <a:tc>
                  <a:txBody>
                    <a:bodyPr/>
                    <a:lstStyle/>
                    <a:p>
                      <a:r>
                        <a:rPr lang="sl-SI"/>
                        <a:t>Možnost zaščite</a:t>
                      </a:r>
                    </a:p>
                  </a:txBody>
                  <a:tcPr anchor="ctr">
                    <a:lnL>
                      <a:noFill/>
                    </a:lnL>
                    <a:lnR>
                      <a:noFill/>
                    </a:lnR>
                    <a:lnT>
                      <a:noFill/>
                    </a:lnT>
                    <a:lnB>
                      <a:noFill/>
                    </a:lnB>
                    <a:noFill/>
                  </a:tcPr>
                </a:tc>
                <a:extLst>
                  <a:ext uri="{0D108BD9-81ED-4DB2-BD59-A6C34878D82A}">
                    <a16:rowId xmlns:a16="http://schemas.microsoft.com/office/drawing/2014/main" val="2709171922"/>
                  </a:ext>
                </a:extLst>
              </a:tr>
              <a:tr h="0">
                <a:tc>
                  <a:txBody>
                    <a:bodyPr/>
                    <a:lstStyle/>
                    <a:p>
                      <a:r>
                        <a:rPr lang="es-ES"/>
                        <a:t>Delo v celoti samodejno ustvarjeno z UI, brez človeškega vpliva</a:t>
                      </a:r>
                    </a:p>
                  </a:txBody>
                  <a:tcPr anchor="ctr">
                    <a:lnL>
                      <a:noFill/>
                    </a:lnL>
                    <a:lnR>
                      <a:noFill/>
                    </a:lnR>
                    <a:lnT>
                      <a:noFill/>
                    </a:lnT>
                    <a:lnB>
                      <a:noFill/>
                    </a:lnB>
                    <a:noFill/>
                  </a:tcPr>
                </a:tc>
                <a:tc>
                  <a:txBody>
                    <a:bodyPr/>
                    <a:lstStyle/>
                    <a:p>
                      <a:r>
                        <a:rPr lang="sl-SI"/>
                        <a:t>✖️ Ni človeške stvaritve</a:t>
                      </a:r>
                    </a:p>
                  </a:txBody>
                  <a:tcPr anchor="ctr">
                    <a:lnL>
                      <a:noFill/>
                    </a:lnL>
                    <a:lnR>
                      <a:noFill/>
                    </a:lnR>
                    <a:lnT>
                      <a:noFill/>
                    </a:lnT>
                    <a:lnB>
                      <a:noFill/>
                    </a:lnB>
                    <a:noFill/>
                  </a:tcPr>
                </a:tc>
                <a:tc>
                  <a:txBody>
                    <a:bodyPr/>
                    <a:lstStyle/>
                    <a:p>
                      <a:r>
                        <a:rPr lang="sl-SI"/>
                        <a:t>❌ Ni zaščite</a:t>
                      </a:r>
                    </a:p>
                  </a:txBody>
                  <a:tcPr anchor="ctr">
                    <a:lnL>
                      <a:noFill/>
                    </a:lnL>
                    <a:lnR>
                      <a:noFill/>
                    </a:lnR>
                    <a:lnT>
                      <a:noFill/>
                    </a:lnT>
                    <a:lnB>
                      <a:noFill/>
                    </a:lnB>
                    <a:noFill/>
                  </a:tcPr>
                </a:tc>
                <a:extLst>
                  <a:ext uri="{0D108BD9-81ED-4DB2-BD59-A6C34878D82A}">
                    <a16:rowId xmlns:a16="http://schemas.microsoft.com/office/drawing/2014/main" val="1811762106"/>
                  </a:ext>
                </a:extLst>
              </a:tr>
              <a:tr h="0">
                <a:tc>
                  <a:txBody>
                    <a:bodyPr/>
                    <a:lstStyle/>
                    <a:p>
                      <a:r>
                        <a:rPr lang="sl-SI"/>
                        <a:t>Uporabnik usmerja UI z ustvarjalnimi navodili (npr. natančen prompt, urejanje izhoda)</a:t>
                      </a:r>
                    </a:p>
                  </a:txBody>
                  <a:tcPr anchor="ctr">
                    <a:lnL>
                      <a:noFill/>
                    </a:lnL>
                    <a:lnR>
                      <a:noFill/>
                    </a:lnR>
                    <a:lnT>
                      <a:noFill/>
                    </a:lnT>
                    <a:lnB>
                      <a:noFill/>
                    </a:lnB>
                    <a:noFill/>
                  </a:tcPr>
                </a:tc>
                <a:tc>
                  <a:txBody>
                    <a:bodyPr/>
                    <a:lstStyle/>
                    <a:p>
                      <a:r>
                        <a:rPr lang="sl-SI"/>
                        <a:t>✔️ Delna izvirnost</a:t>
                      </a:r>
                    </a:p>
                  </a:txBody>
                  <a:tcPr anchor="ctr">
                    <a:lnL>
                      <a:noFill/>
                    </a:lnL>
                    <a:lnR>
                      <a:noFill/>
                    </a:lnR>
                    <a:lnT>
                      <a:noFill/>
                    </a:lnT>
                    <a:lnB>
                      <a:noFill/>
                    </a:lnB>
                    <a:noFill/>
                  </a:tcPr>
                </a:tc>
                <a:tc>
                  <a:txBody>
                    <a:bodyPr/>
                    <a:lstStyle/>
                    <a:p>
                      <a:r>
                        <a:rPr lang="sl-SI"/>
                        <a:t>✅ Možna zaščita</a:t>
                      </a:r>
                    </a:p>
                  </a:txBody>
                  <a:tcPr anchor="ctr">
                    <a:lnL>
                      <a:noFill/>
                    </a:lnL>
                    <a:lnR>
                      <a:noFill/>
                    </a:lnR>
                    <a:lnT>
                      <a:noFill/>
                    </a:lnT>
                    <a:lnB>
                      <a:noFill/>
                    </a:lnB>
                    <a:noFill/>
                  </a:tcPr>
                </a:tc>
                <a:extLst>
                  <a:ext uri="{0D108BD9-81ED-4DB2-BD59-A6C34878D82A}">
                    <a16:rowId xmlns:a16="http://schemas.microsoft.com/office/drawing/2014/main" val="1119196687"/>
                  </a:ext>
                </a:extLst>
              </a:tr>
              <a:tr h="0">
                <a:tc>
                  <a:txBody>
                    <a:bodyPr/>
                    <a:lstStyle/>
                    <a:p>
                      <a:r>
                        <a:rPr lang="sl-SI"/>
                        <a:t>Delo ustvarjeno s pomočjo UI kot orodja (npr. AI uporablja grafični oblikovalec)</a:t>
                      </a:r>
                    </a:p>
                  </a:txBody>
                  <a:tcPr anchor="ctr">
                    <a:lnL>
                      <a:noFill/>
                    </a:lnL>
                    <a:lnR>
                      <a:noFill/>
                    </a:lnR>
                    <a:lnT>
                      <a:noFill/>
                    </a:lnT>
                    <a:lnB>
                      <a:noFill/>
                    </a:lnB>
                    <a:noFill/>
                  </a:tcPr>
                </a:tc>
                <a:tc>
                  <a:txBody>
                    <a:bodyPr/>
                    <a:lstStyle/>
                    <a:p>
                      <a:r>
                        <a:rPr lang="sl-SI"/>
                        <a:t>✔️ Ustvarjalni prispevek človeka</a:t>
                      </a:r>
                    </a:p>
                  </a:txBody>
                  <a:tcPr anchor="ctr">
                    <a:lnL>
                      <a:noFill/>
                    </a:lnL>
                    <a:lnR>
                      <a:noFill/>
                    </a:lnR>
                    <a:lnT>
                      <a:noFill/>
                    </a:lnT>
                    <a:lnB>
                      <a:noFill/>
                    </a:lnB>
                    <a:noFill/>
                  </a:tcPr>
                </a:tc>
                <a:tc>
                  <a:txBody>
                    <a:bodyPr/>
                    <a:lstStyle/>
                    <a:p>
                      <a:r>
                        <a:rPr lang="sl-SI" dirty="0"/>
                        <a:t>✅ Zaščiteno delo</a:t>
                      </a:r>
                    </a:p>
                  </a:txBody>
                  <a:tcPr anchor="ctr">
                    <a:lnL>
                      <a:noFill/>
                    </a:lnL>
                    <a:lnR>
                      <a:noFill/>
                    </a:lnR>
                    <a:lnT>
                      <a:noFill/>
                    </a:lnT>
                    <a:lnB>
                      <a:noFill/>
                    </a:lnB>
                    <a:noFill/>
                  </a:tcPr>
                </a:tc>
                <a:extLst>
                  <a:ext uri="{0D108BD9-81ED-4DB2-BD59-A6C34878D82A}">
                    <a16:rowId xmlns:a16="http://schemas.microsoft.com/office/drawing/2014/main" val="1010479647"/>
                  </a:ext>
                </a:extLst>
              </a:tr>
            </a:tbl>
          </a:graphicData>
        </a:graphic>
      </p:graphicFrame>
    </p:spTree>
    <p:extLst>
      <p:ext uri="{BB962C8B-B14F-4D97-AF65-F5344CB8AC3E}">
        <p14:creationId xmlns:p14="http://schemas.microsoft.com/office/powerpoint/2010/main" val="344154166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A9CD6474-47AA-4D47-AF35-32FA3089BDD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5E1FEFA6-7D4F-4746-AE64-D4D52FE76DC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2">
              <a:lumMod val="75000"/>
              <a:lumOff val="25000"/>
              <a:alpha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2" name="Rectangle 11">
            <a:extLst>
              <a:ext uri="{FF2B5EF4-FFF2-40B4-BE49-F238E27FC236}">
                <a16:creationId xmlns:a16="http://schemas.microsoft.com/office/drawing/2014/main" id="{BF8DA3CF-9D4B-403A-9AD4-BB177DAB6CC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85800" y="685800"/>
            <a:ext cx="10820400" cy="54864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Naslov 1">
            <a:extLst>
              <a:ext uri="{FF2B5EF4-FFF2-40B4-BE49-F238E27FC236}">
                <a16:creationId xmlns:a16="http://schemas.microsoft.com/office/drawing/2014/main" id="{2B75A0DD-5249-1E46-6D07-E4D797B06539}"/>
              </a:ext>
            </a:extLst>
          </p:cNvPr>
          <p:cNvSpPr>
            <a:spLocks noGrp="1"/>
          </p:cNvSpPr>
          <p:nvPr>
            <p:ph type="title"/>
          </p:nvPr>
        </p:nvSpPr>
        <p:spPr>
          <a:xfrm>
            <a:off x="1371600" y="1020728"/>
            <a:ext cx="9486900" cy="996061"/>
          </a:xfrm>
        </p:spPr>
        <p:txBody>
          <a:bodyPr anchor="b">
            <a:normAutofit/>
          </a:bodyPr>
          <a:lstStyle/>
          <a:p>
            <a:pPr algn="ctr"/>
            <a:r>
              <a:rPr lang="sl-SI" dirty="0"/>
              <a:t>2. Kršenje pravic</a:t>
            </a:r>
            <a:endParaRPr lang="sl-SI"/>
          </a:p>
        </p:txBody>
      </p:sp>
      <p:sp>
        <p:nvSpPr>
          <p:cNvPr id="3" name="Označba mesta vsebine 2">
            <a:extLst>
              <a:ext uri="{FF2B5EF4-FFF2-40B4-BE49-F238E27FC236}">
                <a16:creationId xmlns:a16="http://schemas.microsoft.com/office/drawing/2014/main" id="{17673838-306D-878B-C584-0E063F80B549}"/>
              </a:ext>
            </a:extLst>
          </p:cNvPr>
          <p:cNvSpPr>
            <a:spLocks noGrp="1"/>
          </p:cNvSpPr>
          <p:nvPr>
            <p:ph idx="1"/>
          </p:nvPr>
        </p:nvSpPr>
        <p:spPr>
          <a:xfrm>
            <a:off x="1371600" y="2200940"/>
            <a:ext cx="9486901" cy="3577854"/>
          </a:xfrm>
        </p:spPr>
        <p:txBody>
          <a:bodyPr>
            <a:normAutofit/>
          </a:bodyPr>
          <a:lstStyle/>
          <a:p>
            <a:r>
              <a:rPr lang="sl-SI" dirty="0"/>
              <a:t>UI lahko nenamerno (ali namerno) uporabi zaščitene vsebine </a:t>
            </a:r>
            <a:r>
              <a:rPr lang="sl-SI" b="1" u="sng" dirty="0"/>
              <a:t>brez dovoljenja</a:t>
            </a:r>
          </a:p>
          <a:p>
            <a:pPr lvl="1"/>
            <a:r>
              <a:rPr lang="sl-SI" dirty="0"/>
              <a:t>Uporaba avtorsko zaščitenih del za učenje modelov lahko pomeni </a:t>
            </a:r>
            <a:r>
              <a:rPr lang="sl-SI" b="1" dirty="0"/>
              <a:t>kršitev avtorskih pravic</a:t>
            </a:r>
            <a:r>
              <a:rPr lang="sl-SI" dirty="0"/>
              <a:t>, če ni ustrezno urejeno.</a:t>
            </a:r>
          </a:p>
          <a:p>
            <a:pPr lvl="1"/>
            <a:endParaRPr lang="sl-SI" dirty="0"/>
          </a:p>
          <a:p>
            <a:pPr lvl="1"/>
            <a:r>
              <a:rPr lang="sl-SI" dirty="0"/>
              <a:t>Generirani izhod (npr. slika v stilu znanega umetnika) lahko </a:t>
            </a:r>
            <a:r>
              <a:rPr lang="sl-SI" b="1" dirty="0"/>
              <a:t>krši moralne ali materialne pravice</a:t>
            </a:r>
            <a:r>
              <a:rPr lang="sl-SI" dirty="0"/>
              <a:t> avtorjev.</a:t>
            </a:r>
          </a:p>
          <a:p>
            <a:endParaRPr lang="sl-SI" dirty="0"/>
          </a:p>
        </p:txBody>
      </p:sp>
    </p:spTree>
    <p:extLst>
      <p:ext uri="{BB962C8B-B14F-4D97-AF65-F5344CB8AC3E}">
        <p14:creationId xmlns:p14="http://schemas.microsoft.com/office/powerpoint/2010/main" val="145888010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DFF90404-FF1F-DC76-9442-732103EA7447}"/>
              </a:ext>
            </a:extLst>
          </p:cNvPr>
          <p:cNvSpPr>
            <a:spLocks noGrp="1"/>
          </p:cNvSpPr>
          <p:nvPr>
            <p:ph type="title"/>
          </p:nvPr>
        </p:nvSpPr>
        <p:spPr/>
        <p:txBody>
          <a:bodyPr>
            <a:normAutofit/>
          </a:bodyPr>
          <a:lstStyle/>
          <a:p>
            <a:r>
              <a:rPr lang="sl-SI" b="1" dirty="0"/>
              <a:t>1. </a:t>
            </a:r>
            <a:r>
              <a:rPr lang="sl-SI" b="1" dirty="0" err="1"/>
              <a:t>Getty</a:t>
            </a:r>
            <a:r>
              <a:rPr lang="sl-SI" b="1" dirty="0"/>
              <a:t> </a:t>
            </a:r>
            <a:r>
              <a:rPr lang="sl-SI" b="1" dirty="0" err="1"/>
              <a:t>Images</a:t>
            </a:r>
            <a:r>
              <a:rPr lang="sl-SI" b="1" dirty="0"/>
              <a:t> proti </a:t>
            </a:r>
            <a:r>
              <a:rPr lang="sl-SI" b="1" dirty="0" err="1"/>
              <a:t>Stability</a:t>
            </a:r>
            <a:r>
              <a:rPr lang="sl-SI" b="1" dirty="0"/>
              <a:t> AI (Združeno kraljestvo)</a:t>
            </a:r>
            <a:endParaRPr lang="sl-SI" dirty="0"/>
          </a:p>
        </p:txBody>
      </p:sp>
      <p:sp>
        <p:nvSpPr>
          <p:cNvPr id="3" name="Označba mesta vsebine 2">
            <a:extLst>
              <a:ext uri="{FF2B5EF4-FFF2-40B4-BE49-F238E27FC236}">
                <a16:creationId xmlns:a16="http://schemas.microsoft.com/office/drawing/2014/main" id="{4142BA01-7FE5-7112-ED58-DFB7541E7261}"/>
              </a:ext>
            </a:extLst>
          </p:cNvPr>
          <p:cNvSpPr>
            <a:spLocks noGrp="1"/>
          </p:cNvSpPr>
          <p:nvPr>
            <p:ph idx="1"/>
          </p:nvPr>
        </p:nvSpPr>
        <p:spPr/>
        <p:txBody>
          <a:bodyPr/>
          <a:lstStyle/>
          <a:p>
            <a:r>
              <a:rPr lang="sl-SI" dirty="0" err="1"/>
              <a:t>Getty</a:t>
            </a:r>
            <a:r>
              <a:rPr lang="sl-SI" dirty="0"/>
              <a:t> </a:t>
            </a:r>
            <a:r>
              <a:rPr lang="sl-SI" dirty="0" err="1"/>
              <a:t>Images</a:t>
            </a:r>
            <a:r>
              <a:rPr lang="sl-SI" dirty="0"/>
              <a:t> je vložil tožbo proti </a:t>
            </a:r>
            <a:r>
              <a:rPr lang="sl-SI" dirty="0" err="1"/>
              <a:t>Stability</a:t>
            </a:r>
            <a:r>
              <a:rPr lang="sl-SI" dirty="0"/>
              <a:t> AI, češ da je podjetje brez dovoljenja uporabilo njihove zaščitene slike za učenje modela </a:t>
            </a:r>
            <a:r>
              <a:rPr lang="sl-SI" dirty="0" err="1"/>
              <a:t>Stable</a:t>
            </a:r>
            <a:r>
              <a:rPr lang="sl-SI" dirty="0"/>
              <a:t> </a:t>
            </a:r>
            <a:r>
              <a:rPr lang="sl-SI" dirty="0" err="1"/>
              <a:t>Diffusion</a:t>
            </a:r>
            <a:r>
              <a:rPr lang="sl-SI" dirty="0"/>
              <a:t>. </a:t>
            </a:r>
          </a:p>
          <a:p>
            <a:r>
              <a:rPr lang="sl-SI" dirty="0"/>
              <a:t>Britansko sodišče je odločilo, da bo primer šel na sojenje, kljub trditvam </a:t>
            </a:r>
            <a:r>
              <a:rPr lang="sl-SI" dirty="0" err="1"/>
              <a:t>Stability</a:t>
            </a:r>
            <a:r>
              <a:rPr lang="sl-SI" dirty="0"/>
              <a:t> AI, da so bile slike prenesene iz ZDA in da ni bilo nobene neposredne povezave z Združenim kraljestvom. </a:t>
            </a:r>
          </a:p>
          <a:p>
            <a:r>
              <a:rPr lang="sl-SI" dirty="0"/>
              <a:t>Sodišče je opozorilo na morebitno nepopolnost ali netočnost dokazov, ki jih je predložil izvršni direktor </a:t>
            </a:r>
            <a:r>
              <a:rPr lang="sl-SI" dirty="0" err="1"/>
              <a:t>Stability</a:t>
            </a:r>
            <a:r>
              <a:rPr lang="sl-SI" dirty="0"/>
              <a:t> AI, </a:t>
            </a:r>
            <a:r>
              <a:rPr lang="sl-SI" dirty="0" err="1"/>
              <a:t>Emad</a:t>
            </a:r>
            <a:r>
              <a:rPr lang="sl-SI" dirty="0"/>
              <a:t> </a:t>
            </a:r>
            <a:r>
              <a:rPr lang="sl-SI" dirty="0" err="1"/>
              <a:t>Mostaque</a:t>
            </a:r>
            <a:r>
              <a:rPr lang="sl-SI" dirty="0"/>
              <a:t>, kar kaže na potrebo po nadaljnjem preiskovanju teh trditev. </a:t>
            </a:r>
          </a:p>
          <a:p>
            <a:endParaRPr lang="sl-SI" dirty="0"/>
          </a:p>
        </p:txBody>
      </p:sp>
    </p:spTree>
    <p:extLst>
      <p:ext uri="{BB962C8B-B14F-4D97-AF65-F5344CB8AC3E}">
        <p14:creationId xmlns:p14="http://schemas.microsoft.com/office/powerpoint/2010/main" val="358652833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E1344196-146B-8588-BF74-E3DB6B04284C}"/>
              </a:ext>
            </a:extLst>
          </p:cNvPr>
          <p:cNvSpPr>
            <a:spLocks noGrp="1"/>
          </p:cNvSpPr>
          <p:nvPr>
            <p:ph type="title"/>
          </p:nvPr>
        </p:nvSpPr>
        <p:spPr/>
        <p:txBody>
          <a:bodyPr>
            <a:normAutofit fontScale="90000"/>
          </a:bodyPr>
          <a:lstStyle/>
          <a:p>
            <a:r>
              <a:rPr lang="sl-SI" b="1" dirty="0"/>
              <a:t>2. </a:t>
            </a:r>
            <a:r>
              <a:rPr lang="sl-SI" b="1" dirty="0" err="1"/>
              <a:t>Getty</a:t>
            </a:r>
            <a:r>
              <a:rPr lang="sl-SI" b="1" dirty="0"/>
              <a:t> </a:t>
            </a:r>
            <a:r>
              <a:rPr lang="sl-SI" b="1" dirty="0" err="1"/>
              <a:t>Images</a:t>
            </a:r>
            <a:r>
              <a:rPr lang="sl-SI" b="1" dirty="0"/>
              <a:t> proti </a:t>
            </a:r>
            <a:r>
              <a:rPr lang="sl-SI" b="1" dirty="0" err="1"/>
              <a:t>Stability</a:t>
            </a:r>
            <a:r>
              <a:rPr lang="sl-SI" b="1" dirty="0"/>
              <a:t> AI (ZDA)</a:t>
            </a:r>
            <a:br>
              <a:rPr lang="sl-SI" b="1" dirty="0"/>
            </a:br>
            <a:endParaRPr lang="sl-SI" dirty="0"/>
          </a:p>
        </p:txBody>
      </p:sp>
      <p:sp>
        <p:nvSpPr>
          <p:cNvPr id="3" name="Označba mesta vsebine 2">
            <a:extLst>
              <a:ext uri="{FF2B5EF4-FFF2-40B4-BE49-F238E27FC236}">
                <a16:creationId xmlns:a16="http://schemas.microsoft.com/office/drawing/2014/main" id="{8E8533ED-C5B3-30E5-3F3D-CA4562D41AE1}"/>
              </a:ext>
            </a:extLst>
          </p:cNvPr>
          <p:cNvSpPr>
            <a:spLocks noGrp="1"/>
          </p:cNvSpPr>
          <p:nvPr>
            <p:ph idx="1"/>
          </p:nvPr>
        </p:nvSpPr>
        <p:spPr/>
        <p:txBody>
          <a:bodyPr/>
          <a:lstStyle/>
          <a:p>
            <a:r>
              <a:rPr lang="sl-SI" dirty="0"/>
              <a:t>V ZDA je zvezni sodnik dovolil, da se tožba umetnikov proti </a:t>
            </a:r>
            <a:r>
              <a:rPr lang="sl-SI" dirty="0" err="1"/>
              <a:t>Stability</a:t>
            </a:r>
            <a:r>
              <a:rPr lang="sl-SI" dirty="0"/>
              <a:t> AI, </a:t>
            </a:r>
            <a:r>
              <a:rPr lang="sl-SI" dirty="0" err="1"/>
              <a:t>Midjourney</a:t>
            </a:r>
            <a:r>
              <a:rPr lang="sl-SI" dirty="0"/>
              <a:t>, </a:t>
            </a:r>
            <a:r>
              <a:rPr lang="sl-SI" dirty="0" err="1"/>
              <a:t>DeviantArt</a:t>
            </a:r>
            <a:r>
              <a:rPr lang="sl-SI" dirty="0"/>
              <a:t> in </a:t>
            </a:r>
            <a:r>
              <a:rPr lang="sl-SI" dirty="0" err="1"/>
              <a:t>Runway</a:t>
            </a:r>
            <a:r>
              <a:rPr lang="sl-SI" dirty="0"/>
              <a:t> AI zaradi domnevne kršitve avtorskih pravic nadaljuje. </a:t>
            </a:r>
          </a:p>
          <a:p>
            <a:r>
              <a:rPr lang="sl-SI" dirty="0"/>
              <a:t>Sodišče je presodilo, da so umetniki predložili verjeten argument, da so ta podjetja kršila njihove pravice z nezakonitim shranjevanjem njihovih del v svojih sistemih. </a:t>
            </a:r>
          </a:p>
          <a:p>
            <a:r>
              <a:rPr lang="sl-SI" dirty="0"/>
              <a:t>Čeprav so bile nekatere trditve zavrnjene, so glavne obtožbe glede kršitve avtorskih pravic in povezanih blagovnih znamk ostale v postopku.</a:t>
            </a:r>
          </a:p>
          <a:p>
            <a:endParaRPr lang="sl-SI" dirty="0"/>
          </a:p>
        </p:txBody>
      </p:sp>
    </p:spTree>
    <p:extLst>
      <p:ext uri="{BB962C8B-B14F-4D97-AF65-F5344CB8AC3E}">
        <p14:creationId xmlns:p14="http://schemas.microsoft.com/office/powerpoint/2010/main" val="182731695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5C1AEF34-A4D7-3C2B-8D21-EB835E5AFB33}"/>
              </a:ext>
            </a:extLst>
          </p:cNvPr>
          <p:cNvSpPr>
            <a:spLocks noGrp="1"/>
          </p:cNvSpPr>
          <p:nvPr>
            <p:ph type="title"/>
          </p:nvPr>
        </p:nvSpPr>
        <p:spPr/>
        <p:txBody>
          <a:bodyPr/>
          <a:lstStyle/>
          <a:p>
            <a:r>
              <a:rPr lang="sl-SI" b="1" dirty="0"/>
              <a:t>3. Meta proti avtorjem (ZDA)</a:t>
            </a:r>
            <a:endParaRPr lang="sl-SI" dirty="0"/>
          </a:p>
        </p:txBody>
      </p:sp>
      <p:sp>
        <p:nvSpPr>
          <p:cNvPr id="3" name="Označba mesta vsebine 2">
            <a:extLst>
              <a:ext uri="{FF2B5EF4-FFF2-40B4-BE49-F238E27FC236}">
                <a16:creationId xmlns:a16="http://schemas.microsoft.com/office/drawing/2014/main" id="{8677CEBC-1CA2-8099-8AF6-9CDA50E4F6DB}"/>
              </a:ext>
            </a:extLst>
          </p:cNvPr>
          <p:cNvSpPr>
            <a:spLocks noGrp="1"/>
          </p:cNvSpPr>
          <p:nvPr>
            <p:ph idx="1"/>
          </p:nvPr>
        </p:nvSpPr>
        <p:spPr/>
        <p:txBody>
          <a:bodyPr/>
          <a:lstStyle/>
          <a:p>
            <a:r>
              <a:rPr lang="sl-SI" dirty="0"/>
              <a:t>Avtorji, vključno s Sarah Silverman, so vložili tožbo proti podjetju Meta, češ da je podjetje brez njihovega dovoljenja uporabilo njihove zaščitene vsebine za učenje svojih modelov umetne inteligence. </a:t>
            </a:r>
          </a:p>
          <a:p>
            <a:r>
              <a:rPr lang="sl-SI" dirty="0"/>
              <a:t>Zvezni sodnik je zavrnil poskus podjetja Meta, da bi preprečil zaslišanje izvršnega direktorja Marka </a:t>
            </a:r>
            <a:r>
              <a:rPr lang="sl-SI" dirty="0" err="1"/>
              <a:t>Zuckerberga</a:t>
            </a:r>
            <a:r>
              <a:rPr lang="sl-SI" dirty="0"/>
              <a:t>, kar pomeni, da bo moral ta pričati v postopku.</a:t>
            </a:r>
          </a:p>
          <a:p>
            <a:endParaRPr lang="sl-SI" dirty="0"/>
          </a:p>
        </p:txBody>
      </p:sp>
    </p:spTree>
    <p:extLst>
      <p:ext uri="{BB962C8B-B14F-4D97-AF65-F5344CB8AC3E}">
        <p14:creationId xmlns:p14="http://schemas.microsoft.com/office/powerpoint/2010/main" val="86280610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A9CD6474-47AA-4D47-AF35-32FA3089BDD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5E1FEFA6-7D4F-4746-AE64-D4D52FE76DC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2">
              <a:lumMod val="75000"/>
              <a:lumOff val="25000"/>
              <a:alpha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2" name="Rectangle 11">
            <a:extLst>
              <a:ext uri="{FF2B5EF4-FFF2-40B4-BE49-F238E27FC236}">
                <a16:creationId xmlns:a16="http://schemas.microsoft.com/office/drawing/2014/main" id="{BF8DA3CF-9D4B-403A-9AD4-BB177DAB6CC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85800" y="685800"/>
            <a:ext cx="10820400" cy="54864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Naslov 1">
            <a:extLst>
              <a:ext uri="{FF2B5EF4-FFF2-40B4-BE49-F238E27FC236}">
                <a16:creationId xmlns:a16="http://schemas.microsoft.com/office/drawing/2014/main" id="{DE37CE43-6DC6-07ED-9F9D-335E1A239693}"/>
              </a:ext>
            </a:extLst>
          </p:cNvPr>
          <p:cNvSpPr>
            <a:spLocks noGrp="1"/>
          </p:cNvSpPr>
          <p:nvPr>
            <p:ph type="title"/>
          </p:nvPr>
        </p:nvSpPr>
        <p:spPr>
          <a:xfrm>
            <a:off x="1371600" y="1020728"/>
            <a:ext cx="9486900" cy="996061"/>
          </a:xfrm>
        </p:spPr>
        <p:txBody>
          <a:bodyPr anchor="b">
            <a:normAutofit/>
          </a:bodyPr>
          <a:lstStyle/>
          <a:p>
            <a:pPr algn="ctr"/>
            <a:r>
              <a:rPr lang="sl-SI" dirty="0"/>
              <a:t>uvod</a:t>
            </a:r>
          </a:p>
        </p:txBody>
      </p:sp>
      <p:sp>
        <p:nvSpPr>
          <p:cNvPr id="3" name="Označba mesta vsebine 2">
            <a:extLst>
              <a:ext uri="{FF2B5EF4-FFF2-40B4-BE49-F238E27FC236}">
                <a16:creationId xmlns:a16="http://schemas.microsoft.com/office/drawing/2014/main" id="{23A7C73C-2DEF-C8A4-594A-BEFD2D43C29E}"/>
              </a:ext>
            </a:extLst>
          </p:cNvPr>
          <p:cNvSpPr>
            <a:spLocks noGrp="1"/>
          </p:cNvSpPr>
          <p:nvPr>
            <p:ph idx="1"/>
          </p:nvPr>
        </p:nvSpPr>
        <p:spPr>
          <a:xfrm>
            <a:off x="1371600" y="2200940"/>
            <a:ext cx="9486901" cy="3577854"/>
          </a:xfrm>
        </p:spPr>
        <p:txBody>
          <a:bodyPr>
            <a:normAutofit/>
          </a:bodyPr>
          <a:lstStyle/>
          <a:p>
            <a:pPr marL="0" indent="0">
              <a:lnSpc>
                <a:spcPct val="90000"/>
              </a:lnSpc>
              <a:buNone/>
            </a:pPr>
            <a:r>
              <a:rPr lang="sl-SI" sz="1700" u="sng" dirty="0"/>
              <a:t>Povezave</a:t>
            </a:r>
            <a:r>
              <a:rPr lang="sl-SI" sz="1700" dirty="0"/>
              <a:t> med UI in PIL</a:t>
            </a:r>
          </a:p>
          <a:p>
            <a:pPr marL="0" indent="0">
              <a:lnSpc>
                <a:spcPct val="90000"/>
              </a:lnSpc>
              <a:buNone/>
            </a:pPr>
            <a:endParaRPr lang="sl-SI" sz="1700" dirty="0"/>
          </a:p>
          <a:p>
            <a:pPr>
              <a:lnSpc>
                <a:spcPct val="90000"/>
              </a:lnSpc>
            </a:pPr>
            <a:r>
              <a:rPr lang="sl-SI" sz="1700" dirty="0"/>
              <a:t>UI omogoča </a:t>
            </a:r>
            <a:r>
              <a:rPr lang="sl-SI" sz="1700" b="1" u="sng" dirty="0"/>
              <a:t>ustvarjanje vsebin</a:t>
            </a:r>
            <a:r>
              <a:rPr lang="sl-SI" sz="1700" u="sng" dirty="0"/>
              <a:t>, ki so predmet varstva v PIL</a:t>
            </a:r>
          </a:p>
          <a:p>
            <a:pPr lvl="1">
              <a:lnSpc>
                <a:spcPct val="90000"/>
              </a:lnSpc>
            </a:pPr>
            <a:r>
              <a:rPr lang="sl-SI" sz="1700" dirty="0"/>
              <a:t>npr. </a:t>
            </a:r>
            <a:r>
              <a:rPr lang="sl-SI" sz="1700" kern="0" dirty="0">
                <a:effectLst/>
                <a:latin typeface="Times New Roman" panose="02020603050405020304" pitchFamily="18" charset="0"/>
                <a:ea typeface="Times New Roman" panose="02020603050405020304" pitchFamily="18" charset="0"/>
              </a:rPr>
              <a:t>besedila, slike, glasba in druga dela (računal. programi) – </a:t>
            </a:r>
            <a:r>
              <a:rPr lang="sl-SI" sz="1700" u="sng" kern="0" dirty="0">
                <a:effectLst/>
                <a:latin typeface="Times New Roman" panose="02020603050405020304" pitchFamily="18" charset="0"/>
                <a:ea typeface="Times New Roman" panose="02020603050405020304" pitchFamily="18" charset="0"/>
              </a:rPr>
              <a:t>avtorsko pravo</a:t>
            </a:r>
          </a:p>
          <a:p>
            <a:pPr lvl="1">
              <a:lnSpc>
                <a:spcPct val="90000"/>
              </a:lnSpc>
            </a:pPr>
            <a:r>
              <a:rPr lang="sl-SI" sz="1700" kern="0" dirty="0">
                <a:latin typeface="Times New Roman" panose="02020603050405020304" pitchFamily="18" charset="0"/>
              </a:rPr>
              <a:t> </a:t>
            </a:r>
            <a:r>
              <a:rPr lang="sl-SI" sz="1700" kern="0" dirty="0">
                <a:latin typeface="Times New Roman" panose="02020603050405020304" pitchFamily="18" charset="0"/>
                <a:cs typeface="Times New Roman" panose="02020603050405020304" pitchFamily="18" charset="0"/>
              </a:rPr>
              <a:t>npr. nov postopek (patentno varstvo)</a:t>
            </a:r>
            <a:endParaRPr lang="sl-SI" sz="1700" dirty="0">
              <a:latin typeface="Times New Roman" panose="02020603050405020304" pitchFamily="18" charset="0"/>
              <a:cs typeface="Times New Roman" panose="02020603050405020304" pitchFamily="18" charset="0"/>
            </a:endParaRPr>
          </a:p>
          <a:p>
            <a:pPr marL="0" indent="0">
              <a:lnSpc>
                <a:spcPct val="90000"/>
              </a:lnSpc>
              <a:buNone/>
            </a:pPr>
            <a:endParaRPr lang="sl-SI" sz="1700" dirty="0"/>
          </a:p>
          <a:p>
            <a:pPr>
              <a:lnSpc>
                <a:spcPct val="90000"/>
              </a:lnSpc>
            </a:pPr>
            <a:r>
              <a:rPr lang="sl-SI" sz="1700" dirty="0"/>
              <a:t>UL omogoča </a:t>
            </a:r>
            <a:r>
              <a:rPr lang="sl-SI" sz="1700" b="1" u="sng" dirty="0"/>
              <a:t>boljše varstvo</a:t>
            </a:r>
            <a:r>
              <a:rPr lang="sl-SI" sz="1700" u="sng" dirty="0"/>
              <a:t> PIL</a:t>
            </a:r>
          </a:p>
          <a:p>
            <a:pPr lvl="1">
              <a:lnSpc>
                <a:spcPct val="90000"/>
              </a:lnSpc>
            </a:pPr>
            <a:r>
              <a:rPr lang="sl-SI" sz="1700" dirty="0"/>
              <a:t>npr. monitoring blagovne znamke</a:t>
            </a:r>
          </a:p>
          <a:p>
            <a:pPr lvl="1">
              <a:lnSpc>
                <a:spcPct val="90000"/>
              </a:lnSpc>
            </a:pPr>
            <a:r>
              <a:rPr lang="sl-SI" sz="1700" dirty="0"/>
              <a:t>npr. pomoč UI aplikacije pri analizi preveč podobne znamke, ki bi zavajala potrošnike </a:t>
            </a:r>
          </a:p>
          <a:p>
            <a:pPr>
              <a:lnSpc>
                <a:spcPct val="90000"/>
              </a:lnSpc>
            </a:pPr>
            <a:endParaRPr lang="sl-SI" sz="1700" dirty="0"/>
          </a:p>
        </p:txBody>
      </p:sp>
    </p:spTree>
    <p:extLst>
      <p:ext uri="{BB962C8B-B14F-4D97-AF65-F5344CB8AC3E}">
        <p14:creationId xmlns:p14="http://schemas.microsoft.com/office/powerpoint/2010/main" val="413296010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C5F9C32F-E5DA-3591-1B10-627083C56898}"/>
              </a:ext>
            </a:extLst>
          </p:cNvPr>
          <p:cNvSpPr>
            <a:spLocks noGrp="1"/>
          </p:cNvSpPr>
          <p:nvPr>
            <p:ph type="title"/>
          </p:nvPr>
        </p:nvSpPr>
        <p:spPr/>
        <p:txBody>
          <a:bodyPr>
            <a:normAutofit/>
          </a:bodyPr>
          <a:lstStyle/>
          <a:p>
            <a:r>
              <a:rPr lang="sl-SI" b="1" dirty="0"/>
              <a:t>4. DABUS (Avstralija, EU, ZDA, Združeno kraljestvo)</a:t>
            </a:r>
            <a:endParaRPr lang="sl-SI" dirty="0"/>
          </a:p>
        </p:txBody>
      </p:sp>
      <p:sp>
        <p:nvSpPr>
          <p:cNvPr id="3" name="Označba mesta vsebine 2">
            <a:extLst>
              <a:ext uri="{FF2B5EF4-FFF2-40B4-BE49-F238E27FC236}">
                <a16:creationId xmlns:a16="http://schemas.microsoft.com/office/drawing/2014/main" id="{D158D6E6-2D00-7A50-E3DA-3116AC0519FD}"/>
              </a:ext>
            </a:extLst>
          </p:cNvPr>
          <p:cNvSpPr>
            <a:spLocks noGrp="1"/>
          </p:cNvSpPr>
          <p:nvPr>
            <p:ph idx="1"/>
          </p:nvPr>
        </p:nvSpPr>
        <p:spPr/>
        <p:txBody>
          <a:bodyPr>
            <a:normAutofit lnSpcReduction="10000"/>
          </a:bodyPr>
          <a:lstStyle/>
          <a:p>
            <a:r>
              <a:rPr lang="sl-SI" dirty="0"/>
              <a:t>V primeru DABUS, kjer je umetna inteligenca predlagana kot </a:t>
            </a:r>
            <a:r>
              <a:rPr lang="sl-SI" b="1" u="sng" dirty="0"/>
              <a:t>izumitelj</a:t>
            </a:r>
            <a:r>
              <a:rPr lang="sl-SI" dirty="0"/>
              <a:t>, so različna sodišča sprejela različne odločitve:</a:t>
            </a:r>
          </a:p>
          <a:p>
            <a:pPr>
              <a:buFont typeface="Arial" panose="020B0604020202020204" pitchFamily="34" charset="0"/>
              <a:buChar char="•"/>
            </a:pPr>
            <a:r>
              <a:rPr lang="sl-SI" b="1" dirty="0"/>
              <a:t>Avstralija</a:t>
            </a:r>
            <a:r>
              <a:rPr lang="sl-SI" dirty="0"/>
              <a:t>: Zvezno sodišče je odločilo, da umetna inteligenca ne more biti izumitelj, saj zakon zahteva, da je izumitelj fizična oseba.</a:t>
            </a:r>
          </a:p>
          <a:p>
            <a:pPr>
              <a:buFont typeface="Arial" panose="020B0604020202020204" pitchFamily="34" charset="0"/>
              <a:buChar char="•"/>
            </a:pPr>
            <a:r>
              <a:rPr lang="sl-SI" b="1" dirty="0"/>
              <a:t>Evropski patentni urad (EPO)</a:t>
            </a:r>
            <a:r>
              <a:rPr lang="sl-SI" dirty="0"/>
              <a:t>: Zavrnili so prijavo, ker je bila umetna inteligenca navedena kot izumitelj, kar ni v skladu z zahtevami Evropske patentne konvencije.</a:t>
            </a:r>
          </a:p>
          <a:p>
            <a:pPr>
              <a:buFont typeface="Arial" panose="020B0604020202020204" pitchFamily="34" charset="0"/>
              <a:buChar char="•"/>
            </a:pPr>
            <a:r>
              <a:rPr lang="sl-SI" b="1" dirty="0"/>
              <a:t>Združeno kraljestvo</a:t>
            </a:r>
            <a:r>
              <a:rPr lang="sl-SI" dirty="0"/>
              <a:t>: Vrhovno sodišče je zavrnilo pritožbo, odločilo, da mora biti izumitelj fizična oseba, in zavrnilo priznanje umetne inteligence kot izumitelja.</a:t>
            </a:r>
          </a:p>
          <a:p>
            <a:endParaRPr lang="sl-SI" dirty="0"/>
          </a:p>
        </p:txBody>
      </p:sp>
    </p:spTree>
    <p:extLst>
      <p:ext uri="{BB962C8B-B14F-4D97-AF65-F5344CB8AC3E}">
        <p14:creationId xmlns:p14="http://schemas.microsoft.com/office/powerpoint/2010/main" val="223741878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A9CD6474-47AA-4D47-AF35-32FA3089BDD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5E1FEFA6-7D4F-4746-AE64-D4D52FE76DC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2">
              <a:lumMod val="75000"/>
              <a:lumOff val="25000"/>
              <a:alpha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2" name="Rectangle 11">
            <a:extLst>
              <a:ext uri="{FF2B5EF4-FFF2-40B4-BE49-F238E27FC236}">
                <a16:creationId xmlns:a16="http://schemas.microsoft.com/office/drawing/2014/main" id="{BF8DA3CF-9D4B-403A-9AD4-BB177DAB6CC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85800" y="685800"/>
            <a:ext cx="10820400" cy="54864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Naslov 1">
            <a:extLst>
              <a:ext uri="{FF2B5EF4-FFF2-40B4-BE49-F238E27FC236}">
                <a16:creationId xmlns:a16="http://schemas.microsoft.com/office/drawing/2014/main" id="{53B9E0F2-58D8-5667-63A4-4476A421B774}"/>
              </a:ext>
            </a:extLst>
          </p:cNvPr>
          <p:cNvSpPr>
            <a:spLocks noGrp="1"/>
          </p:cNvSpPr>
          <p:nvPr>
            <p:ph type="title"/>
          </p:nvPr>
        </p:nvSpPr>
        <p:spPr>
          <a:xfrm>
            <a:off x="1371600" y="1020728"/>
            <a:ext cx="9486900" cy="996061"/>
          </a:xfrm>
        </p:spPr>
        <p:txBody>
          <a:bodyPr anchor="b">
            <a:normAutofit/>
          </a:bodyPr>
          <a:lstStyle/>
          <a:p>
            <a:pPr algn="ctr"/>
            <a:r>
              <a:rPr lang="sl-SI" dirty="0"/>
              <a:t>3. Varstvo in uveljavljanje pravic</a:t>
            </a:r>
            <a:endParaRPr lang="sl-SI"/>
          </a:p>
        </p:txBody>
      </p:sp>
      <p:sp>
        <p:nvSpPr>
          <p:cNvPr id="3" name="Označba mesta vsebine 2">
            <a:extLst>
              <a:ext uri="{FF2B5EF4-FFF2-40B4-BE49-F238E27FC236}">
                <a16:creationId xmlns:a16="http://schemas.microsoft.com/office/drawing/2014/main" id="{4DEB3D58-8B60-213E-6166-2F92DA189C6F}"/>
              </a:ext>
            </a:extLst>
          </p:cNvPr>
          <p:cNvSpPr>
            <a:spLocks noGrp="1"/>
          </p:cNvSpPr>
          <p:nvPr>
            <p:ph idx="1"/>
          </p:nvPr>
        </p:nvSpPr>
        <p:spPr>
          <a:xfrm>
            <a:off x="1371600" y="2200940"/>
            <a:ext cx="9486901" cy="3577854"/>
          </a:xfrm>
        </p:spPr>
        <p:txBody>
          <a:bodyPr>
            <a:normAutofit/>
          </a:bodyPr>
          <a:lstStyle/>
          <a:p>
            <a:r>
              <a:rPr lang="sl-SI" dirty="0"/>
              <a:t>UI orodja omogočajo:</a:t>
            </a:r>
          </a:p>
          <a:p>
            <a:pPr>
              <a:buFont typeface="Arial" panose="020B0604020202020204" pitchFamily="34" charset="0"/>
              <a:buChar char="•"/>
            </a:pPr>
            <a:r>
              <a:rPr lang="sl-SI" b="1" dirty="0"/>
              <a:t>Avtomatsko zaznavanje kršitev</a:t>
            </a:r>
            <a:r>
              <a:rPr lang="sl-SI" dirty="0"/>
              <a:t> (npr. z uporabo orodij za prepoznavanje kopiranih vsebin).</a:t>
            </a:r>
          </a:p>
          <a:p>
            <a:pPr>
              <a:buFont typeface="Arial" panose="020B0604020202020204" pitchFamily="34" charset="0"/>
              <a:buChar char="•"/>
            </a:pPr>
            <a:r>
              <a:rPr lang="sl-SI" b="1" dirty="0"/>
              <a:t>Analizo podatkov</a:t>
            </a:r>
            <a:r>
              <a:rPr lang="sl-SI" dirty="0"/>
              <a:t> za pomoč pri prijavah za patente, znamke ali modele.</a:t>
            </a:r>
          </a:p>
          <a:p>
            <a:pPr>
              <a:buFont typeface="Arial" panose="020B0604020202020204" pitchFamily="34" charset="0"/>
              <a:buChar char="•"/>
            </a:pPr>
            <a:r>
              <a:rPr lang="sl-SI" b="1" dirty="0"/>
              <a:t>Učinkovitejše upravljanje portfelja IL pravic</a:t>
            </a:r>
            <a:r>
              <a:rPr lang="sl-SI" dirty="0"/>
              <a:t> (npr. z nadzorom rokov in opozorili na potek licenc).</a:t>
            </a:r>
          </a:p>
          <a:p>
            <a:endParaRPr lang="sl-SI" dirty="0"/>
          </a:p>
        </p:txBody>
      </p:sp>
    </p:spTree>
    <p:extLst>
      <p:ext uri="{BB962C8B-B14F-4D97-AF65-F5344CB8AC3E}">
        <p14:creationId xmlns:p14="http://schemas.microsoft.com/office/powerpoint/2010/main" val="118298194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Naslov 1"/>
          <p:cNvSpPr>
            <a:spLocks noGrp="1" noChangeArrowheads="1"/>
          </p:cNvSpPr>
          <p:nvPr>
            <p:ph type="title"/>
          </p:nvPr>
        </p:nvSpPr>
        <p:spPr/>
        <p:txBody>
          <a:bodyPr>
            <a:normAutofit fontScale="90000"/>
          </a:bodyPr>
          <a:lstStyle/>
          <a:p>
            <a:r>
              <a:rPr lang="sl-SI" altLang="sl-SI" sz="5400" dirty="0" err="1"/>
              <a:t>Wok</a:t>
            </a:r>
            <a:r>
              <a:rPr lang="sl-SI" altLang="sl-SI" sz="5400" dirty="0"/>
              <a:t> To </a:t>
            </a:r>
            <a:r>
              <a:rPr lang="sl-SI" altLang="sl-SI" sz="5400" dirty="0" err="1"/>
              <a:t>Walk</a:t>
            </a:r>
            <a:r>
              <a:rPr lang="sl-SI" altLang="sl-SI" sz="5400" dirty="0"/>
              <a:t> </a:t>
            </a:r>
            <a:r>
              <a:rPr lang="sl-SI" altLang="sl-SI" sz="5400" i="1" dirty="0"/>
              <a:t>v.</a:t>
            </a:r>
            <a:r>
              <a:rPr lang="sl-SI" altLang="sl-SI" sz="5400" dirty="0"/>
              <a:t> </a:t>
            </a:r>
            <a:r>
              <a:rPr lang="sl-SI" altLang="sl-SI" sz="5400" dirty="0" err="1"/>
              <a:t>The</a:t>
            </a:r>
            <a:r>
              <a:rPr lang="sl-SI" altLang="sl-SI" sz="5400" dirty="0"/>
              <a:t> </a:t>
            </a:r>
            <a:r>
              <a:rPr lang="sl-SI" altLang="sl-SI" sz="5400" dirty="0" err="1"/>
              <a:t>Wok</a:t>
            </a:r>
            <a:endParaRPr lang="en-US" altLang="sl-SI" sz="5400" dirty="0"/>
          </a:p>
        </p:txBody>
      </p:sp>
      <p:pic>
        <p:nvPicPr>
          <p:cNvPr id="17411" name="Picture 4" descr="https://www.sodnapraksa.si/mma_bin.php?static_id=20180719095128&amp;src=org&amp;m=1531986686"/>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287713" y="3105917"/>
            <a:ext cx="1800225" cy="2016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7412" name="Označba mesta vsebine 1"/>
          <p:cNvSpPr>
            <a:spLocks noGrp="1"/>
          </p:cNvSpPr>
          <p:nvPr>
            <p:ph idx="1"/>
          </p:nvPr>
        </p:nvSpPr>
        <p:spPr/>
        <p:txBody>
          <a:bodyPr/>
          <a:lstStyle/>
          <a:p>
            <a:endParaRPr lang="sl-SI" altLang="sl-SI" dirty="0"/>
          </a:p>
          <a:p>
            <a:endParaRPr lang="en-US" altLang="sl-SI" dirty="0"/>
          </a:p>
        </p:txBody>
      </p:sp>
      <p:pic>
        <p:nvPicPr>
          <p:cNvPr id="17413" name="Picture 2" descr="https://www.sodnapraksa.si/mma_bin.php?static_id=20180719095126&amp;src=org&amp;m=153198668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817054" y="3144907"/>
            <a:ext cx="1949450" cy="2016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64743738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6EFF7B37-4F26-35C3-82EE-F64A2175DDB6}"/>
              </a:ext>
            </a:extLst>
          </p:cNvPr>
          <p:cNvSpPr>
            <a:spLocks noGrp="1"/>
          </p:cNvSpPr>
          <p:nvPr>
            <p:ph type="title"/>
          </p:nvPr>
        </p:nvSpPr>
        <p:spPr/>
        <p:txBody>
          <a:bodyPr/>
          <a:lstStyle/>
          <a:p>
            <a:r>
              <a:rPr lang="sl-SI" dirty="0"/>
              <a:t>               Metodologija EUIPO</a:t>
            </a:r>
            <a:br>
              <a:rPr lang="sl-SI" dirty="0"/>
            </a:br>
            <a:endParaRPr lang="en-US" dirty="0"/>
          </a:p>
        </p:txBody>
      </p:sp>
      <p:sp>
        <p:nvSpPr>
          <p:cNvPr id="3" name="Označba mesta vsebine 2">
            <a:extLst>
              <a:ext uri="{FF2B5EF4-FFF2-40B4-BE49-F238E27FC236}">
                <a16:creationId xmlns:a16="http://schemas.microsoft.com/office/drawing/2014/main" id="{07E6D601-B468-19C4-3633-90F1F8DD109B}"/>
              </a:ext>
            </a:extLst>
          </p:cNvPr>
          <p:cNvSpPr>
            <a:spLocks noGrp="1"/>
          </p:cNvSpPr>
          <p:nvPr>
            <p:ph idx="1"/>
          </p:nvPr>
        </p:nvSpPr>
        <p:spPr/>
        <p:txBody>
          <a:bodyPr>
            <a:normAutofit fontScale="62500" lnSpcReduction="20000"/>
          </a:bodyPr>
          <a:lstStyle/>
          <a:p>
            <a:r>
              <a:rPr lang="sl-SI" dirty="0"/>
              <a:t>(i) Opredeljeni ustrezni </a:t>
            </a:r>
            <a:r>
              <a:rPr lang="sl-SI" b="1" dirty="0"/>
              <a:t>razlikovalni in prevladujoči deli</a:t>
            </a:r>
            <a:r>
              <a:rPr lang="sl-SI" dirty="0"/>
              <a:t> obeh znakov, ki se primerjajo, pri čemer ni treba upoštevati nepomembnih delov; in</a:t>
            </a:r>
            <a:br>
              <a:rPr lang="sl-SI" dirty="0"/>
            </a:br>
            <a:endParaRPr lang="sl-SI" dirty="0"/>
          </a:p>
          <a:p>
            <a:r>
              <a:rPr lang="sl-SI" dirty="0"/>
              <a:t>(ii) se upoštevajo </a:t>
            </a:r>
            <a:r>
              <a:rPr lang="sl-SI" b="1" u="sng" dirty="0"/>
              <a:t>vizualni, zvočni in konceptualni vidiki</a:t>
            </a:r>
            <a:r>
              <a:rPr lang="sl-SI" dirty="0"/>
              <a:t> znakov, ki se primerjajo. (</a:t>
            </a:r>
            <a:r>
              <a:rPr lang="sl-SI" dirty="0" err="1"/>
              <a:t>Sabel</a:t>
            </a:r>
            <a:r>
              <a:rPr lang="sl-SI" dirty="0"/>
              <a:t> v. Puma – globalni test zmede med potrošniki)</a:t>
            </a:r>
            <a:br>
              <a:rPr lang="sl-SI" dirty="0"/>
            </a:br>
            <a:endParaRPr lang="sl-SI" dirty="0"/>
          </a:p>
          <a:p>
            <a:r>
              <a:rPr lang="sl-SI" dirty="0"/>
              <a:t>Če se ugotovi podobnost znakov, se nato preveri (iii), ali bi to lahko povzročilo </a:t>
            </a:r>
            <a:r>
              <a:rPr lang="sl-SI" b="1" dirty="0"/>
              <a:t>verjetnost zmede med potrošniki</a:t>
            </a:r>
            <a:r>
              <a:rPr lang="sl-SI" dirty="0"/>
              <a:t>.</a:t>
            </a:r>
            <a:br>
              <a:rPr lang="sl-SI" dirty="0"/>
            </a:br>
            <a:endParaRPr lang="sl-SI" dirty="0"/>
          </a:p>
          <a:p>
            <a:r>
              <a:rPr lang="sl-SI" dirty="0"/>
              <a:t>Pri tem se seveda upoštevata </a:t>
            </a:r>
            <a:r>
              <a:rPr lang="sl-SI" u="sng" dirty="0"/>
              <a:t>zadevno ozemlje in zadevna javnost (tj. potrošniki)</a:t>
            </a:r>
            <a:r>
              <a:rPr lang="sl-SI" dirty="0"/>
              <a:t>, kjer bi lahko prišlo do take zmede glede </a:t>
            </a:r>
            <a:r>
              <a:rPr lang="sl-SI" i="1" dirty="0"/>
              <a:t>izvora </a:t>
            </a:r>
            <a:r>
              <a:rPr lang="sl-SI" i="1" u="sng" dirty="0"/>
              <a:t>blaga ali storitev</a:t>
            </a:r>
            <a:r>
              <a:rPr lang="sl-SI" dirty="0"/>
              <a:t>.</a:t>
            </a:r>
            <a:br>
              <a:rPr lang="sl-SI" dirty="0"/>
            </a:br>
            <a:endParaRPr lang="sl-SI" dirty="0"/>
          </a:p>
          <a:p>
            <a:r>
              <a:rPr lang="sl-SI" dirty="0"/>
              <a:t>To pomeni, da je poleg splošnih pravil odločilen tudi </a:t>
            </a:r>
            <a:r>
              <a:rPr lang="sl-SI" u="sng" dirty="0"/>
              <a:t>kontekst posameznega primera </a:t>
            </a:r>
            <a:r>
              <a:rPr lang="sl-SI" dirty="0"/>
              <a:t>.</a:t>
            </a:r>
            <a:br>
              <a:rPr lang="sl-SI" dirty="0"/>
            </a:br>
            <a:endParaRPr lang="sl-SI" dirty="0"/>
          </a:p>
          <a:p>
            <a:pPr marL="0" indent="0">
              <a:buNone/>
            </a:pPr>
            <a:br>
              <a:rPr lang="sl-SI" dirty="0"/>
            </a:br>
            <a:endParaRPr lang="sl-SI" dirty="0"/>
          </a:p>
          <a:p>
            <a:endParaRPr lang="en-US" dirty="0"/>
          </a:p>
        </p:txBody>
      </p:sp>
      <p:pic>
        <p:nvPicPr>
          <p:cNvPr id="4" name="Picture 4" descr="https://www.sodnapraksa.si/mma_bin.php?static_id=20180719095128&amp;src=org&amp;m=1531986686">
            <a:extLst>
              <a:ext uri="{FF2B5EF4-FFF2-40B4-BE49-F238E27FC236}">
                <a16:creationId xmlns:a16="http://schemas.microsoft.com/office/drawing/2014/main" id="{2177301D-9AAE-5A24-0910-54F34FCFABE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308100" y="237978"/>
            <a:ext cx="1800225" cy="2016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2" descr="https://www.sodnapraksa.si/mma_bin.php?static_id=20180719095126&amp;src=org&amp;m=1531986686">
            <a:extLst>
              <a:ext uri="{FF2B5EF4-FFF2-40B4-BE49-F238E27FC236}">
                <a16:creationId xmlns:a16="http://schemas.microsoft.com/office/drawing/2014/main" id="{7906D6AC-3145-5FA5-C614-DB36C46E5B9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280335" y="0"/>
            <a:ext cx="1949450" cy="2016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80744920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A9A2B46F-A2B0-3FE8-49E8-716A6184DBE6}"/>
              </a:ext>
            </a:extLst>
          </p:cNvPr>
          <p:cNvSpPr>
            <a:spLocks noGrp="1"/>
          </p:cNvSpPr>
          <p:nvPr>
            <p:ph type="title"/>
          </p:nvPr>
        </p:nvSpPr>
        <p:spPr/>
        <p:txBody>
          <a:bodyPr/>
          <a:lstStyle/>
          <a:p>
            <a:r>
              <a:rPr lang="sl-SI" dirty="0"/>
              <a:t>SLO UIL v. sodišča</a:t>
            </a:r>
            <a:endParaRPr lang="en-US" dirty="0"/>
          </a:p>
        </p:txBody>
      </p:sp>
      <p:sp>
        <p:nvSpPr>
          <p:cNvPr id="3" name="Označba mesta vsebine 2">
            <a:extLst>
              <a:ext uri="{FF2B5EF4-FFF2-40B4-BE49-F238E27FC236}">
                <a16:creationId xmlns:a16="http://schemas.microsoft.com/office/drawing/2014/main" id="{DE60003F-272A-7A53-2850-86677A30A0E8}"/>
              </a:ext>
            </a:extLst>
          </p:cNvPr>
          <p:cNvSpPr>
            <a:spLocks noGrp="1"/>
          </p:cNvSpPr>
          <p:nvPr>
            <p:ph idx="1"/>
          </p:nvPr>
        </p:nvSpPr>
        <p:spPr/>
        <p:txBody>
          <a:bodyPr/>
          <a:lstStyle/>
          <a:p>
            <a:r>
              <a:rPr lang="sl-SI" b="1" dirty="0"/>
              <a:t>UIL - NI PODOBNOSTI!</a:t>
            </a:r>
          </a:p>
          <a:p>
            <a:endParaRPr lang="sl-SI" dirty="0"/>
          </a:p>
          <a:p>
            <a:r>
              <a:rPr lang="sl-SI" dirty="0"/>
              <a:t>Vizualno (prevladujoče) - različne podobe (oseba, ki nosi gorečo ponev v. ponev s plameni; različne besede)</a:t>
            </a:r>
          </a:p>
          <a:p>
            <a:endParaRPr lang="sl-SI" dirty="0"/>
          </a:p>
          <a:p>
            <a:r>
              <a:rPr lang="sl-SI" dirty="0"/>
              <a:t>Zvočni (fonetični) - različni - 2 v. 3 zlogi</a:t>
            </a:r>
          </a:p>
          <a:p>
            <a:endParaRPr lang="sl-SI" dirty="0"/>
          </a:p>
          <a:p>
            <a:r>
              <a:rPr lang="sl-SI" dirty="0"/>
              <a:t>Pojmovni - majhna razlika, vendar ima drugi širši pomen (besedna igra)</a:t>
            </a:r>
            <a:endParaRPr lang="en-US" dirty="0"/>
          </a:p>
        </p:txBody>
      </p:sp>
    </p:spTree>
    <p:extLst>
      <p:ext uri="{BB962C8B-B14F-4D97-AF65-F5344CB8AC3E}">
        <p14:creationId xmlns:p14="http://schemas.microsoft.com/office/powerpoint/2010/main" val="259794482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B1AC2BD2-3289-4FA8-03C1-BCE4154EB2F9}"/>
              </a:ext>
            </a:extLst>
          </p:cNvPr>
          <p:cNvSpPr>
            <a:spLocks noGrp="1"/>
          </p:cNvSpPr>
          <p:nvPr>
            <p:ph type="title"/>
          </p:nvPr>
        </p:nvSpPr>
        <p:spPr/>
        <p:txBody>
          <a:bodyPr/>
          <a:lstStyle/>
          <a:p>
            <a:endParaRPr lang="en-US"/>
          </a:p>
        </p:txBody>
      </p:sp>
      <p:sp>
        <p:nvSpPr>
          <p:cNvPr id="3" name="Označba mesta vsebine 2">
            <a:extLst>
              <a:ext uri="{FF2B5EF4-FFF2-40B4-BE49-F238E27FC236}">
                <a16:creationId xmlns:a16="http://schemas.microsoft.com/office/drawing/2014/main" id="{35976291-C67C-7B77-C6CB-8B98A29E26C3}"/>
              </a:ext>
            </a:extLst>
          </p:cNvPr>
          <p:cNvSpPr>
            <a:spLocks noGrp="1"/>
          </p:cNvSpPr>
          <p:nvPr>
            <p:ph idx="1"/>
          </p:nvPr>
        </p:nvSpPr>
        <p:spPr/>
        <p:txBody>
          <a:bodyPr>
            <a:normAutofit fontScale="92500" lnSpcReduction="20000"/>
          </a:bodyPr>
          <a:lstStyle/>
          <a:p>
            <a:r>
              <a:rPr lang="sl-SI" b="1" u="sng" dirty="0"/>
              <a:t>Sodišča - podobnost!</a:t>
            </a:r>
            <a:br>
              <a:rPr lang="sl-SI" b="1" u="sng" dirty="0"/>
            </a:br>
            <a:endParaRPr lang="sl-SI" b="1" u="sng" dirty="0"/>
          </a:p>
          <a:p>
            <a:r>
              <a:rPr lang="sl-SI" u="sng" dirty="0"/>
              <a:t>Vizualno</a:t>
            </a:r>
            <a:r>
              <a:rPr lang="sl-SI" dirty="0"/>
              <a:t> - besede </a:t>
            </a:r>
            <a:r>
              <a:rPr lang="sl-SI" dirty="0" err="1"/>
              <a:t>Wok</a:t>
            </a:r>
            <a:r>
              <a:rPr lang="sl-SI" dirty="0"/>
              <a:t>; oranžno-bela kombinacija</a:t>
            </a:r>
            <a:br>
              <a:rPr lang="sl-SI" dirty="0"/>
            </a:br>
            <a:endParaRPr lang="sl-SI" dirty="0"/>
          </a:p>
          <a:p>
            <a:r>
              <a:rPr lang="sl-SI" u="sng" dirty="0"/>
              <a:t>Pojmovno</a:t>
            </a:r>
            <a:r>
              <a:rPr lang="sl-SI" dirty="0"/>
              <a:t> - podobne storitve; kvadrat z oranžno barvo; beli grafični in besedni elementi</a:t>
            </a:r>
            <a:br>
              <a:rPr lang="sl-SI" dirty="0"/>
            </a:br>
            <a:endParaRPr lang="sl-SI" dirty="0"/>
          </a:p>
          <a:p>
            <a:r>
              <a:rPr lang="sl-SI" u="sng" dirty="0"/>
              <a:t>Zvočno</a:t>
            </a:r>
            <a:r>
              <a:rPr lang="sl-SI" dirty="0"/>
              <a:t> - Ne!</a:t>
            </a:r>
            <a:br>
              <a:rPr lang="sl-SI" dirty="0"/>
            </a:br>
            <a:br>
              <a:rPr lang="sl-SI" dirty="0"/>
            </a:br>
            <a:endParaRPr lang="sl-SI" dirty="0"/>
          </a:p>
          <a:p>
            <a:r>
              <a:rPr lang="sl-SI" b="1" dirty="0"/>
              <a:t>Zakaj</a:t>
            </a:r>
            <a:r>
              <a:rPr lang="sl-SI" dirty="0"/>
              <a:t> </a:t>
            </a:r>
            <a:r>
              <a:rPr lang="sl-SI" b="1" dirty="0"/>
              <a:t>so videli drugače?</a:t>
            </a:r>
            <a:br>
              <a:rPr lang="sl-SI" dirty="0"/>
            </a:br>
            <a:endParaRPr lang="sl-SI" dirty="0"/>
          </a:p>
        </p:txBody>
      </p:sp>
    </p:spTree>
    <p:extLst>
      <p:ext uri="{BB962C8B-B14F-4D97-AF65-F5344CB8AC3E}">
        <p14:creationId xmlns:p14="http://schemas.microsoft.com/office/powerpoint/2010/main" val="419697579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dirty="0"/>
              <a:t>Chat GPT?</a:t>
            </a:r>
            <a:endParaRPr lang="en-US" dirty="0"/>
          </a:p>
        </p:txBody>
      </p:sp>
      <p:sp>
        <p:nvSpPr>
          <p:cNvPr id="3" name="Označba mesta vsebine 2"/>
          <p:cNvSpPr>
            <a:spLocks noGrp="1"/>
          </p:cNvSpPr>
          <p:nvPr>
            <p:ph idx="1"/>
          </p:nvPr>
        </p:nvSpPr>
        <p:spPr/>
        <p:txBody>
          <a:bodyPr>
            <a:normAutofit lnSpcReduction="10000"/>
          </a:bodyPr>
          <a:lstStyle/>
          <a:p>
            <a:r>
              <a:rPr lang="sl-SI" dirty="0" err="1"/>
              <a:t>Sabel</a:t>
            </a:r>
            <a:r>
              <a:rPr lang="sl-SI" dirty="0"/>
              <a:t> v. Puma – poslal v presojo le znaka…</a:t>
            </a:r>
          </a:p>
          <a:p>
            <a:r>
              <a:rPr lang="sl-SI" dirty="0"/>
              <a:t>Ti dve blagovni znamki imata nekaj podobnosti, vendar obstajajo tudi pomembne razlike, ki lahko vplivajo na oceno njune podobnosti. Tukaj je podrobnejša analiza:</a:t>
            </a:r>
          </a:p>
          <a:p>
            <a:r>
              <a:rPr lang="sl-SI" b="1" dirty="0"/>
              <a:t>Podobnosti:</a:t>
            </a:r>
          </a:p>
          <a:p>
            <a:pPr lvl="1"/>
            <a:r>
              <a:rPr lang="sl-SI" b="1" dirty="0"/>
              <a:t>Živalski motiv</a:t>
            </a:r>
            <a:r>
              <a:rPr lang="sl-SI" dirty="0"/>
              <a:t>: Obe znamki uporabljata podobo geparda ali podobne hitre mačke. To nakazuje na skupno simboliko hitrosti ali agilnosti.</a:t>
            </a:r>
          </a:p>
          <a:p>
            <a:pPr lvl="1"/>
            <a:r>
              <a:rPr lang="sl-SI" b="1" dirty="0"/>
              <a:t>Postavitev</a:t>
            </a:r>
            <a:r>
              <a:rPr lang="sl-SI" dirty="0"/>
              <a:t>: Obe podobi prikazujeta žival v teku, kar še dodatno poudarja podobno sporočilo in dinamiko.</a:t>
            </a:r>
          </a:p>
          <a:p>
            <a:pPr lvl="1"/>
            <a:r>
              <a:rPr lang="sl-SI" b="1" dirty="0"/>
              <a:t>Splošna oblika</a:t>
            </a:r>
            <a:r>
              <a:rPr lang="sl-SI" dirty="0"/>
              <a:t>: Obe logotipa imata minimalističen slog z osrednjim poudarkom na figuri živali.</a:t>
            </a:r>
          </a:p>
          <a:p>
            <a:endParaRPr lang="en-US" dirty="0"/>
          </a:p>
        </p:txBody>
      </p:sp>
    </p:spTree>
    <p:extLst>
      <p:ext uri="{BB962C8B-B14F-4D97-AF65-F5344CB8AC3E}">
        <p14:creationId xmlns:p14="http://schemas.microsoft.com/office/powerpoint/2010/main" val="341664476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endParaRPr lang="en-US"/>
          </a:p>
        </p:txBody>
      </p:sp>
      <p:sp>
        <p:nvSpPr>
          <p:cNvPr id="3" name="Označba mesta vsebine 2"/>
          <p:cNvSpPr>
            <a:spLocks noGrp="1"/>
          </p:cNvSpPr>
          <p:nvPr>
            <p:ph idx="1"/>
          </p:nvPr>
        </p:nvSpPr>
        <p:spPr/>
        <p:txBody>
          <a:bodyPr>
            <a:normAutofit fontScale="70000" lnSpcReduction="20000"/>
          </a:bodyPr>
          <a:lstStyle/>
          <a:p>
            <a:r>
              <a:rPr lang="sl-SI" b="1" dirty="0"/>
              <a:t>Razlike:</a:t>
            </a:r>
          </a:p>
          <a:p>
            <a:pPr lvl="1"/>
            <a:r>
              <a:rPr lang="sl-SI" b="1" dirty="0"/>
              <a:t>Stil oblikovanja</a:t>
            </a:r>
            <a:r>
              <a:rPr lang="sl-SI" dirty="0"/>
              <a:t>: Zgornji logotip prikazuje silhueto črne mačke, medtem ko spodnji logotip vključuje bolj podrobno upodobitev geparda s pikami, kar mu daje bolj realistično obliko.</a:t>
            </a:r>
          </a:p>
          <a:p>
            <a:pPr lvl="1"/>
            <a:r>
              <a:rPr lang="sl-SI" b="1" dirty="0"/>
              <a:t>Besedilo</a:t>
            </a:r>
            <a:r>
              <a:rPr lang="sl-SI" dirty="0"/>
              <a:t>: Spodnji logotip vsebuje ime "</a:t>
            </a:r>
            <a:r>
              <a:rPr lang="sl-SI" dirty="0" err="1"/>
              <a:t>Sabel</a:t>
            </a:r>
            <a:r>
              <a:rPr lang="sl-SI" dirty="0"/>
              <a:t>", kar jasno označuje blagovno znamko, medtem ko zgornji logotip nima nobenega besedila.</a:t>
            </a:r>
          </a:p>
          <a:p>
            <a:pPr lvl="1"/>
            <a:r>
              <a:rPr lang="sl-SI" b="1" dirty="0"/>
              <a:t>Grafični elementi</a:t>
            </a:r>
            <a:r>
              <a:rPr lang="sl-SI" dirty="0"/>
              <a:t>: Spodnji logotip vsebuje ovalni okvir okoli geparda, kar mu daje drugačno vizualno strukturo v primerjavi z zgornjim logotipom, ki je popolnoma brez okvirja.</a:t>
            </a:r>
          </a:p>
          <a:p>
            <a:r>
              <a:rPr lang="sl-SI" b="1" dirty="0"/>
              <a:t>Možnost zmede:</a:t>
            </a:r>
          </a:p>
          <a:p>
            <a:r>
              <a:rPr lang="sl-SI" dirty="0"/>
              <a:t>V kontekstu blagovne znamke se podobnost ocenjuje glede na verjetnost zmede med potrošniki. Ker oba logotipa uporabljata podobno žival in sporočata podobno idejo hitrosti, bi to lahko povzročilo nekaj stopnje zmede, še posebej, če delujeta v istem sektorju. Vendar pa razlike v oblikovanju in vključitev imena "</a:t>
            </a:r>
            <a:r>
              <a:rPr lang="sl-SI" dirty="0" err="1"/>
              <a:t>Sabel</a:t>
            </a:r>
            <a:r>
              <a:rPr lang="sl-SI" dirty="0"/>
              <a:t>" v spodnjem logotipu lahko pomagajo razlikovati blagovni znamki.</a:t>
            </a:r>
          </a:p>
          <a:p>
            <a:r>
              <a:rPr lang="sl-SI" dirty="0"/>
              <a:t>Če blagovni znamki delujeta v podobnih panogah, bi bilo pametno pridobiti pravno mnenje strokovnjaka za blagovne znamke glede morebitnih kršitev ali podobnosti.</a:t>
            </a:r>
          </a:p>
          <a:p>
            <a:endParaRPr lang="en-US" dirty="0"/>
          </a:p>
        </p:txBody>
      </p:sp>
    </p:spTree>
    <p:extLst>
      <p:ext uri="{BB962C8B-B14F-4D97-AF65-F5344CB8AC3E}">
        <p14:creationId xmlns:p14="http://schemas.microsoft.com/office/powerpoint/2010/main" val="183825489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dirty="0"/>
              <a:t>Zakaj nisi uporabil globalnega testa?</a:t>
            </a:r>
            <a:endParaRPr lang="en-US" dirty="0"/>
          </a:p>
        </p:txBody>
      </p:sp>
      <p:sp>
        <p:nvSpPr>
          <p:cNvPr id="3" name="Označba mesta vsebine 2"/>
          <p:cNvSpPr>
            <a:spLocks noGrp="1"/>
          </p:cNvSpPr>
          <p:nvPr>
            <p:ph idx="1"/>
          </p:nvPr>
        </p:nvSpPr>
        <p:spPr/>
        <p:txBody>
          <a:bodyPr>
            <a:normAutofit fontScale="70000" lnSpcReduction="20000"/>
          </a:bodyPr>
          <a:lstStyle/>
          <a:p>
            <a:r>
              <a:rPr lang="sl-SI" dirty="0"/>
              <a:t>V tvojem prejšnjem vprašanju nisem izrecno uporabil </a:t>
            </a:r>
            <a:r>
              <a:rPr lang="sl-SI" b="1" dirty="0"/>
              <a:t>globalnega testa</a:t>
            </a:r>
            <a:r>
              <a:rPr lang="sl-SI" dirty="0"/>
              <a:t>, ker je bil odgovor osredotočen na splošno vizualno primerjavo logotipov. Primer </a:t>
            </a:r>
            <a:r>
              <a:rPr lang="sl-SI" b="1" dirty="0" err="1"/>
              <a:t>Sabel</a:t>
            </a:r>
            <a:r>
              <a:rPr lang="sl-SI" b="1" dirty="0"/>
              <a:t> proti Puma</a:t>
            </a:r>
            <a:r>
              <a:rPr lang="sl-SI" dirty="0"/>
              <a:t> pa je pomemben, ker vključuje globlji pravni standard, ki se uporablja za oceno podobnosti med blagovnimi znamkami, znan kot </a:t>
            </a:r>
            <a:r>
              <a:rPr lang="sl-SI" b="1" dirty="0"/>
              <a:t>globalni test za presojo verjetnosti zmede</a:t>
            </a:r>
            <a:r>
              <a:rPr lang="sl-SI" dirty="0"/>
              <a:t>.</a:t>
            </a:r>
          </a:p>
          <a:p>
            <a:r>
              <a:rPr lang="sl-SI" dirty="0"/>
              <a:t>Ta test vključuje celovito presojo vseh vidikov, ne le posameznih elementov, kar pomeni, da sodišča presojajo:</a:t>
            </a:r>
          </a:p>
          <a:p>
            <a:r>
              <a:rPr lang="sl-SI" b="1" dirty="0"/>
              <a:t>Splošen vtis</a:t>
            </a:r>
            <a:r>
              <a:rPr lang="sl-SI" dirty="0"/>
              <a:t>, ki ga logotipi naredijo na povprečnega potrošnika. Ne gre le za vizualno podobnost, ampak za splošen občutek, ki ga blagovni znamki ustvarita.</a:t>
            </a:r>
          </a:p>
          <a:p>
            <a:r>
              <a:rPr lang="sl-SI" b="1" dirty="0"/>
              <a:t>Stopnja razlikovanja</a:t>
            </a:r>
            <a:r>
              <a:rPr lang="sl-SI" dirty="0"/>
              <a:t>, ki vključuje posebnost ali prepoznavnost elementov blagovne znamke. V primeru </a:t>
            </a:r>
            <a:r>
              <a:rPr lang="sl-SI" b="1" dirty="0" err="1"/>
              <a:t>Sabel</a:t>
            </a:r>
            <a:r>
              <a:rPr lang="sl-SI" b="1" dirty="0"/>
              <a:t> proti Puma</a:t>
            </a:r>
            <a:r>
              <a:rPr lang="sl-SI" dirty="0"/>
              <a:t> je bilo odločeno, da morajo biti blagovne znamke ocenjene v celoti, pri čemer je treba upoštevati tudi prepoznavnost prejšnje blagovne znamke (v tem primeru Puma) in asociacije, ki jih lahko izzove.</a:t>
            </a:r>
          </a:p>
          <a:p>
            <a:r>
              <a:rPr lang="sl-SI" b="1" dirty="0"/>
              <a:t>Verjetnost zmede med povprečnimi potrošniki</a:t>
            </a:r>
            <a:r>
              <a:rPr lang="sl-SI" dirty="0"/>
              <a:t>, ki vključuje psihološko zaznavanje potrošnikov, zlasti glede na to, kako natančno ali površno zaznavajo razlike med blagovnimi znamkami v realnem svetu.</a:t>
            </a:r>
          </a:p>
          <a:p>
            <a:endParaRPr lang="en-US" dirty="0"/>
          </a:p>
        </p:txBody>
      </p:sp>
    </p:spTree>
    <p:extLst>
      <p:ext uri="{BB962C8B-B14F-4D97-AF65-F5344CB8AC3E}">
        <p14:creationId xmlns:p14="http://schemas.microsoft.com/office/powerpoint/2010/main" val="250311893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endParaRPr lang="en-US"/>
          </a:p>
        </p:txBody>
      </p:sp>
      <p:sp>
        <p:nvSpPr>
          <p:cNvPr id="3" name="Označba mesta vsebine 2"/>
          <p:cNvSpPr>
            <a:spLocks noGrp="1"/>
          </p:cNvSpPr>
          <p:nvPr>
            <p:ph idx="1"/>
          </p:nvPr>
        </p:nvSpPr>
        <p:spPr/>
        <p:txBody>
          <a:bodyPr>
            <a:normAutofit fontScale="92500" lnSpcReduction="20000"/>
          </a:bodyPr>
          <a:lstStyle/>
          <a:p>
            <a:r>
              <a:rPr lang="sl-SI" dirty="0"/>
              <a:t>Če bi uporabil globalni test, bi to pomenilo oceno vseh naslednjih dejavnikov:</a:t>
            </a:r>
          </a:p>
          <a:p>
            <a:r>
              <a:rPr lang="sl-SI" b="1" dirty="0"/>
              <a:t>Vpliv vizualnih in konceptualnih podobnosti</a:t>
            </a:r>
            <a:r>
              <a:rPr lang="sl-SI" dirty="0"/>
              <a:t>: Čeprav so razlike v slogu (npr. silhueta mačke proti realistični upodobitvi geparda), živalski motivi (hitrost in moč) ostajajo podobni, kar bi lahko ustvarilo zmedo.</a:t>
            </a:r>
          </a:p>
          <a:p>
            <a:r>
              <a:rPr lang="sl-SI" b="1" dirty="0"/>
              <a:t>Prepoznavnost prejšnje blagovne znamke</a:t>
            </a:r>
            <a:r>
              <a:rPr lang="sl-SI" dirty="0"/>
              <a:t>: Puma je zelo prepoznavna blagovna znamka, kar pomeni, da bi celo manjša podobnost lahko vplivala na odločitev, saj potrošniki običajno povežejo določene simbole (kot je gepard ali mačka) z blagovno znamko Puma.</a:t>
            </a:r>
          </a:p>
          <a:p>
            <a:r>
              <a:rPr lang="sl-SI" b="1" dirty="0"/>
              <a:t>Panoga in ciljni trg</a:t>
            </a:r>
            <a:r>
              <a:rPr lang="sl-SI" dirty="0"/>
              <a:t>: Če blagovni znamki delujeta v podobnem sektorju (npr. športna oblačila), je verjetnost zmede večja.</a:t>
            </a:r>
          </a:p>
          <a:p>
            <a:r>
              <a:rPr lang="sl-SI" b="1" dirty="0"/>
              <a:t>Konceptualna podobnost</a:t>
            </a:r>
            <a:r>
              <a:rPr lang="sl-SI" dirty="0"/>
              <a:t>: Uporaba podobne ideje (npr. hitrost, moč) lahko dodatno prispeva k verjetnosti zmede.</a:t>
            </a:r>
            <a:endParaRPr lang="en-US" dirty="0"/>
          </a:p>
        </p:txBody>
      </p:sp>
    </p:spTree>
    <p:extLst>
      <p:ext uri="{BB962C8B-B14F-4D97-AF65-F5344CB8AC3E}">
        <p14:creationId xmlns:p14="http://schemas.microsoft.com/office/powerpoint/2010/main" val="348456832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A9CD6474-47AA-4D47-AF35-32FA3089BDD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5E1FEFA6-7D4F-4746-AE64-D4D52FE76DC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2">
              <a:lumMod val="75000"/>
              <a:lumOff val="25000"/>
              <a:alpha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2" name="Rectangle 11">
            <a:extLst>
              <a:ext uri="{FF2B5EF4-FFF2-40B4-BE49-F238E27FC236}">
                <a16:creationId xmlns:a16="http://schemas.microsoft.com/office/drawing/2014/main" id="{BF8DA3CF-9D4B-403A-9AD4-BB177DAB6CC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85800" y="685800"/>
            <a:ext cx="10820400" cy="54864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Naslov 1">
            <a:extLst>
              <a:ext uri="{FF2B5EF4-FFF2-40B4-BE49-F238E27FC236}">
                <a16:creationId xmlns:a16="http://schemas.microsoft.com/office/drawing/2014/main" id="{D54CAC18-1364-C70F-B078-B605EB96CB44}"/>
              </a:ext>
            </a:extLst>
          </p:cNvPr>
          <p:cNvSpPr>
            <a:spLocks noGrp="1"/>
          </p:cNvSpPr>
          <p:nvPr>
            <p:ph type="title"/>
          </p:nvPr>
        </p:nvSpPr>
        <p:spPr>
          <a:xfrm>
            <a:off x="1371600" y="1020728"/>
            <a:ext cx="9486900" cy="996061"/>
          </a:xfrm>
        </p:spPr>
        <p:txBody>
          <a:bodyPr anchor="b">
            <a:normAutofit/>
          </a:bodyPr>
          <a:lstStyle/>
          <a:p>
            <a:pPr algn="ctr"/>
            <a:r>
              <a:rPr lang="sl-SI" dirty="0"/>
              <a:t>1. Ustvarjanje vsebin s pomočjo UI</a:t>
            </a:r>
          </a:p>
        </p:txBody>
      </p:sp>
      <p:sp>
        <p:nvSpPr>
          <p:cNvPr id="3" name="Označba mesta vsebine 2">
            <a:extLst>
              <a:ext uri="{FF2B5EF4-FFF2-40B4-BE49-F238E27FC236}">
                <a16:creationId xmlns:a16="http://schemas.microsoft.com/office/drawing/2014/main" id="{525D198D-25E1-8546-B588-55E3F7FBF6BB}"/>
              </a:ext>
            </a:extLst>
          </p:cNvPr>
          <p:cNvSpPr>
            <a:spLocks noGrp="1"/>
          </p:cNvSpPr>
          <p:nvPr>
            <p:ph idx="1"/>
          </p:nvPr>
        </p:nvSpPr>
        <p:spPr>
          <a:xfrm>
            <a:off x="1371600" y="2200940"/>
            <a:ext cx="9486901" cy="3577854"/>
          </a:xfrm>
        </p:spPr>
        <p:txBody>
          <a:bodyPr>
            <a:normAutofit/>
          </a:bodyPr>
          <a:lstStyle/>
          <a:p>
            <a:pPr marL="457200" indent="-457200">
              <a:buFont typeface="+mj-lt"/>
              <a:buAutoNum type="arabicPeriod"/>
            </a:pPr>
            <a:r>
              <a:rPr lang="sl-SI" b="1" dirty="0"/>
              <a:t>Avtorstvo</a:t>
            </a:r>
            <a:r>
              <a:rPr lang="sl-SI" dirty="0"/>
              <a:t>: Ali je UI lahko avtor dela? Trenutno večina pravnih sistemov </a:t>
            </a:r>
            <a:r>
              <a:rPr lang="sl-SI" b="1" u="sng" dirty="0"/>
              <a:t>priznava avtorstvo le fizičnim osebam</a:t>
            </a:r>
            <a:r>
              <a:rPr lang="sl-SI" dirty="0"/>
              <a:t>.</a:t>
            </a:r>
          </a:p>
          <a:p>
            <a:pPr marL="457200" indent="-457200">
              <a:buFont typeface="+mj-lt"/>
              <a:buAutoNum type="arabicPeriod"/>
            </a:pPr>
            <a:r>
              <a:rPr lang="sl-SI" b="1" dirty="0"/>
              <a:t>Lastništvo</a:t>
            </a:r>
            <a:r>
              <a:rPr lang="sl-SI" dirty="0"/>
              <a:t>: Kdo je </a:t>
            </a:r>
            <a:r>
              <a:rPr lang="sl-SI" b="1" dirty="0"/>
              <a:t>nosilec pravic</a:t>
            </a:r>
            <a:r>
              <a:rPr lang="sl-SI" dirty="0"/>
              <a:t> do vsebine, ki jo ustvari UI – razvijalec UI, uporabnik, ali nihče?</a:t>
            </a:r>
          </a:p>
          <a:p>
            <a:pPr marL="457200" indent="-457200">
              <a:buFont typeface="+mj-lt"/>
              <a:buAutoNum type="arabicPeriod"/>
            </a:pPr>
            <a:r>
              <a:rPr lang="sl-SI" b="1" dirty="0"/>
              <a:t>Izvirnost</a:t>
            </a:r>
            <a:r>
              <a:rPr lang="sl-SI" dirty="0"/>
              <a:t>: Ali je delo, ki ga ustvari UI, dovolj izvirno, da je lahko predmet avtorske pravice?</a:t>
            </a:r>
          </a:p>
          <a:p>
            <a:endParaRPr lang="sl-SI" dirty="0"/>
          </a:p>
        </p:txBody>
      </p:sp>
    </p:spTree>
    <p:extLst>
      <p:ext uri="{BB962C8B-B14F-4D97-AF65-F5344CB8AC3E}">
        <p14:creationId xmlns:p14="http://schemas.microsoft.com/office/powerpoint/2010/main" val="203284846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endParaRPr lang="en-US"/>
          </a:p>
        </p:txBody>
      </p:sp>
      <p:sp>
        <p:nvSpPr>
          <p:cNvPr id="3" name="Označba mesta vsebine 2"/>
          <p:cNvSpPr>
            <a:spLocks noGrp="1"/>
          </p:cNvSpPr>
          <p:nvPr>
            <p:ph idx="1"/>
          </p:nvPr>
        </p:nvSpPr>
        <p:spPr/>
        <p:txBody>
          <a:bodyPr/>
          <a:lstStyle/>
          <a:p>
            <a:r>
              <a:rPr lang="sl-SI" dirty="0"/>
              <a:t>Torej, čeprav sem v prvem odgovoru obravnaval vizualne in tekstualne razlike, bi bilo po tem testu treba upoštevati tudi širši kontekst in splošen vtis, ki ga blagovni znamki pustita pri potrošnikih, kar bi lahko vplivalo na presojo o tem, ali obstaja možnost zmede.</a:t>
            </a:r>
          </a:p>
          <a:p>
            <a:r>
              <a:rPr lang="sl-SI" dirty="0"/>
              <a:t>Bi želel, da nadalje podrobneje analiziramo ta globalni test v tvojem specifičnem primeru?</a:t>
            </a:r>
          </a:p>
          <a:p>
            <a:endParaRPr lang="en-US" dirty="0"/>
          </a:p>
        </p:txBody>
      </p:sp>
    </p:spTree>
    <p:extLst>
      <p:ext uri="{BB962C8B-B14F-4D97-AF65-F5344CB8AC3E}">
        <p14:creationId xmlns:p14="http://schemas.microsoft.com/office/powerpoint/2010/main" val="102961474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A9CD6474-47AA-4D47-AF35-32FA3089BDD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5E1FEFA6-7D4F-4746-AE64-D4D52FE76DC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2">
              <a:lumMod val="75000"/>
              <a:lumOff val="25000"/>
              <a:alpha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2" name="Rectangle 11">
            <a:extLst>
              <a:ext uri="{FF2B5EF4-FFF2-40B4-BE49-F238E27FC236}">
                <a16:creationId xmlns:a16="http://schemas.microsoft.com/office/drawing/2014/main" id="{BF8DA3CF-9D4B-403A-9AD4-BB177DAB6CC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85800" y="685800"/>
            <a:ext cx="10820400" cy="54864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Naslov 1">
            <a:extLst>
              <a:ext uri="{FF2B5EF4-FFF2-40B4-BE49-F238E27FC236}">
                <a16:creationId xmlns:a16="http://schemas.microsoft.com/office/drawing/2014/main" id="{EEA0137C-3F9C-5A30-8BB1-F3C722A295D6}"/>
              </a:ext>
            </a:extLst>
          </p:cNvPr>
          <p:cNvSpPr>
            <a:spLocks noGrp="1"/>
          </p:cNvSpPr>
          <p:nvPr>
            <p:ph type="title"/>
          </p:nvPr>
        </p:nvSpPr>
        <p:spPr>
          <a:xfrm>
            <a:off x="1371600" y="1020728"/>
            <a:ext cx="9486900" cy="996061"/>
          </a:xfrm>
        </p:spPr>
        <p:txBody>
          <a:bodyPr anchor="b">
            <a:normAutofit/>
          </a:bodyPr>
          <a:lstStyle/>
          <a:p>
            <a:pPr algn="ctr"/>
            <a:r>
              <a:rPr lang="sl-SI" dirty="0"/>
              <a:t>4. Patenti in </a:t>
            </a:r>
            <a:r>
              <a:rPr lang="sl-SI" dirty="0" err="1"/>
              <a:t>Ui</a:t>
            </a:r>
            <a:r>
              <a:rPr lang="sl-SI" dirty="0"/>
              <a:t> inovacije</a:t>
            </a:r>
            <a:endParaRPr lang="sl-SI"/>
          </a:p>
        </p:txBody>
      </p:sp>
      <p:sp>
        <p:nvSpPr>
          <p:cNvPr id="3" name="Označba mesta vsebine 2">
            <a:extLst>
              <a:ext uri="{FF2B5EF4-FFF2-40B4-BE49-F238E27FC236}">
                <a16:creationId xmlns:a16="http://schemas.microsoft.com/office/drawing/2014/main" id="{C60CD4B9-0A8D-CBA5-F46A-DB3883FC0F34}"/>
              </a:ext>
            </a:extLst>
          </p:cNvPr>
          <p:cNvSpPr>
            <a:spLocks noGrp="1"/>
          </p:cNvSpPr>
          <p:nvPr>
            <p:ph idx="1"/>
          </p:nvPr>
        </p:nvSpPr>
        <p:spPr>
          <a:xfrm>
            <a:off x="1371600" y="2200940"/>
            <a:ext cx="9486901" cy="3577854"/>
          </a:xfrm>
        </p:spPr>
        <p:txBody>
          <a:bodyPr>
            <a:normAutofit/>
          </a:bodyPr>
          <a:lstStyle/>
          <a:p>
            <a:r>
              <a:rPr lang="sl-SI" dirty="0"/>
              <a:t>UI sistemi sami ustvarjajo tehnične rešitve, kar sproža vprašanja:</a:t>
            </a:r>
          </a:p>
          <a:p>
            <a:pPr>
              <a:buFont typeface="Arial" panose="020B0604020202020204" pitchFamily="34" charset="0"/>
              <a:buChar char="•"/>
            </a:pPr>
            <a:endParaRPr lang="sl-SI" dirty="0"/>
          </a:p>
          <a:p>
            <a:pPr>
              <a:buFont typeface="Arial" panose="020B0604020202020204" pitchFamily="34" charset="0"/>
              <a:buChar char="•"/>
            </a:pPr>
            <a:r>
              <a:rPr lang="sl-SI" dirty="0"/>
              <a:t>Ali je mogoče </a:t>
            </a:r>
            <a:r>
              <a:rPr lang="sl-SI" b="1" u="sng" dirty="0"/>
              <a:t>patentirati</a:t>
            </a:r>
            <a:r>
              <a:rPr lang="sl-SI" dirty="0"/>
              <a:t> rešitev, ki jo je razvila UI?</a:t>
            </a:r>
          </a:p>
          <a:p>
            <a:pPr>
              <a:buFont typeface="Arial" panose="020B0604020202020204" pitchFamily="34" charset="0"/>
              <a:buChar char="•"/>
            </a:pPr>
            <a:endParaRPr lang="sl-SI" dirty="0"/>
          </a:p>
          <a:p>
            <a:pPr>
              <a:buFont typeface="Arial" panose="020B0604020202020204" pitchFamily="34" charset="0"/>
              <a:buChar char="•"/>
            </a:pPr>
            <a:r>
              <a:rPr lang="sl-SI" dirty="0"/>
              <a:t>Kako zagotoviti </a:t>
            </a:r>
            <a:r>
              <a:rPr lang="sl-SI" b="1" dirty="0"/>
              <a:t>preglednost</a:t>
            </a:r>
            <a:r>
              <a:rPr lang="sl-SI" dirty="0"/>
              <a:t> in </a:t>
            </a:r>
            <a:r>
              <a:rPr lang="sl-SI" b="1" dirty="0"/>
              <a:t>razumljivost</a:t>
            </a:r>
            <a:r>
              <a:rPr lang="sl-SI" dirty="0"/>
              <a:t> inovacij, če je UI proces nelinearen ali težko razložljiv (</a:t>
            </a:r>
            <a:r>
              <a:rPr lang="sl-SI" dirty="0" err="1"/>
              <a:t>t.i</a:t>
            </a:r>
            <a:r>
              <a:rPr lang="sl-SI" dirty="0"/>
              <a:t>. "črna škatla")?</a:t>
            </a:r>
          </a:p>
          <a:p>
            <a:endParaRPr lang="sl-SI" dirty="0"/>
          </a:p>
        </p:txBody>
      </p:sp>
    </p:spTree>
    <p:extLst>
      <p:ext uri="{BB962C8B-B14F-4D97-AF65-F5344CB8AC3E}">
        <p14:creationId xmlns:p14="http://schemas.microsoft.com/office/powerpoint/2010/main" val="256696078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68083076-F78B-2682-88BA-604BF6B88D5F}"/>
              </a:ext>
            </a:extLst>
          </p:cNvPr>
          <p:cNvSpPr>
            <a:spLocks noGrp="1"/>
          </p:cNvSpPr>
          <p:nvPr>
            <p:ph type="title"/>
          </p:nvPr>
        </p:nvSpPr>
        <p:spPr/>
        <p:txBody>
          <a:bodyPr>
            <a:normAutofit/>
          </a:bodyPr>
          <a:lstStyle/>
          <a:p>
            <a:r>
              <a:rPr lang="sl-SI" dirty="0"/>
              <a:t>Ali je mogoče patentirati rešitev, ki jo je razvila UI?</a:t>
            </a:r>
          </a:p>
        </p:txBody>
      </p:sp>
      <p:sp>
        <p:nvSpPr>
          <p:cNvPr id="3" name="Označba mesta vsebine 2">
            <a:extLst>
              <a:ext uri="{FF2B5EF4-FFF2-40B4-BE49-F238E27FC236}">
                <a16:creationId xmlns:a16="http://schemas.microsoft.com/office/drawing/2014/main" id="{8F3B60DD-EF7C-439F-0E44-89394902BA97}"/>
              </a:ext>
            </a:extLst>
          </p:cNvPr>
          <p:cNvSpPr>
            <a:spLocks noGrp="1"/>
          </p:cNvSpPr>
          <p:nvPr>
            <p:ph idx="1"/>
          </p:nvPr>
        </p:nvSpPr>
        <p:spPr/>
        <p:txBody>
          <a:bodyPr/>
          <a:lstStyle/>
          <a:p>
            <a:r>
              <a:rPr lang="sl-SI" b="1" dirty="0"/>
              <a:t>Trenutno NE</a:t>
            </a:r>
            <a:r>
              <a:rPr lang="sl-SI" dirty="0"/>
              <a:t> – patent lahko pridobi le </a:t>
            </a:r>
            <a:r>
              <a:rPr lang="sl-SI" b="1" dirty="0"/>
              <a:t>človek</a:t>
            </a:r>
            <a:r>
              <a:rPr lang="sl-SI" dirty="0"/>
              <a:t>, ne umetna inteligenca.</a:t>
            </a:r>
          </a:p>
          <a:p>
            <a:pPr>
              <a:buFont typeface="Arial" panose="020B0604020202020204" pitchFamily="34" charset="0"/>
              <a:buChar char="•"/>
            </a:pPr>
            <a:r>
              <a:rPr lang="sl-SI" dirty="0"/>
              <a:t>Mora obstajati </a:t>
            </a:r>
            <a:r>
              <a:rPr lang="sl-SI" b="1" dirty="0"/>
              <a:t>izum</a:t>
            </a:r>
            <a:r>
              <a:rPr lang="sl-SI" dirty="0"/>
              <a:t>, ki je nov, inventiven in industrijsko uporabljiv + tehnično področje (Evropa).</a:t>
            </a:r>
          </a:p>
          <a:p>
            <a:pPr>
              <a:buFont typeface="Arial" panose="020B0604020202020204" pitchFamily="34" charset="0"/>
              <a:buChar char="•"/>
            </a:pPr>
            <a:r>
              <a:rPr lang="sl-SI" dirty="0"/>
              <a:t>Imeti mora </a:t>
            </a:r>
            <a:r>
              <a:rPr lang="sl-SI" b="1" dirty="0"/>
              <a:t>človeškega izumitelja</a:t>
            </a:r>
            <a:r>
              <a:rPr lang="sl-SI" dirty="0"/>
              <a:t> – nekoga, ki je dejansko prišel do tehnične rešitve.</a:t>
            </a:r>
          </a:p>
          <a:p>
            <a:r>
              <a:rPr lang="sl-SI" dirty="0"/>
              <a:t>V večini držav (npr. EU, ZDA, Japonska, Avstralija) zakon določa, da mora biti </a:t>
            </a:r>
            <a:r>
              <a:rPr lang="sl-SI" b="1" dirty="0"/>
              <a:t>izumitelj fizična oseba</a:t>
            </a:r>
            <a:r>
              <a:rPr lang="sl-SI" dirty="0"/>
              <a:t>.</a:t>
            </a:r>
          </a:p>
          <a:p>
            <a:endParaRPr lang="sl-SI" dirty="0"/>
          </a:p>
        </p:txBody>
      </p:sp>
    </p:spTree>
    <p:extLst>
      <p:ext uri="{BB962C8B-B14F-4D97-AF65-F5344CB8AC3E}">
        <p14:creationId xmlns:p14="http://schemas.microsoft.com/office/powerpoint/2010/main" val="90097962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0F8F1202-7B4F-E8A9-9702-9812D90D0167}"/>
              </a:ext>
            </a:extLst>
          </p:cNvPr>
          <p:cNvSpPr>
            <a:spLocks noGrp="1"/>
          </p:cNvSpPr>
          <p:nvPr>
            <p:ph type="title"/>
          </p:nvPr>
        </p:nvSpPr>
        <p:spPr/>
        <p:txBody>
          <a:bodyPr/>
          <a:lstStyle/>
          <a:p>
            <a:r>
              <a:rPr lang="sl-SI" dirty="0"/>
              <a:t>zadeva </a:t>
            </a:r>
            <a:r>
              <a:rPr lang="sl-SI" b="1" dirty="0"/>
              <a:t>Thaler / DABUS</a:t>
            </a:r>
            <a:endParaRPr lang="sl-SI" dirty="0"/>
          </a:p>
        </p:txBody>
      </p:sp>
      <p:sp>
        <p:nvSpPr>
          <p:cNvPr id="3" name="Označba mesta vsebine 2">
            <a:extLst>
              <a:ext uri="{FF2B5EF4-FFF2-40B4-BE49-F238E27FC236}">
                <a16:creationId xmlns:a16="http://schemas.microsoft.com/office/drawing/2014/main" id="{AA9EAE68-E447-A94E-2E51-53297A2F2B56}"/>
              </a:ext>
            </a:extLst>
          </p:cNvPr>
          <p:cNvSpPr>
            <a:spLocks noGrp="1"/>
          </p:cNvSpPr>
          <p:nvPr>
            <p:ph idx="1"/>
          </p:nvPr>
        </p:nvSpPr>
        <p:spPr/>
        <p:txBody>
          <a:bodyPr>
            <a:normAutofit fontScale="92500"/>
          </a:bodyPr>
          <a:lstStyle/>
          <a:p>
            <a:r>
              <a:rPr lang="sl-SI" dirty="0"/>
              <a:t>Dr. </a:t>
            </a:r>
            <a:r>
              <a:rPr lang="sl-SI" dirty="0" err="1"/>
              <a:t>Stephen</a:t>
            </a:r>
            <a:r>
              <a:rPr lang="sl-SI" dirty="0"/>
              <a:t> Thaler je prijavil patent za izuma, ki ju je ustvaril njegov UI sistem </a:t>
            </a:r>
            <a:r>
              <a:rPr lang="sl-SI" b="1" dirty="0"/>
              <a:t>DABUS</a:t>
            </a:r>
            <a:r>
              <a:rPr lang="sl-SI" dirty="0"/>
              <a:t> (umetna nevronska mreža), in kot izumitelja navedel UI.</a:t>
            </a:r>
          </a:p>
          <a:p>
            <a:endParaRPr lang="sl-SI" dirty="0"/>
          </a:p>
          <a:p>
            <a:pPr marL="0" marR="0" lvl="0" indent="0" algn="l" defTabSz="914400" rtl="0" eaLnBrk="0" fontAlgn="base" latinLnBrk="0" hangingPunct="0">
              <a:lnSpc>
                <a:spcPct val="100000"/>
              </a:lnSpc>
              <a:spcBef>
                <a:spcPct val="0"/>
              </a:spcBef>
              <a:spcAft>
                <a:spcPct val="0"/>
              </a:spcAft>
              <a:buClrTx/>
              <a:buSzTx/>
              <a:buFontTx/>
              <a:buChar char="•"/>
              <a:tabLst/>
            </a:pPr>
            <a:r>
              <a:rPr kumimoji="0" lang="sl-SI" altLang="sl-SI" sz="2400" b="0" i="0" u="none" strike="noStrike" cap="none" normalizeH="0" baseline="0" dirty="0">
                <a:ln>
                  <a:noFill/>
                </a:ln>
                <a:solidFill>
                  <a:schemeClr val="tx1"/>
                </a:solidFill>
                <a:effectLst/>
                <a:latin typeface="Arial" panose="020B0604020202020204" pitchFamily="34" charset="0"/>
              </a:rPr>
              <a:t>Patentni uradi v </a:t>
            </a:r>
            <a:r>
              <a:rPr kumimoji="0" lang="sl-SI" altLang="sl-SI" sz="2400" b="1" i="0" u="none" strike="noStrike" cap="none" normalizeH="0" baseline="0" dirty="0">
                <a:ln>
                  <a:noFill/>
                </a:ln>
                <a:solidFill>
                  <a:schemeClr val="tx1"/>
                </a:solidFill>
                <a:effectLst/>
                <a:latin typeface="Arial" panose="020B0604020202020204" pitchFamily="34" charset="0"/>
              </a:rPr>
              <a:t>ZDA, EU, Združenem kraljestvu in Avstraliji</a:t>
            </a:r>
            <a:r>
              <a:rPr kumimoji="0" lang="sl-SI" altLang="sl-SI" sz="2400" b="0" i="0" u="none" strike="noStrike" cap="none" normalizeH="0" baseline="0" dirty="0">
                <a:ln>
                  <a:noFill/>
                </a:ln>
                <a:solidFill>
                  <a:schemeClr val="tx1"/>
                </a:solidFill>
                <a:effectLst/>
                <a:latin typeface="Arial" panose="020B0604020202020204" pitchFamily="34" charset="0"/>
              </a:rPr>
              <a:t> so vloge </a:t>
            </a:r>
            <a:r>
              <a:rPr kumimoji="0" lang="sl-SI" altLang="sl-SI" sz="2400" b="1" i="0" u="none" strike="noStrike" cap="none" normalizeH="0" baseline="0" dirty="0">
                <a:ln>
                  <a:noFill/>
                </a:ln>
                <a:solidFill>
                  <a:schemeClr val="tx1"/>
                </a:solidFill>
                <a:effectLst/>
                <a:latin typeface="Arial" panose="020B0604020202020204" pitchFamily="34" charset="0"/>
              </a:rPr>
              <a:t>zavrnili</a:t>
            </a:r>
            <a:r>
              <a:rPr kumimoji="0" lang="sl-SI" altLang="sl-SI" sz="2400" b="0" i="0" u="none" strike="noStrike" cap="none" normalizeH="0" baseline="0" dirty="0">
                <a:ln>
                  <a:noFill/>
                </a:ln>
                <a:solidFill>
                  <a:schemeClr val="tx1"/>
                </a:solidFill>
                <a:effectLst/>
                <a:latin typeface="Arial" panose="020B0604020202020204" pitchFamily="34" charset="0"/>
              </a:rPr>
              <a:t>, ker UI </a:t>
            </a:r>
            <a:r>
              <a:rPr kumimoji="0" lang="sl-SI" altLang="sl-SI" sz="2400" b="1" i="0" u="none" strike="noStrike" cap="none" normalizeH="0" baseline="0" dirty="0">
                <a:ln>
                  <a:noFill/>
                </a:ln>
                <a:solidFill>
                  <a:schemeClr val="tx1"/>
                </a:solidFill>
                <a:effectLst/>
                <a:latin typeface="Arial" panose="020B0604020202020204" pitchFamily="34" charset="0"/>
              </a:rPr>
              <a:t>ne more biti pravni subjekt</a:t>
            </a:r>
            <a:r>
              <a:rPr kumimoji="0" lang="sl-SI" altLang="sl-SI" sz="2400" b="0" i="0" u="none" strike="noStrike" cap="none" normalizeH="0" baseline="0" dirty="0">
                <a:ln>
                  <a:noFill/>
                </a:ln>
                <a:solidFill>
                  <a:schemeClr val="tx1"/>
                </a:solidFill>
                <a:effectLst/>
                <a:latin typeface="Arial" panose="020B0604020202020204" pitchFamily="34" charset="0"/>
              </a:rPr>
              <a:t>.</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sl-SI" altLang="sl-SI" sz="2400" b="0" i="0" u="none" strike="noStrike" cap="none" normalizeH="0" baseline="0" dirty="0">
                <a:ln>
                  <a:noFill/>
                </a:ln>
                <a:solidFill>
                  <a:schemeClr val="tx1"/>
                </a:solidFill>
                <a:effectLst/>
                <a:latin typeface="Arial" panose="020B0604020202020204" pitchFamily="34" charset="0"/>
              </a:rPr>
              <a:t>Sodbe so poudarile, da mora biti izumitelj </a:t>
            </a:r>
            <a:r>
              <a:rPr kumimoji="0" lang="sl-SI" altLang="sl-SI" sz="2400" b="1" i="0" u="none" strike="noStrike" cap="none" normalizeH="0" baseline="0" dirty="0">
                <a:ln>
                  <a:noFill/>
                </a:ln>
                <a:solidFill>
                  <a:schemeClr val="tx1"/>
                </a:solidFill>
                <a:effectLst/>
                <a:latin typeface="Arial" panose="020B0604020202020204" pitchFamily="34" charset="0"/>
              </a:rPr>
              <a:t>človek</a:t>
            </a:r>
            <a:r>
              <a:rPr kumimoji="0" lang="sl-SI" altLang="sl-SI" sz="2400" b="0" i="0" u="none" strike="noStrike" cap="none" normalizeH="0" baseline="0" dirty="0">
                <a:ln>
                  <a:noFill/>
                </a:ln>
                <a:solidFill>
                  <a:schemeClr val="tx1"/>
                </a:solidFill>
                <a:effectLst/>
                <a:latin typeface="Arial" panose="020B0604020202020204" pitchFamily="34" charset="0"/>
              </a:rPr>
              <a:t>, saj le človek lahko:</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sl-SI" altLang="sl-SI" sz="2400" b="0" i="0" u="none" strike="noStrike" cap="none" normalizeH="0" baseline="0" dirty="0">
                <a:ln>
                  <a:noFill/>
                </a:ln>
                <a:solidFill>
                  <a:schemeClr val="tx1"/>
                </a:solidFill>
                <a:effectLst/>
                <a:latin typeface="Arial" panose="020B0604020202020204" pitchFamily="34" charset="0"/>
              </a:rPr>
              <a:t>ima pravice in dolžnosti,</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sl-SI" altLang="sl-SI" sz="2400" b="0" i="0" u="none" strike="noStrike" cap="none" normalizeH="0" baseline="0" dirty="0">
                <a:ln>
                  <a:noFill/>
                </a:ln>
                <a:solidFill>
                  <a:schemeClr val="tx1"/>
                </a:solidFill>
                <a:effectLst/>
                <a:latin typeface="Arial" panose="020B0604020202020204" pitchFamily="34" charset="0"/>
              </a:rPr>
              <a:t>prenaša pravice,</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sl-SI" altLang="sl-SI" sz="2400" b="0" i="0" u="none" strike="noStrike" cap="none" normalizeH="0" baseline="0" dirty="0">
                <a:ln>
                  <a:noFill/>
                </a:ln>
                <a:solidFill>
                  <a:schemeClr val="tx1"/>
                </a:solidFill>
                <a:effectLst/>
                <a:latin typeface="Arial" panose="020B0604020202020204" pitchFamily="34" charset="0"/>
              </a:rPr>
              <a:t>odgovarja za izum.</a:t>
            </a:r>
          </a:p>
          <a:p>
            <a:pPr marL="0" indent="0" eaLnBrk="0" fontAlgn="base" hangingPunct="0">
              <a:spcBef>
                <a:spcPct val="0"/>
              </a:spcBef>
              <a:spcAft>
                <a:spcPct val="0"/>
              </a:spcAft>
              <a:buSzTx/>
              <a:buFontTx/>
              <a:buChar char="•"/>
            </a:pPr>
            <a:r>
              <a:rPr kumimoji="0" lang="sl-SI" altLang="sl-SI" sz="2400" b="0" i="1" u="none" strike="noStrike" cap="none" normalizeH="0" baseline="0" dirty="0">
                <a:ln>
                  <a:noFill/>
                </a:ln>
                <a:solidFill>
                  <a:schemeClr val="tx1"/>
                </a:solidFill>
                <a:effectLst/>
                <a:latin typeface="Arial" panose="020B0604020202020204" pitchFamily="34" charset="0"/>
              </a:rPr>
              <a:t>Primer: Evropski patentni urad (EPO)</a:t>
            </a:r>
            <a:r>
              <a:rPr kumimoji="0" lang="sl-SI" altLang="sl-SI" sz="2400" b="0" i="0" u="none" strike="noStrike" cap="none" normalizeH="0" baseline="0" dirty="0">
                <a:ln>
                  <a:noFill/>
                </a:ln>
                <a:solidFill>
                  <a:schemeClr val="tx1"/>
                </a:solidFill>
                <a:effectLst/>
                <a:latin typeface="Arial" panose="020B0604020202020204" pitchFamily="34" charset="0"/>
              </a:rPr>
              <a:t> je izjavil, da "umetna inteligenca nima pravne sposobnosti biti izumitelj."</a:t>
            </a:r>
          </a:p>
          <a:p>
            <a:pPr marL="0" marR="0" lvl="0" indent="0" algn="l" defTabSz="914400" rtl="0" eaLnBrk="0" fontAlgn="base" latinLnBrk="0" hangingPunct="0">
              <a:lnSpc>
                <a:spcPct val="100000"/>
              </a:lnSpc>
              <a:spcBef>
                <a:spcPct val="0"/>
              </a:spcBef>
              <a:spcAft>
                <a:spcPct val="0"/>
              </a:spcAft>
              <a:buClrTx/>
              <a:buSzTx/>
              <a:buFontTx/>
              <a:buChar char="•"/>
              <a:tabLst/>
            </a:pPr>
            <a:endParaRPr kumimoji="0" lang="sl-SI" altLang="sl-SI" sz="24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endParaRPr kumimoji="0" lang="sl-SI" altLang="sl-SI" sz="2400" b="0" i="0" u="none" strike="noStrike" cap="none" normalizeH="0" baseline="0" dirty="0">
              <a:ln>
                <a:noFill/>
              </a:ln>
              <a:solidFill>
                <a:schemeClr val="tx1"/>
              </a:solidFill>
              <a:effectLst/>
              <a:latin typeface="Arial" panose="020B0604020202020204" pitchFamily="34" charset="0"/>
            </a:endParaRPr>
          </a:p>
          <a:p>
            <a:endParaRPr lang="sl-SI" dirty="0"/>
          </a:p>
          <a:p>
            <a:endParaRPr lang="sl-SI" dirty="0"/>
          </a:p>
        </p:txBody>
      </p:sp>
    </p:spTree>
    <p:extLst>
      <p:ext uri="{BB962C8B-B14F-4D97-AF65-F5344CB8AC3E}">
        <p14:creationId xmlns:p14="http://schemas.microsoft.com/office/powerpoint/2010/main" val="2932454677"/>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EC363DB1-AFFC-D88B-1094-61E505637694}"/>
              </a:ext>
            </a:extLst>
          </p:cNvPr>
          <p:cNvSpPr>
            <a:spLocks noGrp="1"/>
          </p:cNvSpPr>
          <p:nvPr>
            <p:ph type="title"/>
          </p:nvPr>
        </p:nvSpPr>
        <p:spPr/>
        <p:txBody>
          <a:bodyPr/>
          <a:lstStyle/>
          <a:p>
            <a:endParaRPr lang="sl-SI"/>
          </a:p>
        </p:txBody>
      </p:sp>
      <p:sp>
        <p:nvSpPr>
          <p:cNvPr id="3" name="Označba mesta vsebine 2">
            <a:extLst>
              <a:ext uri="{FF2B5EF4-FFF2-40B4-BE49-F238E27FC236}">
                <a16:creationId xmlns:a16="http://schemas.microsoft.com/office/drawing/2014/main" id="{37F27A37-EDAE-47D8-4CA6-E3248C0BF387}"/>
              </a:ext>
            </a:extLst>
          </p:cNvPr>
          <p:cNvSpPr>
            <a:spLocks noGrp="1"/>
          </p:cNvSpPr>
          <p:nvPr>
            <p:ph idx="1"/>
          </p:nvPr>
        </p:nvSpPr>
        <p:spPr/>
        <p:txBody>
          <a:bodyPr>
            <a:normAutofit fontScale="92500" lnSpcReduction="20000"/>
          </a:bodyPr>
          <a:lstStyle/>
          <a:p>
            <a:r>
              <a:rPr lang="sl-SI" dirty="0"/>
              <a:t>Če UI služi kot </a:t>
            </a:r>
            <a:r>
              <a:rPr lang="sl-SI" b="1" dirty="0"/>
              <a:t>orodje</a:t>
            </a:r>
            <a:r>
              <a:rPr lang="sl-SI" dirty="0"/>
              <a:t>, ki ga uporablja človek, potem:</a:t>
            </a:r>
          </a:p>
          <a:p>
            <a:pPr>
              <a:buFont typeface="Arial" panose="020B0604020202020204" pitchFamily="34" charset="0"/>
              <a:buChar char="•"/>
            </a:pPr>
            <a:r>
              <a:rPr lang="sl-SI" dirty="0"/>
              <a:t>je lahko človek zakoniti izumitelj,</a:t>
            </a:r>
          </a:p>
          <a:p>
            <a:pPr>
              <a:buFont typeface="Arial" panose="020B0604020202020204" pitchFamily="34" charset="0"/>
              <a:buChar char="•"/>
            </a:pPr>
            <a:r>
              <a:rPr lang="sl-SI" dirty="0"/>
              <a:t>izum je lahko patentiran, </a:t>
            </a:r>
            <a:r>
              <a:rPr lang="sl-SI" b="1" dirty="0"/>
              <a:t>če ga človek razumljivo opiše in razloži.</a:t>
            </a:r>
            <a:endParaRPr lang="sl-SI" dirty="0"/>
          </a:p>
          <a:p>
            <a:endParaRPr lang="sl-SI" dirty="0"/>
          </a:p>
          <a:p>
            <a:r>
              <a:rPr lang="sl-SI" dirty="0"/>
              <a:t>Nekateri strokovnjaki in organizacije (npr. WIPO – Svetovna organizacija za intelektualno lastnino) so odprli razpravo o možnosti, da bi:</a:t>
            </a:r>
          </a:p>
          <a:p>
            <a:pPr>
              <a:buFont typeface="Arial" panose="020B0604020202020204" pitchFamily="34" charset="0"/>
              <a:buChar char="•"/>
            </a:pPr>
            <a:r>
              <a:rPr lang="sl-SI" dirty="0"/>
              <a:t>priznali t. i. </a:t>
            </a:r>
            <a:r>
              <a:rPr lang="sl-SI" b="1" dirty="0"/>
              <a:t>»UI-soavtorstvo« ali »UI-</a:t>
            </a:r>
            <a:r>
              <a:rPr lang="sl-SI" b="1" dirty="0" err="1"/>
              <a:t>soizumiteljstvo</a:t>
            </a:r>
            <a:r>
              <a:rPr lang="sl-SI" b="1" dirty="0"/>
              <a:t>«</a:t>
            </a:r>
            <a:r>
              <a:rPr lang="sl-SI" dirty="0"/>
              <a:t>,</a:t>
            </a:r>
          </a:p>
          <a:p>
            <a:pPr>
              <a:buFont typeface="Arial" panose="020B0604020202020204" pitchFamily="34" charset="0"/>
              <a:buChar char="•"/>
            </a:pPr>
            <a:r>
              <a:rPr lang="sl-SI" dirty="0"/>
              <a:t>zagotovili ločeno pravno kategorijo za </a:t>
            </a:r>
            <a:r>
              <a:rPr lang="sl-SI" b="1" dirty="0"/>
              <a:t>"AI-</a:t>
            </a:r>
            <a:r>
              <a:rPr lang="sl-SI" b="1" dirty="0" err="1"/>
              <a:t>generated</a:t>
            </a:r>
            <a:r>
              <a:rPr lang="sl-SI" b="1" dirty="0"/>
              <a:t> </a:t>
            </a:r>
            <a:r>
              <a:rPr lang="sl-SI" b="1" dirty="0" err="1"/>
              <a:t>inventions</a:t>
            </a:r>
            <a:r>
              <a:rPr lang="sl-SI" b="1" dirty="0"/>
              <a:t>"</a:t>
            </a:r>
            <a:r>
              <a:rPr lang="sl-SI" dirty="0"/>
              <a:t>,</a:t>
            </a:r>
          </a:p>
          <a:p>
            <a:pPr>
              <a:buFont typeface="Arial" panose="020B0604020202020204" pitchFamily="34" charset="0"/>
              <a:buChar char="•"/>
            </a:pPr>
            <a:r>
              <a:rPr lang="sl-SI" dirty="0"/>
              <a:t>omogočili </a:t>
            </a:r>
            <a:r>
              <a:rPr lang="sl-SI" b="1" dirty="0" err="1"/>
              <a:t>imetništvo</a:t>
            </a:r>
            <a:r>
              <a:rPr lang="sl-SI" b="1" dirty="0"/>
              <a:t> pravic razvijalcem ali uporabnikom UI</a:t>
            </a:r>
            <a:r>
              <a:rPr lang="sl-SI" dirty="0"/>
              <a:t>.</a:t>
            </a:r>
          </a:p>
          <a:p>
            <a:r>
              <a:rPr lang="sl-SI" dirty="0"/>
              <a:t>Vendar to trenutno ostaja </a:t>
            </a:r>
            <a:r>
              <a:rPr lang="sl-SI" b="1" dirty="0"/>
              <a:t>pravni predlog</a:t>
            </a:r>
            <a:r>
              <a:rPr lang="sl-SI" dirty="0"/>
              <a:t>, ne dejansko stanje.</a:t>
            </a:r>
          </a:p>
          <a:p>
            <a:endParaRPr lang="sl-SI" dirty="0"/>
          </a:p>
        </p:txBody>
      </p:sp>
    </p:spTree>
    <p:extLst>
      <p:ext uri="{BB962C8B-B14F-4D97-AF65-F5344CB8AC3E}">
        <p14:creationId xmlns:p14="http://schemas.microsoft.com/office/powerpoint/2010/main" val="2037138152"/>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E3208E2E-59B3-1688-9F28-7FF896FE6E7E}"/>
              </a:ext>
            </a:extLst>
          </p:cNvPr>
          <p:cNvSpPr>
            <a:spLocks noGrp="1"/>
          </p:cNvSpPr>
          <p:nvPr>
            <p:ph type="title"/>
          </p:nvPr>
        </p:nvSpPr>
        <p:spPr/>
        <p:txBody>
          <a:bodyPr/>
          <a:lstStyle/>
          <a:p>
            <a:r>
              <a:rPr lang="sl-SI" dirty="0"/>
              <a:t>Patentiranje rešitev </a:t>
            </a:r>
            <a:r>
              <a:rPr lang="sl-SI" dirty="0" err="1"/>
              <a:t>ui</a:t>
            </a:r>
            <a:r>
              <a:rPr lang="sl-SI" dirty="0"/>
              <a:t>? </a:t>
            </a:r>
          </a:p>
        </p:txBody>
      </p:sp>
      <p:graphicFrame>
        <p:nvGraphicFramePr>
          <p:cNvPr id="4" name="Označba mesta vsebine 3">
            <a:extLst>
              <a:ext uri="{FF2B5EF4-FFF2-40B4-BE49-F238E27FC236}">
                <a16:creationId xmlns:a16="http://schemas.microsoft.com/office/drawing/2014/main" id="{35005847-43BC-5F8D-A366-C2EE834D1D7B}"/>
              </a:ext>
            </a:extLst>
          </p:cNvPr>
          <p:cNvGraphicFramePr>
            <a:graphicFrameLocks noGrp="1"/>
          </p:cNvGraphicFramePr>
          <p:nvPr>
            <p:ph idx="1"/>
          </p:nvPr>
        </p:nvGraphicFramePr>
        <p:xfrm>
          <a:off x="1371600" y="3344545"/>
          <a:ext cx="9486900" cy="1737360"/>
        </p:xfrm>
        <a:graphic>
          <a:graphicData uri="http://schemas.openxmlformats.org/drawingml/2006/table">
            <a:tbl>
              <a:tblPr/>
              <a:tblGrid>
                <a:gridCol w="3162300">
                  <a:extLst>
                    <a:ext uri="{9D8B030D-6E8A-4147-A177-3AD203B41FA5}">
                      <a16:colId xmlns:a16="http://schemas.microsoft.com/office/drawing/2014/main" val="2772166239"/>
                    </a:ext>
                  </a:extLst>
                </a:gridCol>
                <a:gridCol w="3162300">
                  <a:extLst>
                    <a:ext uri="{9D8B030D-6E8A-4147-A177-3AD203B41FA5}">
                      <a16:colId xmlns:a16="http://schemas.microsoft.com/office/drawing/2014/main" val="2886731299"/>
                    </a:ext>
                  </a:extLst>
                </a:gridCol>
                <a:gridCol w="3162300">
                  <a:extLst>
                    <a:ext uri="{9D8B030D-6E8A-4147-A177-3AD203B41FA5}">
                      <a16:colId xmlns:a16="http://schemas.microsoft.com/office/drawing/2014/main" val="69901582"/>
                    </a:ext>
                  </a:extLst>
                </a:gridCol>
              </a:tblGrid>
              <a:tr h="0">
                <a:tc>
                  <a:txBody>
                    <a:bodyPr/>
                    <a:lstStyle/>
                    <a:p>
                      <a:r>
                        <a:rPr lang="sl-SI"/>
                        <a:t>Scenarij</a:t>
                      </a:r>
                    </a:p>
                  </a:txBody>
                  <a:tcPr anchor="ctr">
                    <a:lnL>
                      <a:noFill/>
                    </a:lnL>
                    <a:lnR>
                      <a:noFill/>
                    </a:lnR>
                    <a:lnT>
                      <a:noFill/>
                    </a:lnT>
                    <a:lnB>
                      <a:noFill/>
                    </a:lnB>
                    <a:noFill/>
                  </a:tcPr>
                </a:tc>
                <a:tc>
                  <a:txBody>
                    <a:bodyPr/>
                    <a:lstStyle/>
                    <a:p>
                      <a:r>
                        <a:rPr lang="sl-SI"/>
                        <a:t>Je mogoče patentirati?</a:t>
                      </a:r>
                    </a:p>
                  </a:txBody>
                  <a:tcPr anchor="ctr">
                    <a:lnL>
                      <a:noFill/>
                    </a:lnL>
                    <a:lnR>
                      <a:noFill/>
                    </a:lnR>
                    <a:lnT>
                      <a:noFill/>
                    </a:lnT>
                    <a:lnB>
                      <a:noFill/>
                    </a:lnB>
                    <a:noFill/>
                  </a:tcPr>
                </a:tc>
                <a:tc>
                  <a:txBody>
                    <a:bodyPr/>
                    <a:lstStyle/>
                    <a:p>
                      <a:r>
                        <a:rPr lang="sl-SI"/>
                        <a:t>Komentar</a:t>
                      </a:r>
                    </a:p>
                  </a:txBody>
                  <a:tcPr anchor="ctr">
                    <a:lnL>
                      <a:noFill/>
                    </a:lnL>
                    <a:lnR>
                      <a:noFill/>
                    </a:lnR>
                    <a:lnT>
                      <a:noFill/>
                    </a:lnT>
                    <a:lnB>
                      <a:noFill/>
                    </a:lnB>
                    <a:noFill/>
                  </a:tcPr>
                </a:tc>
                <a:extLst>
                  <a:ext uri="{0D108BD9-81ED-4DB2-BD59-A6C34878D82A}">
                    <a16:rowId xmlns:a16="http://schemas.microsoft.com/office/drawing/2014/main" val="535049926"/>
                  </a:ext>
                </a:extLst>
              </a:tr>
              <a:tr h="0">
                <a:tc>
                  <a:txBody>
                    <a:bodyPr/>
                    <a:lstStyle/>
                    <a:p>
                      <a:r>
                        <a:rPr lang="sl-SI"/>
                        <a:t>UI samostojno razvije rešitev</a:t>
                      </a:r>
                    </a:p>
                  </a:txBody>
                  <a:tcPr anchor="ctr">
                    <a:lnL>
                      <a:noFill/>
                    </a:lnL>
                    <a:lnR>
                      <a:noFill/>
                    </a:lnR>
                    <a:lnT>
                      <a:noFill/>
                    </a:lnT>
                    <a:lnB>
                      <a:noFill/>
                    </a:lnB>
                    <a:noFill/>
                  </a:tcPr>
                </a:tc>
                <a:tc>
                  <a:txBody>
                    <a:bodyPr/>
                    <a:lstStyle/>
                    <a:p>
                      <a:r>
                        <a:rPr lang="sl-SI"/>
                        <a:t>❌ Ne</a:t>
                      </a:r>
                    </a:p>
                  </a:txBody>
                  <a:tcPr anchor="ctr">
                    <a:lnL>
                      <a:noFill/>
                    </a:lnL>
                    <a:lnR>
                      <a:noFill/>
                    </a:lnR>
                    <a:lnT>
                      <a:noFill/>
                    </a:lnT>
                    <a:lnB>
                      <a:noFill/>
                    </a:lnB>
                    <a:noFill/>
                  </a:tcPr>
                </a:tc>
                <a:tc>
                  <a:txBody>
                    <a:bodyPr/>
                    <a:lstStyle/>
                    <a:p>
                      <a:r>
                        <a:rPr lang="it-IT"/>
                        <a:t>UI ne more biti izumitelj</a:t>
                      </a:r>
                    </a:p>
                  </a:txBody>
                  <a:tcPr anchor="ctr">
                    <a:lnL>
                      <a:noFill/>
                    </a:lnL>
                    <a:lnR>
                      <a:noFill/>
                    </a:lnR>
                    <a:lnT>
                      <a:noFill/>
                    </a:lnT>
                    <a:lnB>
                      <a:noFill/>
                    </a:lnB>
                    <a:noFill/>
                  </a:tcPr>
                </a:tc>
                <a:extLst>
                  <a:ext uri="{0D108BD9-81ED-4DB2-BD59-A6C34878D82A}">
                    <a16:rowId xmlns:a16="http://schemas.microsoft.com/office/drawing/2014/main" val="1570553408"/>
                  </a:ext>
                </a:extLst>
              </a:tr>
              <a:tr h="0">
                <a:tc>
                  <a:txBody>
                    <a:bodyPr/>
                    <a:lstStyle/>
                    <a:p>
                      <a:r>
                        <a:rPr lang="sl-SI"/>
                        <a:t>Človek uporabi UI kot orodje in sam razvije idejo</a:t>
                      </a:r>
                    </a:p>
                  </a:txBody>
                  <a:tcPr anchor="ctr">
                    <a:lnL>
                      <a:noFill/>
                    </a:lnL>
                    <a:lnR>
                      <a:noFill/>
                    </a:lnR>
                    <a:lnT>
                      <a:noFill/>
                    </a:lnT>
                    <a:lnB>
                      <a:noFill/>
                    </a:lnB>
                    <a:noFill/>
                  </a:tcPr>
                </a:tc>
                <a:tc>
                  <a:txBody>
                    <a:bodyPr/>
                    <a:lstStyle/>
                    <a:p>
                      <a:r>
                        <a:rPr lang="sl-SI"/>
                        <a:t>✅ Da</a:t>
                      </a:r>
                    </a:p>
                  </a:txBody>
                  <a:tcPr anchor="ctr">
                    <a:lnL>
                      <a:noFill/>
                    </a:lnL>
                    <a:lnR>
                      <a:noFill/>
                    </a:lnR>
                    <a:lnT>
                      <a:noFill/>
                    </a:lnT>
                    <a:lnB>
                      <a:noFill/>
                    </a:lnB>
                    <a:noFill/>
                  </a:tcPr>
                </a:tc>
                <a:tc>
                  <a:txBody>
                    <a:bodyPr/>
                    <a:lstStyle/>
                    <a:p>
                      <a:r>
                        <a:rPr lang="sl-SI"/>
                        <a:t>Človek je izumitelj</a:t>
                      </a:r>
                    </a:p>
                  </a:txBody>
                  <a:tcPr anchor="ctr">
                    <a:lnL>
                      <a:noFill/>
                    </a:lnL>
                    <a:lnR>
                      <a:noFill/>
                    </a:lnR>
                    <a:lnT>
                      <a:noFill/>
                    </a:lnT>
                    <a:lnB>
                      <a:noFill/>
                    </a:lnB>
                    <a:noFill/>
                  </a:tcPr>
                </a:tc>
                <a:extLst>
                  <a:ext uri="{0D108BD9-81ED-4DB2-BD59-A6C34878D82A}">
                    <a16:rowId xmlns:a16="http://schemas.microsoft.com/office/drawing/2014/main" val="1914297487"/>
                  </a:ext>
                </a:extLst>
              </a:tr>
              <a:tr h="0">
                <a:tc>
                  <a:txBody>
                    <a:bodyPr/>
                    <a:lstStyle/>
                    <a:p>
                      <a:r>
                        <a:rPr lang="sl-SI"/>
                        <a:t>UI + človek kot soizumitelja</a:t>
                      </a:r>
                    </a:p>
                  </a:txBody>
                  <a:tcPr anchor="ctr">
                    <a:lnL>
                      <a:noFill/>
                    </a:lnL>
                    <a:lnR>
                      <a:noFill/>
                    </a:lnR>
                    <a:lnT>
                      <a:noFill/>
                    </a:lnT>
                    <a:lnB>
                      <a:noFill/>
                    </a:lnB>
                    <a:noFill/>
                  </a:tcPr>
                </a:tc>
                <a:tc>
                  <a:txBody>
                    <a:bodyPr/>
                    <a:lstStyle/>
                    <a:p>
                      <a:r>
                        <a:rPr lang="sl-SI"/>
                        <a:t>❌ Trenutno ne</a:t>
                      </a:r>
                    </a:p>
                  </a:txBody>
                  <a:tcPr anchor="ctr">
                    <a:lnL>
                      <a:noFill/>
                    </a:lnL>
                    <a:lnR>
                      <a:noFill/>
                    </a:lnR>
                    <a:lnT>
                      <a:noFill/>
                    </a:lnT>
                    <a:lnB>
                      <a:noFill/>
                    </a:lnB>
                    <a:noFill/>
                  </a:tcPr>
                </a:tc>
                <a:tc>
                  <a:txBody>
                    <a:bodyPr/>
                    <a:lstStyle/>
                    <a:p>
                      <a:r>
                        <a:rPr lang="sl-SI" dirty="0"/>
                        <a:t>Mogoče v prihodnosti</a:t>
                      </a:r>
                    </a:p>
                  </a:txBody>
                  <a:tcPr anchor="ctr">
                    <a:lnL>
                      <a:noFill/>
                    </a:lnL>
                    <a:lnR>
                      <a:noFill/>
                    </a:lnR>
                    <a:lnT>
                      <a:noFill/>
                    </a:lnT>
                    <a:lnB>
                      <a:noFill/>
                    </a:lnB>
                    <a:noFill/>
                  </a:tcPr>
                </a:tc>
                <a:extLst>
                  <a:ext uri="{0D108BD9-81ED-4DB2-BD59-A6C34878D82A}">
                    <a16:rowId xmlns:a16="http://schemas.microsoft.com/office/drawing/2014/main" val="2989276945"/>
                  </a:ext>
                </a:extLst>
              </a:tr>
            </a:tbl>
          </a:graphicData>
        </a:graphic>
      </p:graphicFrame>
    </p:spTree>
    <p:extLst>
      <p:ext uri="{BB962C8B-B14F-4D97-AF65-F5344CB8AC3E}">
        <p14:creationId xmlns:p14="http://schemas.microsoft.com/office/powerpoint/2010/main" val="4192579605"/>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A9CD6474-47AA-4D47-AF35-32FA3089BDD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5E1FEFA6-7D4F-4746-AE64-D4D52FE76DC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2">
              <a:lumMod val="75000"/>
              <a:lumOff val="25000"/>
              <a:alpha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2" name="Rectangle 11">
            <a:extLst>
              <a:ext uri="{FF2B5EF4-FFF2-40B4-BE49-F238E27FC236}">
                <a16:creationId xmlns:a16="http://schemas.microsoft.com/office/drawing/2014/main" id="{BF8DA3CF-9D4B-403A-9AD4-BB177DAB6CC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85800" y="685800"/>
            <a:ext cx="10820400" cy="54864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Naslov 1">
            <a:extLst>
              <a:ext uri="{FF2B5EF4-FFF2-40B4-BE49-F238E27FC236}">
                <a16:creationId xmlns:a16="http://schemas.microsoft.com/office/drawing/2014/main" id="{94360BD0-7789-9872-B808-84FACAE7D80A}"/>
              </a:ext>
            </a:extLst>
          </p:cNvPr>
          <p:cNvSpPr>
            <a:spLocks noGrp="1"/>
          </p:cNvSpPr>
          <p:nvPr>
            <p:ph type="title"/>
          </p:nvPr>
        </p:nvSpPr>
        <p:spPr>
          <a:xfrm>
            <a:off x="1371600" y="1020728"/>
            <a:ext cx="9486900" cy="996061"/>
          </a:xfrm>
        </p:spPr>
        <p:txBody>
          <a:bodyPr anchor="b">
            <a:normAutofit/>
          </a:bodyPr>
          <a:lstStyle/>
          <a:p>
            <a:pPr algn="ctr"/>
            <a:r>
              <a:rPr lang="sl-SI" dirty="0"/>
              <a:t>5. Zakonodajne spremembe in prilagoditve</a:t>
            </a:r>
            <a:endParaRPr lang="sl-SI"/>
          </a:p>
        </p:txBody>
      </p:sp>
      <p:sp>
        <p:nvSpPr>
          <p:cNvPr id="3" name="Označba mesta vsebine 2">
            <a:extLst>
              <a:ext uri="{FF2B5EF4-FFF2-40B4-BE49-F238E27FC236}">
                <a16:creationId xmlns:a16="http://schemas.microsoft.com/office/drawing/2014/main" id="{41CCAA79-77D2-A1AC-96C7-94A793FF43A1}"/>
              </a:ext>
            </a:extLst>
          </p:cNvPr>
          <p:cNvSpPr>
            <a:spLocks noGrp="1"/>
          </p:cNvSpPr>
          <p:nvPr>
            <p:ph idx="1"/>
          </p:nvPr>
        </p:nvSpPr>
        <p:spPr>
          <a:xfrm>
            <a:off x="1371600" y="2200940"/>
            <a:ext cx="9486901" cy="3577854"/>
          </a:xfrm>
        </p:spPr>
        <p:txBody>
          <a:bodyPr>
            <a:normAutofit/>
          </a:bodyPr>
          <a:lstStyle/>
          <a:p>
            <a:r>
              <a:rPr lang="sl-SI" dirty="0"/>
              <a:t>Zaradi hitrega razvoja UI so številne jurisdikcije (npr. EU, ZDA, Kitajska) že začele:</a:t>
            </a:r>
          </a:p>
          <a:p>
            <a:pPr>
              <a:buFont typeface="Arial" panose="020B0604020202020204" pitchFamily="34" charset="0"/>
              <a:buChar char="•"/>
            </a:pPr>
            <a:endParaRPr lang="sl-SI" dirty="0"/>
          </a:p>
          <a:p>
            <a:pPr>
              <a:buFont typeface="Arial" panose="020B0604020202020204" pitchFamily="34" charset="0"/>
              <a:buChar char="•"/>
            </a:pPr>
            <a:r>
              <a:rPr lang="sl-SI" dirty="0"/>
              <a:t>Prilagajati </a:t>
            </a:r>
            <a:r>
              <a:rPr lang="sl-SI" b="1" u="sng" dirty="0"/>
              <a:t>zakone o IL</a:t>
            </a:r>
            <a:r>
              <a:rPr lang="sl-SI" dirty="0"/>
              <a:t> (npr. uvajati izjeme za strojno učenje – </a:t>
            </a:r>
            <a:r>
              <a:rPr lang="sl-SI" i="1" dirty="0" err="1"/>
              <a:t>text</a:t>
            </a:r>
            <a:r>
              <a:rPr lang="sl-SI" i="1" dirty="0"/>
              <a:t> </a:t>
            </a:r>
            <a:r>
              <a:rPr lang="sl-SI" i="1" dirty="0" err="1"/>
              <a:t>and</a:t>
            </a:r>
            <a:r>
              <a:rPr lang="sl-SI" i="1" dirty="0"/>
              <a:t> data </a:t>
            </a:r>
            <a:r>
              <a:rPr lang="sl-SI" i="1" dirty="0" err="1"/>
              <a:t>mining</a:t>
            </a:r>
            <a:r>
              <a:rPr lang="sl-SI" dirty="0"/>
              <a:t>).</a:t>
            </a:r>
          </a:p>
          <a:p>
            <a:pPr>
              <a:buFont typeface="Arial" panose="020B0604020202020204" pitchFamily="34" charset="0"/>
              <a:buChar char="•"/>
            </a:pPr>
            <a:endParaRPr lang="sl-SI" dirty="0"/>
          </a:p>
          <a:p>
            <a:pPr>
              <a:buFont typeface="Arial" panose="020B0604020202020204" pitchFamily="34" charset="0"/>
              <a:buChar char="•"/>
            </a:pPr>
            <a:r>
              <a:rPr lang="sl-SI" dirty="0"/>
              <a:t>Razpravljati o potrebi po novi pravni kategoriji – </a:t>
            </a:r>
            <a:r>
              <a:rPr lang="sl-SI" b="1" dirty="0"/>
              <a:t>pravicah za UI-generirana dela</a:t>
            </a:r>
            <a:r>
              <a:rPr lang="sl-SI" dirty="0"/>
              <a:t>.</a:t>
            </a:r>
          </a:p>
          <a:p>
            <a:endParaRPr lang="sl-SI" dirty="0"/>
          </a:p>
        </p:txBody>
      </p:sp>
    </p:spTree>
    <p:extLst>
      <p:ext uri="{BB962C8B-B14F-4D97-AF65-F5344CB8AC3E}">
        <p14:creationId xmlns:p14="http://schemas.microsoft.com/office/powerpoint/2010/main" val="2376875822"/>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C933822E-5F53-1BD6-4B16-2BFF1974B1E2}"/>
              </a:ext>
            </a:extLst>
          </p:cNvPr>
          <p:cNvSpPr>
            <a:spLocks noGrp="1"/>
          </p:cNvSpPr>
          <p:nvPr>
            <p:ph type="title"/>
          </p:nvPr>
        </p:nvSpPr>
        <p:spPr/>
        <p:txBody>
          <a:bodyPr/>
          <a:lstStyle/>
          <a:p>
            <a:r>
              <a:rPr lang="sl-SI" dirty="0"/>
              <a:t>EU</a:t>
            </a:r>
          </a:p>
        </p:txBody>
      </p:sp>
      <p:sp>
        <p:nvSpPr>
          <p:cNvPr id="3" name="Označba mesta vsebine 2">
            <a:extLst>
              <a:ext uri="{FF2B5EF4-FFF2-40B4-BE49-F238E27FC236}">
                <a16:creationId xmlns:a16="http://schemas.microsoft.com/office/drawing/2014/main" id="{3264C6D9-4BD4-F397-BDAF-F9955F3923E4}"/>
              </a:ext>
            </a:extLst>
          </p:cNvPr>
          <p:cNvSpPr>
            <a:spLocks noGrp="1"/>
          </p:cNvSpPr>
          <p:nvPr>
            <p:ph idx="1"/>
          </p:nvPr>
        </p:nvSpPr>
        <p:spPr/>
        <p:txBody>
          <a:bodyPr/>
          <a:lstStyle/>
          <a:p>
            <a:r>
              <a:rPr lang="sl-SI" b="1" u="sng" dirty="0"/>
              <a:t>Direktivo o avtorskih pravicah na digitalnem enotnem trgu</a:t>
            </a:r>
            <a:r>
              <a:rPr lang="sl-SI" b="1" dirty="0"/>
              <a:t> (DSM direktiva, 2019/790/EU)</a:t>
            </a:r>
            <a:r>
              <a:rPr lang="sl-SI" dirty="0"/>
              <a:t>,</a:t>
            </a:r>
          </a:p>
          <a:p>
            <a:r>
              <a:rPr lang="sl-SI" b="1" u="sng" dirty="0"/>
              <a:t>AI </a:t>
            </a:r>
            <a:r>
              <a:rPr lang="sl-SI" b="1" u="sng" dirty="0" err="1"/>
              <a:t>Act</a:t>
            </a:r>
            <a:r>
              <a:rPr lang="sl-SI" dirty="0"/>
              <a:t> vsebuje zgolj sicer pomembno posredno določbo:</a:t>
            </a:r>
          </a:p>
          <a:p>
            <a:r>
              <a:rPr lang="sl-SI" dirty="0"/>
              <a:t>Člen 53(1)(c): Obveznost glede avtorskih vsebin</a:t>
            </a:r>
          </a:p>
          <a:p>
            <a:r>
              <a:rPr lang="sl-SI" dirty="0"/>
              <a:t>Za </a:t>
            </a:r>
            <a:r>
              <a:rPr lang="sl-SI" b="1" dirty="0"/>
              <a:t>zelo zmogljive modele splošnega namena UI</a:t>
            </a:r>
            <a:r>
              <a:rPr lang="sl-SI" dirty="0"/>
              <a:t> (vključno z generativno UI) se zahteva, da:</a:t>
            </a:r>
          </a:p>
          <a:p>
            <a:r>
              <a:rPr lang="sl-SI" dirty="0"/>
              <a:t>❝</a:t>
            </a:r>
            <a:r>
              <a:rPr lang="sl-SI" b="1" dirty="0"/>
              <a:t>Ustrezno dokumentirajo in javno razkrijejo</a:t>
            </a:r>
            <a:r>
              <a:rPr lang="sl-SI" dirty="0"/>
              <a:t>, ali so bila pri učenju uporabljena </a:t>
            </a:r>
            <a:r>
              <a:rPr lang="sl-SI" b="1" dirty="0"/>
              <a:t>avtorsko zaščitena dela</a:t>
            </a:r>
            <a:r>
              <a:rPr lang="sl-SI" dirty="0"/>
              <a:t>, vključno z viri in metodami zbiranja podatkov.❞</a:t>
            </a:r>
          </a:p>
        </p:txBody>
      </p:sp>
    </p:spTree>
    <p:extLst>
      <p:ext uri="{BB962C8B-B14F-4D97-AF65-F5344CB8AC3E}">
        <p14:creationId xmlns:p14="http://schemas.microsoft.com/office/powerpoint/2010/main" val="3340455732"/>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3F353580-A02D-162E-C06C-24A620BC407D}"/>
              </a:ext>
            </a:extLst>
          </p:cNvPr>
          <p:cNvSpPr>
            <a:spLocks noGrp="1"/>
          </p:cNvSpPr>
          <p:nvPr>
            <p:ph type="title"/>
          </p:nvPr>
        </p:nvSpPr>
        <p:spPr/>
        <p:txBody>
          <a:bodyPr/>
          <a:lstStyle/>
          <a:p>
            <a:endParaRPr lang="sl-SI"/>
          </a:p>
        </p:txBody>
      </p:sp>
      <p:sp>
        <p:nvSpPr>
          <p:cNvPr id="3" name="Označba mesta vsebine 2">
            <a:extLst>
              <a:ext uri="{FF2B5EF4-FFF2-40B4-BE49-F238E27FC236}">
                <a16:creationId xmlns:a16="http://schemas.microsoft.com/office/drawing/2014/main" id="{4A1262C6-A4A8-3F81-9E1A-9D5629B1FEA8}"/>
              </a:ext>
            </a:extLst>
          </p:cNvPr>
          <p:cNvSpPr>
            <a:spLocks noGrp="1"/>
          </p:cNvSpPr>
          <p:nvPr>
            <p:ph idx="1"/>
          </p:nvPr>
        </p:nvSpPr>
        <p:spPr/>
        <p:txBody>
          <a:bodyPr>
            <a:normAutofit/>
          </a:bodyPr>
          <a:lstStyle/>
          <a:p>
            <a:r>
              <a:rPr lang="sl-SI" b="1" dirty="0"/>
              <a:t>To pomeni:</a:t>
            </a:r>
          </a:p>
          <a:p>
            <a:pPr>
              <a:buFont typeface="Arial" panose="020B0604020202020204" pitchFamily="34" charset="0"/>
              <a:buChar char="•"/>
            </a:pPr>
            <a:r>
              <a:rPr lang="sl-SI" dirty="0"/>
              <a:t>Ustvarjalci velikih modelov (npr. </a:t>
            </a:r>
            <a:r>
              <a:rPr lang="sl-SI" dirty="0" err="1"/>
              <a:t>OpenAI</a:t>
            </a:r>
            <a:r>
              <a:rPr lang="sl-SI" dirty="0"/>
              <a:t>, Meta, Google) morajo razkriti:</a:t>
            </a:r>
          </a:p>
          <a:p>
            <a:pPr marL="742950" lvl="1" indent="-285750">
              <a:buFont typeface="Arial" panose="020B0604020202020204" pitchFamily="34" charset="0"/>
              <a:buChar char="•"/>
            </a:pPr>
            <a:r>
              <a:rPr lang="sl-SI" dirty="0"/>
              <a:t>ali so uporabljali </a:t>
            </a:r>
            <a:r>
              <a:rPr lang="sl-SI" b="1" dirty="0"/>
              <a:t>zaščitena dela</a:t>
            </a:r>
            <a:r>
              <a:rPr lang="sl-SI" dirty="0"/>
              <a:t>,</a:t>
            </a:r>
          </a:p>
          <a:p>
            <a:pPr marL="742950" lvl="1" indent="-285750">
              <a:buFont typeface="Arial" panose="020B0604020202020204" pitchFamily="34" charset="0"/>
              <a:buChar char="•"/>
            </a:pPr>
            <a:r>
              <a:rPr lang="sl-SI" b="1" dirty="0"/>
              <a:t>katere vire</a:t>
            </a:r>
            <a:r>
              <a:rPr lang="sl-SI" dirty="0"/>
              <a:t> so uporabljali (npr. zbirke podatkov, spletne strani),</a:t>
            </a:r>
          </a:p>
          <a:p>
            <a:pPr marL="742950" lvl="1" indent="-285750">
              <a:buFont typeface="Arial" panose="020B0604020202020204" pitchFamily="34" charset="0"/>
              <a:buChar char="•"/>
            </a:pPr>
            <a:r>
              <a:rPr lang="sl-SI" b="1" dirty="0"/>
              <a:t>kako</a:t>
            </a:r>
            <a:r>
              <a:rPr lang="sl-SI" dirty="0"/>
              <a:t> so pridobili te podatke (z dovoljenjem ali brez).</a:t>
            </a:r>
          </a:p>
          <a:p>
            <a:r>
              <a:rPr lang="sl-SI" dirty="0"/>
              <a:t>Namen te določbe je povečati </a:t>
            </a:r>
            <a:r>
              <a:rPr lang="sl-SI" b="1" dirty="0"/>
              <a:t>preglednost</a:t>
            </a:r>
            <a:r>
              <a:rPr lang="sl-SI" dirty="0"/>
              <a:t> in </a:t>
            </a:r>
            <a:r>
              <a:rPr lang="sl-SI" b="1" dirty="0"/>
              <a:t>omogočiti uveljavljanje avtorskih pravic</a:t>
            </a:r>
            <a:r>
              <a:rPr lang="sl-SI" dirty="0"/>
              <a:t>, če pride do kršitev.</a:t>
            </a:r>
          </a:p>
          <a:p>
            <a:endParaRPr lang="sl-SI" dirty="0"/>
          </a:p>
        </p:txBody>
      </p:sp>
    </p:spTree>
    <p:extLst>
      <p:ext uri="{BB962C8B-B14F-4D97-AF65-F5344CB8AC3E}">
        <p14:creationId xmlns:p14="http://schemas.microsoft.com/office/powerpoint/2010/main" val="1970858428"/>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D2223776-9E97-EC3C-876E-DFA4304FFB25}"/>
              </a:ext>
            </a:extLst>
          </p:cNvPr>
          <p:cNvSpPr>
            <a:spLocks noGrp="1"/>
          </p:cNvSpPr>
          <p:nvPr>
            <p:ph type="title"/>
          </p:nvPr>
        </p:nvSpPr>
        <p:spPr/>
        <p:txBody>
          <a:bodyPr/>
          <a:lstStyle/>
          <a:p>
            <a:endParaRPr lang="sl-SI"/>
          </a:p>
        </p:txBody>
      </p:sp>
      <p:sp>
        <p:nvSpPr>
          <p:cNvPr id="3" name="Označba mesta vsebine 2">
            <a:extLst>
              <a:ext uri="{FF2B5EF4-FFF2-40B4-BE49-F238E27FC236}">
                <a16:creationId xmlns:a16="http://schemas.microsoft.com/office/drawing/2014/main" id="{3489C288-027F-5F92-F7CB-F0EE82064CBE}"/>
              </a:ext>
            </a:extLst>
          </p:cNvPr>
          <p:cNvSpPr>
            <a:spLocks noGrp="1"/>
          </p:cNvSpPr>
          <p:nvPr>
            <p:ph idx="1"/>
          </p:nvPr>
        </p:nvSpPr>
        <p:spPr/>
        <p:txBody>
          <a:bodyPr/>
          <a:lstStyle/>
          <a:p>
            <a:r>
              <a:rPr lang="sl-SI" b="1" dirty="0"/>
              <a:t>DSM direktiva (člen 4)</a:t>
            </a:r>
            <a:r>
              <a:rPr lang="sl-SI" dirty="0"/>
              <a:t> že določa, da imajo imetniki pravic možnost </a:t>
            </a:r>
            <a:r>
              <a:rPr lang="sl-SI" b="1" dirty="0"/>
              <a:t>prepovedati uporabo njihovih del za </a:t>
            </a:r>
            <a:r>
              <a:rPr lang="sl-SI" b="1" dirty="0" err="1"/>
              <a:t>text</a:t>
            </a:r>
            <a:r>
              <a:rPr lang="sl-SI" b="1" dirty="0"/>
              <a:t> </a:t>
            </a:r>
            <a:r>
              <a:rPr lang="sl-SI" b="1" dirty="0" err="1"/>
              <a:t>and</a:t>
            </a:r>
            <a:r>
              <a:rPr lang="sl-SI" b="1" dirty="0"/>
              <a:t> data </a:t>
            </a:r>
            <a:r>
              <a:rPr lang="sl-SI" b="1" dirty="0" err="1"/>
              <a:t>mining</a:t>
            </a:r>
            <a:r>
              <a:rPr lang="sl-SI" b="1" dirty="0"/>
              <a:t> (TDM)</a:t>
            </a:r>
            <a:r>
              <a:rPr lang="sl-SI" dirty="0"/>
              <a:t> – t. i. </a:t>
            </a:r>
            <a:r>
              <a:rPr lang="sl-SI" i="1" dirty="0" err="1"/>
              <a:t>opt</a:t>
            </a:r>
            <a:r>
              <a:rPr lang="sl-SI" i="1" dirty="0"/>
              <a:t>-out pravica</a:t>
            </a:r>
            <a:r>
              <a:rPr lang="sl-SI" dirty="0"/>
              <a:t>.</a:t>
            </a:r>
          </a:p>
          <a:p>
            <a:r>
              <a:rPr lang="sl-SI" dirty="0"/>
              <a:t>Zdaj bo AI </a:t>
            </a:r>
            <a:r>
              <a:rPr lang="sl-SI" dirty="0" err="1"/>
              <a:t>Act</a:t>
            </a:r>
            <a:r>
              <a:rPr lang="sl-SI" dirty="0"/>
              <a:t> pomagal </a:t>
            </a:r>
            <a:r>
              <a:rPr lang="sl-SI" b="1" dirty="0"/>
              <a:t>izvrševati</a:t>
            </a:r>
            <a:r>
              <a:rPr lang="sl-SI" dirty="0"/>
              <a:t> te pravice, saj bodo razvijalci AI modelov morali razkriti, </a:t>
            </a:r>
            <a:r>
              <a:rPr lang="sl-SI" b="1" dirty="0"/>
              <a:t>kaj so uporabili za učenje</a:t>
            </a:r>
            <a:r>
              <a:rPr lang="sl-SI" dirty="0"/>
              <a:t> – kar je bistveno za uveljavljanje kršitev avtorske pravice.</a:t>
            </a:r>
          </a:p>
          <a:p>
            <a:endParaRPr lang="sl-SI" dirty="0"/>
          </a:p>
        </p:txBody>
      </p:sp>
    </p:spTree>
    <p:extLst>
      <p:ext uri="{BB962C8B-B14F-4D97-AF65-F5344CB8AC3E}">
        <p14:creationId xmlns:p14="http://schemas.microsoft.com/office/powerpoint/2010/main" val="63174022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390DE67C-E109-C96A-6472-1AA9D49CFCBE}"/>
              </a:ext>
            </a:extLst>
          </p:cNvPr>
          <p:cNvSpPr>
            <a:spLocks noGrp="1"/>
          </p:cNvSpPr>
          <p:nvPr>
            <p:ph type="title"/>
          </p:nvPr>
        </p:nvSpPr>
        <p:spPr/>
        <p:txBody>
          <a:bodyPr>
            <a:normAutofit fontScale="90000"/>
          </a:bodyPr>
          <a:lstStyle/>
          <a:p>
            <a:r>
              <a:rPr lang="sl-SI" sz="3200" dirty="0"/>
              <a:t>Kdo je </a:t>
            </a:r>
            <a:r>
              <a:rPr lang="sl-SI" sz="3200" b="1" dirty="0"/>
              <a:t>nosilec pravic </a:t>
            </a:r>
            <a:r>
              <a:rPr lang="sl-SI" sz="3200" dirty="0"/>
              <a:t>do vsebine, ki jo ustvari UI – razvijalec UI, uporabnik, ali nihče?</a:t>
            </a:r>
            <a:endParaRPr lang="sl-SI" dirty="0"/>
          </a:p>
        </p:txBody>
      </p:sp>
      <p:sp>
        <p:nvSpPr>
          <p:cNvPr id="3" name="Označba mesta vsebine 2">
            <a:extLst>
              <a:ext uri="{FF2B5EF4-FFF2-40B4-BE49-F238E27FC236}">
                <a16:creationId xmlns:a16="http://schemas.microsoft.com/office/drawing/2014/main" id="{6EFD6F27-2C63-8950-D467-901A9AA224B2}"/>
              </a:ext>
            </a:extLst>
          </p:cNvPr>
          <p:cNvSpPr>
            <a:spLocks noGrp="1"/>
          </p:cNvSpPr>
          <p:nvPr>
            <p:ph idx="1"/>
          </p:nvPr>
        </p:nvSpPr>
        <p:spPr/>
        <p:txBody>
          <a:bodyPr/>
          <a:lstStyle/>
          <a:p>
            <a:pPr>
              <a:lnSpc>
                <a:spcPct val="90000"/>
              </a:lnSpc>
            </a:pPr>
            <a:r>
              <a:rPr lang="sl-SI" b="1" u="sng" dirty="0"/>
              <a:t>Uporabnik UI, če</a:t>
            </a:r>
          </a:p>
          <a:p>
            <a:pPr>
              <a:lnSpc>
                <a:spcPct val="90000"/>
              </a:lnSpc>
              <a:buFont typeface="Arial" panose="020B0604020202020204" pitchFamily="34" charset="0"/>
              <a:buChar char="•"/>
            </a:pPr>
            <a:r>
              <a:rPr lang="sl-SI" dirty="0"/>
              <a:t>poda konkretna navodila (</a:t>
            </a:r>
            <a:r>
              <a:rPr lang="sl-SI" dirty="0" err="1"/>
              <a:t>prompt</a:t>
            </a:r>
            <a:r>
              <a:rPr lang="sl-SI" dirty="0"/>
              <a:t>),</a:t>
            </a:r>
          </a:p>
          <a:p>
            <a:pPr>
              <a:lnSpc>
                <a:spcPct val="90000"/>
              </a:lnSpc>
              <a:buFont typeface="Arial" panose="020B0604020202020204" pitchFamily="34" charset="0"/>
              <a:buChar char="•"/>
            </a:pPr>
            <a:r>
              <a:rPr lang="sl-SI" dirty="0"/>
              <a:t>nadzira proces ustvarjanja,</a:t>
            </a:r>
          </a:p>
          <a:p>
            <a:pPr>
              <a:lnSpc>
                <a:spcPct val="90000"/>
              </a:lnSpc>
              <a:buFont typeface="Arial" panose="020B0604020202020204" pitchFamily="34" charset="0"/>
              <a:buChar char="•"/>
            </a:pPr>
            <a:r>
              <a:rPr lang="sl-SI" dirty="0"/>
              <a:t>prispeva pomemben ustvarjalni vložek,</a:t>
            </a:r>
          </a:p>
          <a:p>
            <a:pPr>
              <a:lnSpc>
                <a:spcPct val="90000"/>
              </a:lnSpc>
            </a:pPr>
            <a:r>
              <a:rPr lang="sl-SI" dirty="0"/>
              <a:t>potem je </a:t>
            </a:r>
            <a:r>
              <a:rPr lang="sl-SI" b="1" dirty="0"/>
              <a:t>najverjetnejši nosilec pravic</a:t>
            </a:r>
            <a:r>
              <a:rPr lang="sl-SI" dirty="0"/>
              <a:t>. Uporabnik je obravnavan kot "ustvarjalec", ker UI služi le kot orodje, podobno kot kamera ali programska oprema za grafično oblikovanje.</a:t>
            </a:r>
          </a:p>
          <a:p>
            <a:pPr lvl="1">
              <a:lnSpc>
                <a:spcPct val="90000"/>
              </a:lnSpc>
            </a:pPr>
            <a:r>
              <a:rPr lang="sl-SI" i="1" dirty="0"/>
              <a:t>Primer (EU stališče)</a:t>
            </a:r>
            <a:r>
              <a:rPr lang="sl-SI" dirty="0"/>
              <a:t>: Če UI generira umetniško delo na podlagi natančnih navodil uporabnika, potem se uporabnik lahko šteje za avtorja, če je njegov prispevek izviren.</a:t>
            </a:r>
          </a:p>
          <a:p>
            <a:endParaRPr lang="sl-SI" dirty="0"/>
          </a:p>
        </p:txBody>
      </p:sp>
    </p:spTree>
    <p:extLst>
      <p:ext uri="{BB962C8B-B14F-4D97-AF65-F5344CB8AC3E}">
        <p14:creationId xmlns:p14="http://schemas.microsoft.com/office/powerpoint/2010/main" val="2659951234"/>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F494EC27-DC26-D114-A421-45CBAA14D203}"/>
              </a:ext>
            </a:extLst>
          </p:cNvPr>
          <p:cNvSpPr>
            <a:spLocks noGrp="1"/>
          </p:cNvSpPr>
          <p:nvPr>
            <p:ph type="title"/>
          </p:nvPr>
        </p:nvSpPr>
        <p:spPr/>
        <p:txBody>
          <a:bodyPr/>
          <a:lstStyle/>
          <a:p>
            <a:r>
              <a:rPr lang="sl-SI" dirty="0"/>
              <a:t>Ali AI </a:t>
            </a:r>
            <a:r>
              <a:rPr lang="sl-SI" dirty="0" err="1"/>
              <a:t>act</a:t>
            </a:r>
            <a:r>
              <a:rPr lang="sl-SI" dirty="0"/>
              <a:t> ureja področje pil?</a:t>
            </a:r>
          </a:p>
        </p:txBody>
      </p:sp>
      <p:graphicFrame>
        <p:nvGraphicFramePr>
          <p:cNvPr id="4" name="Označba mesta vsebine 3">
            <a:extLst>
              <a:ext uri="{FF2B5EF4-FFF2-40B4-BE49-F238E27FC236}">
                <a16:creationId xmlns:a16="http://schemas.microsoft.com/office/drawing/2014/main" id="{977D1237-4D45-9169-FAAE-EB1F6EA9B17A}"/>
              </a:ext>
            </a:extLst>
          </p:cNvPr>
          <p:cNvGraphicFramePr>
            <a:graphicFrameLocks noGrp="1"/>
          </p:cNvGraphicFramePr>
          <p:nvPr>
            <p:ph idx="1"/>
          </p:nvPr>
        </p:nvGraphicFramePr>
        <p:xfrm>
          <a:off x="1371600" y="3161665"/>
          <a:ext cx="9486900" cy="2103120"/>
        </p:xfrm>
        <a:graphic>
          <a:graphicData uri="http://schemas.openxmlformats.org/drawingml/2006/table">
            <a:tbl>
              <a:tblPr/>
              <a:tblGrid>
                <a:gridCol w="4743450">
                  <a:extLst>
                    <a:ext uri="{9D8B030D-6E8A-4147-A177-3AD203B41FA5}">
                      <a16:colId xmlns:a16="http://schemas.microsoft.com/office/drawing/2014/main" val="747984780"/>
                    </a:ext>
                  </a:extLst>
                </a:gridCol>
                <a:gridCol w="4743450">
                  <a:extLst>
                    <a:ext uri="{9D8B030D-6E8A-4147-A177-3AD203B41FA5}">
                      <a16:colId xmlns:a16="http://schemas.microsoft.com/office/drawing/2014/main" val="1188744495"/>
                    </a:ext>
                  </a:extLst>
                </a:gridCol>
              </a:tblGrid>
              <a:tr h="0">
                <a:tc>
                  <a:txBody>
                    <a:bodyPr/>
                    <a:lstStyle/>
                    <a:p>
                      <a:r>
                        <a:rPr lang="sl-SI"/>
                        <a:t>Vidik</a:t>
                      </a:r>
                    </a:p>
                  </a:txBody>
                  <a:tcPr anchor="ctr">
                    <a:lnL>
                      <a:noFill/>
                    </a:lnL>
                    <a:lnR>
                      <a:noFill/>
                    </a:lnR>
                    <a:lnT>
                      <a:noFill/>
                    </a:lnT>
                    <a:lnB>
                      <a:noFill/>
                    </a:lnB>
                    <a:noFill/>
                  </a:tcPr>
                </a:tc>
                <a:tc>
                  <a:txBody>
                    <a:bodyPr/>
                    <a:lstStyle/>
                    <a:p>
                      <a:r>
                        <a:rPr lang="sl-SI"/>
                        <a:t>Vsebina AI Act</a:t>
                      </a:r>
                    </a:p>
                  </a:txBody>
                  <a:tcPr anchor="ctr">
                    <a:lnL>
                      <a:noFill/>
                    </a:lnL>
                    <a:lnR>
                      <a:noFill/>
                    </a:lnR>
                    <a:lnT>
                      <a:noFill/>
                    </a:lnT>
                    <a:lnB>
                      <a:noFill/>
                    </a:lnB>
                    <a:noFill/>
                  </a:tcPr>
                </a:tc>
                <a:extLst>
                  <a:ext uri="{0D108BD9-81ED-4DB2-BD59-A6C34878D82A}">
                    <a16:rowId xmlns:a16="http://schemas.microsoft.com/office/drawing/2014/main" val="2487214171"/>
                  </a:ext>
                </a:extLst>
              </a:tr>
              <a:tr h="0">
                <a:tc>
                  <a:txBody>
                    <a:bodyPr/>
                    <a:lstStyle/>
                    <a:p>
                      <a:r>
                        <a:rPr lang="sl-SI"/>
                        <a:t>Ureja avtorske pravice?</a:t>
                      </a:r>
                    </a:p>
                  </a:txBody>
                  <a:tcPr anchor="ctr">
                    <a:lnL>
                      <a:noFill/>
                    </a:lnL>
                    <a:lnR>
                      <a:noFill/>
                    </a:lnR>
                    <a:lnT>
                      <a:noFill/>
                    </a:lnT>
                    <a:lnB>
                      <a:noFill/>
                    </a:lnB>
                    <a:noFill/>
                  </a:tcPr>
                </a:tc>
                <a:tc>
                  <a:txBody>
                    <a:bodyPr/>
                    <a:lstStyle/>
                    <a:p>
                      <a:r>
                        <a:rPr lang="sl-SI"/>
                        <a:t>❌ Ne neposredno</a:t>
                      </a:r>
                    </a:p>
                  </a:txBody>
                  <a:tcPr anchor="ctr">
                    <a:lnL>
                      <a:noFill/>
                    </a:lnL>
                    <a:lnR>
                      <a:noFill/>
                    </a:lnR>
                    <a:lnT>
                      <a:noFill/>
                    </a:lnT>
                    <a:lnB>
                      <a:noFill/>
                    </a:lnB>
                    <a:noFill/>
                  </a:tcPr>
                </a:tc>
                <a:extLst>
                  <a:ext uri="{0D108BD9-81ED-4DB2-BD59-A6C34878D82A}">
                    <a16:rowId xmlns:a16="http://schemas.microsoft.com/office/drawing/2014/main" val="1464356989"/>
                  </a:ext>
                </a:extLst>
              </a:tr>
              <a:tr h="0">
                <a:tc>
                  <a:txBody>
                    <a:bodyPr/>
                    <a:lstStyle/>
                    <a:p>
                      <a:r>
                        <a:rPr lang="sl-SI"/>
                        <a:t>Ureja uporabo vsebin za učenje UI?</a:t>
                      </a:r>
                    </a:p>
                  </a:txBody>
                  <a:tcPr anchor="ctr">
                    <a:lnL>
                      <a:noFill/>
                    </a:lnL>
                    <a:lnR>
                      <a:noFill/>
                    </a:lnR>
                    <a:lnT>
                      <a:noFill/>
                    </a:lnT>
                    <a:lnB>
                      <a:noFill/>
                    </a:lnB>
                    <a:noFill/>
                  </a:tcPr>
                </a:tc>
                <a:tc>
                  <a:txBody>
                    <a:bodyPr/>
                    <a:lstStyle/>
                    <a:p>
                      <a:r>
                        <a:rPr lang="sl-SI"/>
                        <a:t>✅ Posredno, z obveznostjo razkritja</a:t>
                      </a:r>
                    </a:p>
                  </a:txBody>
                  <a:tcPr anchor="ctr">
                    <a:lnL>
                      <a:noFill/>
                    </a:lnL>
                    <a:lnR>
                      <a:noFill/>
                    </a:lnR>
                    <a:lnT>
                      <a:noFill/>
                    </a:lnT>
                    <a:lnB>
                      <a:noFill/>
                    </a:lnB>
                    <a:noFill/>
                  </a:tcPr>
                </a:tc>
                <a:extLst>
                  <a:ext uri="{0D108BD9-81ED-4DB2-BD59-A6C34878D82A}">
                    <a16:rowId xmlns:a16="http://schemas.microsoft.com/office/drawing/2014/main" val="588997840"/>
                  </a:ext>
                </a:extLst>
              </a:tr>
              <a:tr h="0">
                <a:tc>
                  <a:txBody>
                    <a:bodyPr/>
                    <a:lstStyle/>
                    <a:p>
                      <a:r>
                        <a:rPr lang="sl-SI"/>
                        <a:t>Obveznosti za razvijalce generativne UI?</a:t>
                      </a:r>
                    </a:p>
                  </a:txBody>
                  <a:tcPr anchor="ctr">
                    <a:lnL>
                      <a:noFill/>
                    </a:lnL>
                    <a:lnR>
                      <a:noFill/>
                    </a:lnR>
                    <a:lnT>
                      <a:noFill/>
                    </a:lnT>
                    <a:lnB>
                      <a:noFill/>
                    </a:lnB>
                    <a:noFill/>
                  </a:tcPr>
                </a:tc>
                <a:tc>
                  <a:txBody>
                    <a:bodyPr/>
                    <a:lstStyle/>
                    <a:p>
                      <a:r>
                        <a:rPr lang="sl-SI"/>
                        <a:t>✅ Da – morajo razkriti, če so uporabljali zaščitena dela</a:t>
                      </a:r>
                    </a:p>
                  </a:txBody>
                  <a:tcPr anchor="ctr">
                    <a:lnL>
                      <a:noFill/>
                    </a:lnL>
                    <a:lnR>
                      <a:noFill/>
                    </a:lnR>
                    <a:lnT>
                      <a:noFill/>
                    </a:lnT>
                    <a:lnB>
                      <a:noFill/>
                    </a:lnB>
                    <a:noFill/>
                  </a:tcPr>
                </a:tc>
                <a:extLst>
                  <a:ext uri="{0D108BD9-81ED-4DB2-BD59-A6C34878D82A}">
                    <a16:rowId xmlns:a16="http://schemas.microsoft.com/office/drawing/2014/main" val="2477737202"/>
                  </a:ext>
                </a:extLst>
              </a:tr>
              <a:tr h="0">
                <a:tc>
                  <a:txBody>
                    <a:bodyPr/>
                    <a:lstStyle/>
                    <a:p>
                      <a:r>
                        <a:rPr lang="sl-SI"/>
                        <a:t>Možnost uveljavljanja avtorskih pravic?</a:t>
                      </a:r>
                    </a:p>
                  </a:txBody>
                  <a:tcPr anchor="ctr">
                    <a:lnL>
                      <a:noFill/>
                    </a:lnL>
                    <a:lnR>
                      <a:noFill/>
                    </a:lnR>
                    <a:lnT>
                      <a:noFill/>
                    </a:lnT>
                    <a:lnB>
                      <a:noFill/>
                    </a:lnB>
                    <a:noFill/>
                  </a:tcPr>
                </a:tc>
                <a:tc>
                  <a:txBody>
                    <a:bodyPr/>
                    <a:lstStyle/>
                    <a:p>
                      <a:r>
                        <a:rPr lang="nb-NO" dirty="0"/>
                        <a:t>✅ Pospešeno – ker bo več preglednosti</a:t>
                      </a:r>
                    </a:p>
                  </a:txBody>
                  <a:tcPr anchor="ctr">
                    <a:lnL>
                      <a:noFill/>
                    </a:lnL>
                    <a:lnR>
                      <a:noFill/>
                    </a:lnR>
                    <a:lnT>
                      <a:noFill/>
                    </a:lnT>
                    <a:lnB>
                      <a:noFill/>
                    </a:lnB>
                    <a:noFill/>
                  </a:tcPr>
                </a:tc>
                <a:extLst>
                  <a:ext uri="{0D108BD9-81ED-4DB2-BD59-A6C34878D82A}">
                    <a16:rowId xmlns:a16="http://schemas.microsoft.com/office/drawing/2014/main" val="3647717925"/>
                  </a:ext>
                </a:extLst>
              </a:tr>
            </a:tbl>
          </a:graphicData>
        </a:graphic>
      </p:graphicFrame>
      <p:sp>
        <p:nvSpPr>
          <p:cNvPr id="5" name="Rectangle 1">
            <a:extLst>
              <a:ext uri="{FF2B5EF4-FFF2-40B4-BE49-F238E27FC236}">
                <a16:creationId xmlns:a16="http://schemas.microsoft.com/office/drawing/2014/main" id="{937BB104-D751-582F-BAEC-D6F8C5BDD9B6}"/>
              </a:ext>
            </a:extLst>
          </p:cNvPr>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sl-SI"/>
          </a:p>
        </p:txBody>
      </p:sp>
    </p:spTree>
    <p:extLst>
      <p:ext uri="{BB962C8B-B14F-4D97-AF65-F5344CB8AC3E}">
        <p14:creationId xmlns:p14="http://schemas.microsoft.com/office/powerpoint/2010/main" val="1265772623"/>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2CD0CC6E-AFCE-EF3F-1784-2805D046C868}"/>
              </a:ext>
            </a:extLst>
          </p:cNvPr>
          <p:cNvSpPr>
            <a:spLocks noGrp="1"/>
          </p:cNvSpPr>
          <p:nvPr>
            <p:ph type="title"/>
          </p:nvPr>
        </p:nvSpPr>
        <p:spPr/>
        <p:txBody>
          <a:bodyPr/>
          <a:lstStyle/>
          <a:p>
            <a:r>
              <a:rPr lang="sl-SI" b="1" u="sng" dirty="0"/>
              <a:t>WIPO: </a:t>
            </a:r>
            <a:r>
              <a:rPr lang="sl-SI" b="1" u="sng" dirty="0" err="1"/>
              <a:t>Ui</a:t>
            </a:r>
            <a:r>
              <a:rPr lang="sl-SI" b="1" u="sng" dirty="0"/>
              <a:t> in PIL</a:t>
            </a:r>
          </a:p>
        </p:txBody>
      </p:sp>
      <p:sp>
        <p:nvSpPr>
          <p:cNvPr id="3" name="Označba mesta vsebine 2">
            <a:extLst>
              <a:ext uri="{FF2B5EF4-FFF2-40B4-BE49-F238E27FC236}">
                <a16:creationId xmlns:a16="http://schemas.microsoft.com/office/drawing/2014/main" id="{4E8A4227-1B91-13A7-F997-C6127761498A}"/>
              </a:ext>
            </a:extLst>
          </p:cNvPr>
          <p:cNvSpPr>
            <a:spLocks noGrp="1"/>
          </p:cNvSpPr>
          <p:nvPr>
            <p:ph idx="1"/>
          </p:nvPr>
        </p:nvSpPr>
        <p:spPr/>
        <p:txBody>
          <a:bodyPr/>
          <a:lstStyle/>
          <a:p>
            <a:r>
              <a:rPr lang="sl-SI" b="1" dirty="0"/>
              <a:t>WIPO</a:t>
            </a:r>
            <a:r>
              <a:rPr lang="sl-SI" dirty="0"/>
              <a:t> (Svetovna organizacija za intelektualno lastnino) ima </a:t>
            </a:r>
            <a:r>
              <a:rPr lang="sl-SI" b="1" dirty="0"/>
              <a:t>ključno vlogo pri oblikovanju globalnih smernic</a:t>
            </a:r>
            <a:r>
              <a:rPr lang="sl-SI" dirty="0"/>
              <a:t> glede razmerja med </a:t>
            </a:r>
            <a:r>
              <a:rPr lang="sl-SI" b="1" dirty="0"/>
              <a:t>umetno inteligenco (UI)</a:t>
            </a:r>
            <a:r>
              <a:rPr lang="sl-SI" dirty="0"/>
              <a:t> in </a:t>
            </a:r>
            <a:r>
              <a:rPr lang="sl-SI" b="1" dirty="0"/>
              <a:t>pravom intelektualne lastnine (PIL)</a:t>
            </a:r>
            <a:r>
              <a:rPr lang="sl-SI" dirty="0"/>
              <a:t>. </a:t>
            </a:r>
          </a:p>
          <a:p>
            <a:r>
              <a:rPr lang="sl-SI" dirty="0"/>
              <a:t>Čeprav WIPO (še) ne sprejema zavezujoče zakonodaje, igra pomembno vlogo kot </a:t>
            </a:r>
            <a:r>
              <a:rPr lang="sl-SI" b="1" dirty="0"/>
              <a:t>posvetovalno, usmerjevalno in analitično telo</a:t>
            </a:r>
            <a:r>
              <a:rPr lang="sl-SI" dirty="0"/>
              <a:t>.</a:t>
            </a:r>
          </a:p>
          <a:p>
            <a:endParaRPr lang="sl-SI" dirty="0"/>
          </a:p>
        </p:txBody>
      </p:sp>
    </p:spTree>
    <p:extLst>
      <p:ext uri="{BB962C8B-B14F-4D97-AF65-F5344CB8AC3E}">
        <p14:creationId xmlns:p14="http://schemas.microsoft.com/office/powerpoint/2010/main" val="4051750930"/>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ED5A0669-97A6-B00A-AE8C-493594BEA724}"/>
              </a:ext>
            </a:extLst>
          </p:cNvPr>
          <p:cNvSpPr>
            <a:spLocks noGrp="1"/>
          </p:cNvSpPr>
          <p:nvPr>
            <p:ph type="title"/>
          </p:nvPr>
        </p:nvSpPr>
        <p:spPr/>
        <p:txBody>
          <a:bodyPr/>
          <a:lstStyle/>
          <a:p>
            <a:r>
              <a:rPr lang="sl-SI" dirty="0"/>
              <a:t>1. </a:t>
            </a:r>
            <a:r>
              <a:rPr lang="sl-SI" b="1" dirty="0"/>
              <a:t>Kaj WIPO preučuje glede UI in PIL?</a:t>
            </a:r>
            <a:endParaRPr lang="sl-SI" dirty="0"/>
          </a:p>
        </p:txBody>
      </p:sp>
      <p:graphicFrame>
        <p:nvGraphicFramePr>
          <p:cNvPr id="4" name="Označba mesta vsebine 3">
            <a:extLst>
              <a:ext uri="{FF2B5EF4-FFF2-40B4-BE49-F238E27FC236}">
                <a16:creationId xmlns:a16="http://schemas.microsoft.com/office/drawing/2014/main" id="{11F1C2A9-8EBF-4FBC-8B22-44C27EE7FFBE}"/>
              </a:ext>
            </a:extLst>
          </p:cNvPr>
          <p:cNvGraphicFramePr>
            <a:graphicFrameLocks noGrp="1"/>
          </p:cNvGraphicFramePr>
          <p:nvPr>
            <p:ph idx="1"/>
            <p:extLst>
              <p:ext uri="{D42A27DB-BD31-4B8C-83A1-F6EECF244321}">
                <p14:modId xmlns:p14="http://schemas.microsoft.com/office/powerpoint/2010/main" val="263993592"/>
              </p:ext>
            </p:extLst>
          </p:nvPr>
        </p:nvGraphicFramePr>
        <p:xfrm>
          <a:off x="2193798" y="2338705"/>
          <a:ext cx="8664702" cy="3200400"/>
        </p:xfrm>
        <a:graphic>
          <a:graphicData uri="http://schemas.openxmlformats.org/drawingml/2006/table">
            <a:tbl>
              <a:tblPr/>
              <a:tblGrid>
                <a:gridCol w="4332351">
                  <a:extLst>
                    <a:ext uri="{9D8B030D-6E8A-4147-A177-3AD203B41FA5}">
                      <a16:colId xmlns:a16="http://schemas.microsoft.com/office/drawing/2014/main" val="943687097"/>
                    </a:ext>
                  </a:extLst>
                </a:gridCol>
                <a:gridCol w="4332351">
                  <a:extLst>
                    <a:ext uri="{9D8B030D-6E8A-4147-A177-3AD203B41FA5}">
                      <a16:colId xmlns:a16="http://schemas.microsoft.com/office/drawing/2014/main" val="3688600969"/>
                    </a:ext>
                  </a:extLst>
                </a:gridCol>
              </a:tblGrid>
              <a:tr h="0">
                <a:tc>
                  <a:txBody>
                    <a:bodyPr/>
                    <a:lstStyle/>
                    <a:p>
                      <a:r>
                        <a:rPr lang="sl-SI" dirty="0"/>
                        <a:t>Vprašanje</a:t>
                      </a:r>
                    </a:p>
                  </a:txBody>
                  <a:tcPr anchor="ctr">
                    <a:lnL>
                      <a:noFill/>
                    </a:lnL>
                    <a:lnR>
                      <a:noFill/>
                    </a:lnR>
                    <a:lnT>
                      <a:noFill/>
                    </a:lnT>
                    <a:lnB>
                      <a:noFill/>
                    </a:lnB>
                    <a:noFill/>
                  </a:tcPr>
                </a:tc>
                <a:tc>
                  <a:txBody>
                    <a:bodyPr/>
                    <a:lstStyle/>
                    <a:p>
                      <a:r>
                        <a:rPr lang="sl-SI"/>
                        <a:t>Ključno vprašanje</a:t>
                      </a:r>
                    </a:p>
                  </a:txBody>
                  <a:tcPr anchor="ctr">
                    <a:lnL>
                      <a:noFill/>
                    </a:lnL>
                    <a:lnR>
                      <a:noFill/>
                    </a:lnR>
                    <a:lnT>
                      <a:noFill/>
                    </a:lnT>
                    <a:lnB>
                      <a:noFill/>
                    </a:lnB>
                    <a:noFill/>
                  </a:tcPr>
                </a:tc>
                <a:extLst>
                  <a:ext uri="{0D108BD9-81ED-4DB2-BD59-A6C34878D82A}">
                    <a16:rowId xmlns:a16="http://schemas.microsoft.com/office/drawing/2014/main" val="2774946961"/>
                  </a:ext>
                </a:extLst>
              </a:tr>
              <a:tr h="0">
                <a:tc>
                  <a:txBody>
                    <a:bodyPr/>
                    <a:lstStyle/>
                    <a:p>
                      <a:r>
                        <a:rPr lang="sl-SI"/>
                        <a:t>UI kot avtor/izumitelj</a:t>
                      </a:r>
                    </a:p>
                  </a:txBody>
                  <a:tcPr anchor="ctr">
                    <a:lnL>
                      <a:noFill/>
                    </a:lnL>
                    <a:lnR>
                      <a:noFill/>
                    </a:lnR>
                    <a:lnT>
                      <a:noFill/>
                    </a:lnT>
                    <a:lnB>
                      <a:noFill/>
                    </a:lnB>
                    <a:noFill/>
                  </a:tcPr>
                </a:tc>
                <a:tc>
                  <a:txBody>
                    <a:bodyPr/>
                    <a:lstStyle/>
                    <a:p>
                      <a:r>
                        <a:rPr lang="sl-SI" dirty="0"/>
                        <a:t>Ali lahko </a:t>
                      </a:r>
                      <a:r>
                        <a:rPr lang="sl-SI" u="sng" dirty="0"/>
                        <a:t>umetna inteligenca</a:t>
                      </a:r>
                      <a:r>
                        <a:rPr lang="sl-SI" dirty="0"/>
                        <a:t> ustvari delo, ki je zaščiteno z </a:t>
                      </a:r>
                      <a:r>
                        <a:rPr lang="sl-SI" u="sng" dirty="0"/>
                        <a:t>avtorsko pravico</a:t>
                      </a:r>
                      <a:r>
                        <a:rPr lang="sl-SI" dirty="0"/>
                        <a:t> ali dobi </a:t>
                      </a:r>
                      <a:r>
                        <a:rPr lang="sl-SI" u="sng" dirty="0"/>
                        <a:t>patent</a:t>
                      </a:r>
                      <a:r>
                        <a:rPr lang="sl-SI" dirty="0"/>
                        <a:t>?</a:t>
                      </a:r>
                    </a:p>
                  </a:txBody>
                  <a:tcPr anchor="ctr">
                    <a:lnL>
                      <a:noFill/>
                    </a:lnL>
                    <a:lnR>
                      <a:noFill/>
                    </a:lnR>
                    <a:lnT>
                      <a:noFill/>
                    </a:lnT>
                    <a:lnB>
                      <a:noFill/>
                    </a:lnB>
                    <a:noFill/>
                  </a:tcPr>
                </a:tc>
                <a:extLst>
                  <a:ext uri="{0D108BD9-81ED-4DB2-BD59-A6C34878D82A}">
                    <a16:rowId xmlns:a16="http://schemas.microsoft.com/office/drawing/2014/main" val="2637687863"/>
                  </a:ext>
                </a:extLst>
              </a:tr>
              <a:tr h="0">
                <a:tc>
                  <a:txBody>
                    <a:bodyPr/>
                    <a:lstStyle/>
                    <a:p>
                      <a:r>
                        <a:rPr lang="sl-SI"/>
                        <a:t>Lastništvo</a:t>
                      </a:r>
                    </a:p>
                  </a:txBody>
                  <a:tcPr anchor="ctr">
                    <a:lnL>
                      <a:noFill/>
                    </a:lnL>
                    <a:lnR>
                      <a:noFill/>
                    </a:lnR>
                    <a:lnT>
                      <a:noFill/>
                    </a:lnT>
                    <a:lnB>
                      <a:noFill/>
                    </a:lnB>
                    <a:noFill/>
                  </a:tcPr>
                </a:tc>
                <a:tc>
                  <a:txBody>
                    <a:bodyPr/>
                    <a:lstStyle/>
                    <a:p>
                      <a:r>
                        <a:rPr lang="pl-PL" dirty="0"/>
                        <a:t>Kdo je </a:t>
                      </a:r>
                      <a:r>
                        <a:rPr lang="pl-PL" u="sng" dirty="0"/>
                        <a:t>lastnik pravic</a:t>
                      </a:r>
                      <a:r>
                        <a:rPr lang="pl-PL" dirty="0"/>
                        <a:t> do vsebine, ki jo ustvari UI?</a:t>
                      </a:r>
                    </a:p>
                  </a:txBody>
                  <a:tcPr anchor="ctr">
                    <a:lnL>
                      <a:noFill/>
                    </a:lnL>
                    <a:lnR>
                      <a:noFill/>
                    </a:lnR>
                    <a:lnT>
                      <a:noFill/>
                    </a:lnT>
                    <a:lnB>
                      <a:noFill/>
                    </a:lnB>
                    <a:noFill/>
                  </a:tcPr>
                </a:tc>
                <a:extLst>
                  <a:ext uri="{0D108BD9-81ED-4DB2-BD59-A6C34878D82A}">
                    <a16:rowId xmlns:a16="http://schemas.microsoft.com/office/drawing/2014/main" val="4116776707"/>
                  </a:ext>
                </a:extLst>
              </a:tr>
              <a:tr h="0">
                <a:tc>
                  <a:txBody>
                    <a:bodyPr/>
                    <a:lstStyle/>
                    <a:p>
                      <a:r>
                        <a:rPr lang="sl-SI"/>
                        <a:t>Uporaba zaščitenih vsebin</a:t>
                      </a:r>
                    </a:p>
                  </a:txBody>
                  <a:tcPr anchor="ctr">
                    <a:lnL>
                      <a:noFill/>
                    </a:lnL>
                    <a:lnR>
                      <a:noFill/>
                    </a:lnR>
                    <a:lnT>
                      <a:noFill/>
                    </a:lnT>
                    <a:lnB>
                      <a:noFill/>
                    </a:lnB>
                    <a:noFill/>
                  </a:tcPr>
                </a:tc>
                <a:tc>
                  <a:txBody>
                    <a:bodyPr/>
                    <a:lstStyle/>
                    <a:p>
                      <a:r>
                        <a:rPr lang="sl-SI" dirty="0"/>
                        <a:t>Ali je zakonito </a:t>
                      </a:r>
                      <a:r>
                        <a:rPr lang="sl-SI" u="sng" dirty="0"/>
                        <a:t>uporabiti avtorsko zaščitena dela</a:t>
                      </a:r>
                      <a:r>
                        <a:rPr lang="sl-SI" dirty="0"/>
                        <a:t> za učenje UI brez dovoljenja?</a:t>
                      </a:r>
                    </a:p>
                  </a:txBody>
                  <a:tcPr anchor="ctr">
                    <a:lnL>
                      <a:noFill/>
                    </a:lnL>
                    <a:lnR>
                      <a:noFill/>
                    </a:lnR>
                    <a:lnT>
                      <a:noFill/>
                    </a:lnT>
                    <a:lnB>
                      <a:noFill/>
                    </a:lnB>
                    <a:noFill/>
                  </a:tcPr>
                </a:tc>
                <a:extLst>
                  <a:ext uri="{0D108BD9-81ED-4DB2-BD59-A6C34878D82A}">
                    <a16:rowId xmlns:a16="http://schemas.microsoft.com/office/drawing/2014/main" val="1689361997"/>
                  </a:ext>
                </a:extLst>
              </a:tr>
              <a:tr h="0">
                <a:tc>
                  <a:txBody>
                    <a:bodyPr/>
                    <a:lstStyle/>
                    <a:p>
                      <a:r>
                        <a:rPr lang="sl-SI"/>
                        <a:t>Varstvo slogov</a:t>
                      </a:r>
                    </a:p>
                  </a:txBody>
                  <a:tcPr anchor="ctr">
                    <a:lnL>
                      <a:noFill/>
                    </a:lnL>
                    <a:lnR>
                      <a:noFill/>
                    </a:lnR>
                    <a:lnT>
                      <a:noFill/>
                    </a:lnT>
                    <a:lnB>
                      <a:noFill/>
                    </a:lnB>
                    <a:noFill/>
                  </a:tcPr>
                </a:tc>
                <a:tc>
                  <a:txBody>
                    <a:bodyPr/>
                    <a:lstStyle/>
                    <a:p>
                      <a:r>
                        <a:rPr lang="sl-SI" dirty="0"/>
                        <a:t>Ali se lahko </a:t>
                      </a:r>
                      <a:r>
                        <a:rPr lang="sl-SI" u="sng" dirty="0"/>
                        <a:t>slog umetnika</a:t>
                      </a:r>
                      <a:r>
                        <a:rPr lang="sl-SI" dirty="0"/>
                        <a:t> zaščiti pred </a:t>
                      </a:r>
                      <a:r>
                        <a:rPr lang="sl-SI" u="sng" dirty="0"/>
                        <a:t>imitacijo</a:t>
                      </a:r>
                      <a:r>
                        <a:rPr lang="sl-SI" dirty="0"/>
                        <a:t> z UI?</a:t>
                      </a:r>
                    </a:p>
                  </a:txBody>
                  <a:tcPr anchor="ctr">
                    <a:lnL>
                      <a:noFill/>
                    </a:lnL>
                    <a:lnR>
                      <a:noFill/>
                    </a:lnR>
                    <a:lnT>
                      <a:noFill/>
                    </a:lnT>
                    <a:lnB>
                      <a:noFill/>
                    </a:lnB>
                    <a:noFill/>
                  </a:tcPr>
                </a:tc>
                <a:extLst>
                  <a:ext uri="{0D108BD9-81ED-4DB2-BD59-A6C34878D82A}">
                    <a16:rowId xmlns:a16="http://schemas.microsoft.com/office/drawing/2014/main" val="4227181980"/>
                  </a:ext>
                </a:extLst>
              </a:tr>
            </a:tbl>
          </a:graphicData>
        </a:graphic>
      </p:graphicFrame>
      <p:sp>
        <p:nvSpPr>
          <p:cNvPr id="5" name="Rectangle 1">
            <a:extLst>
              <a:ext uri="{FF2B5EF4-FFF2-40B4-BE49-F238E27FC236}">
                <a16:creationId xmlns:a16="http://schemas.microsoft.com/office/drawing/2014/main" id="{2114ABE8-1870-910F-CC5F-C24A87EFECC1}"/>
              </a:ext>
            </a:extLst>
          </p:cNvPr>
          <p:cNvSpPr>
            <a:spLocks noChangeArrowheads="1"/>
          </p:cNvSpPr>
          <p:nvPr/>
        </p:nvSpPr>
        <p:spPr bwMode="auto">
          <a:xfrm flipV="1">
            <a:off x="1056640" y="164515"/>
            <a:ext cx="11135360"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sl-SI" altLang="sl-SI" sz="1800" b="0" i="0" u="none" strike="noStrike" cap="none" normalizeH="0" baseline="0" dirty="0">
                <a:ln>
                  <a:noFill/>
                </a:ln>
                <a:solidFill>
                  <a:schemeClr val="tx1"/>
                </a:solidFill>
                <a:effectLst/>
                <a:latin typeface="Arial" panose="020B0604020202020204" pitchFamily="34" charset="0"/>
              </a:rPr>
              <a:t>:</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sl-SI" altLang="sl-SI"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4139075694"/>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EB7BA55B-4236-26E4-EF47-8C62CC0C59DE}"/>
              </a:ext>
            </a:extLst>
          </p:cNvPr>
          <p:cNvSpPr>
            <a:spLocks noGrp="1"/>
          </p:cNvSpPr>
          <p:nvPr>
            <p:ph type="title"/>
          </p:nvPr>
        </p:nvSpPr>
        <p:spPr/>
        <p:txBody>
          <a:bodyPr/>
          <a:lstStyle/>
          <a:p>
            <a:r>
              <a:rPr lang="sl-SI" dirty="0"/>
              <a:t>2. </a:t>
            </a:r>
            <a:r>
              <a:rPr lang="it-IT" dirty="0" err="1"/>
              <a:t>Stališče</a:t>
            </a:r>
            <a:r>
              <a:rPr lang="it-IT" dirty="0"/>
              <a:t> WIPO do UI in </a:t>
            </a:r>
            <a:r>
              <a:rPr lang="it-IT" b="1" u="sng" dirty="0" err="1"/>
              <a:t>avtorske</a:t>
            </a:r>
            <a:r>
              <a:rPr lang="it-IT" b="1" u="sng" dirty="0"/>
              <a:t> </a:t>
            </a:r>
            <a:r>
              <a:rPr lang="it-IT" b="1" u="sng" dirty="0" err="1"/>
              <a:t>pravice</a:t>
            </a:r>
            <a:endParaRPr lang="sl-SI" b="1" u="sng" dirty="0"/>
          </a:p>
        </p:txBody>
      </p:sp>
      <p:sp>
        <p:nvSpPr>
          <p:cNvPr id="3" name="Označba mesta vsebine 2">
            <a:extLst>
              <a:ext uri="{FF2B5EF4-FFF2-40B4-BE49-F238E27FC236}">
                <a16:creationId xmlns:a16="http://schemas.microsoft.com/office/drawing/2014/main" id="{2393751A-9D18-2CDA-FD5A-C08925D90DF5}"/>
              </a:ext>
            </a:extLst>
          </p:cNvPr>
          <p:cNvSpPr>
            <a:spLocks noGrp="1"/>
          </p:cNvSpPr>
          <p:nvPr>
            <p:ph idx="1"/>
          </p:nvPr>
        </p:nvSpPr>
        <p:spPr/>
        <p:txBody>
          <a:bodyPr/>
          <a:lstStyle/>
          <a:p>
            <a:r>
              <a:rPr lang="sl-SI" b="1" dirty="0"/>
              <a:t>a) 📄 WIPO </a:t>
            </a:r>
            <a:r>
              <a:rPr lang="sl-SI" b="1" dirty="0" err="1"/>
              <a:t>Draft</a:t>
            </a:r>
            <a:r>
              <a:rPr lang="sl-SI" b="1" dirty="0"/>
              <a:t> </a:t>
            </a:r>
            <a:r>
              <a:rPr lang="sl-SI" b="1" dirty="0" err="1"/>
              <a:t>Issues</a:t>
            </a:r>
            <a:r>
              <a:rPr lang="sl-SI" b="1" dirty="0"/>
              <a:t> </a:t>
            </a:r>
            <a:r>
              <a:rPr lang="sl-SI" b="1" dirty="0" err="1"/>
              <a:t>Paper</a:t>
            </a:r>
            <a:r>
              <a:rPr lang="sl-SI" b="1" dirty="0"/>
              <a:t> on IP </a:t>
            </a:r>
            <a:r>
              <a:rPr lang="sl-SI" b="1" dirty="0" err="1"/>
              <a:t>and</a:t>
            </a:r>
            <a:r>
              <a:rPr lang="sl-SI" b="1" dirty="0"/>
              <a:t> AI (2020, 2021)</a:t>
            </a:r>
          </a:p>
          <a:p>
            <a:r>
              <a:rPr lang="sl-SI" dirty="0"/>
              <a:t>WIPO je objavil dokumente, v katerih:</a:t>
            </a:r>
          </a:p>
          <a:p>
            <a:pPr>
              <a:buFont typeface="Arial" panose="020B0604020202020204" pitchFamily="34" charset="0"/>
              <a:buChar char="•"/>
            </a:pPr>
            <a:r>
              <a:rPr lang="sl-SI" dirty="0"/>
              <a:t>priznava, da obstoječi IP sistemi </a:t>
            </a:r>
            <a:r>
              <a:rPr lang="sl-SI" b="1" dirty="0"/>
              <a:t>ne odgovarjajo jasno</a:t>
            </a:r>
            <a:r>
              <a:rPr lang="sl-SI" dirty="0"/>
              <a:t> na vprašanja, povezana z UI,</a:t>
            </a:r>
          </a:p>
          <a:p>
            <a:pPr>
              <a:buFont typeface="Arial" panose="020B0604020202020204" pitchFamily="34" charset="0"/>
              <a:buChar char="•"/>
            </a:pPr>
            <a:r>
              <a:rPr lang="sl-SI" dirty="0"/>
              <a:t>spodbuja </a:t>
            </a:r>
            <a:r>
              <a:rPr lang="sl-SI" b="1" dirty="0"/>
              <a:t>mednarodni dialog</a:t>
            </a:r>
            <a:r>
              <a:rPr lang="sl-SI" dirty="0"/>
              <a:t> med državami, strokovnjaki, podjetji in ustvarjalci,</a:t>
            </a:r>
          </a:p>
          <a:p>
            <a:pPr>
              <a:buFont typeface="Arial" panose="020B0604020202020204" pitchFamily="34" charset="0"/>
              <a:buChar char="•"/>
            </a:pPr>
            <a:r>
              <a:rPr lang="sl-SI" dirty="0"/>
              <a:t>ne zavzema enotnega stališča, ampak </a:t>
            </a:r>
            <a:r>
              <a:rPr lang="sl-SI" b="1" dirty="0"/>
              <a:t>navaja možne pristope</a:t>
            </a:r>
            <a:r>
              <a:rPr lang="sl-SI" dirty="0"/>
              <a:t> (možnost UI kot avtorja, ali zgolj človek kot avtor/soavtor).</a:t>
            </a:r>
          </a:p>
          <a:p>
            <a:endParaRPr lang="sl-SI" dirty="0"/>
          </a:p>
        </p:txBody>
      </p:sp>
    </p:spTree>
    <p:extLst>
      <p:ext uri="{BB962C8B-B14F-4D97-AF65-F5344CB8AC3E}">
        <p14:creationId xmlns:p14="http://schemas.microsoft.com/office/powerpoint/2010/main" val="954140005"/>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C47FE9F5-7136-82DE-D8A1-5AD765287FA6}"/>
              </a:ext>
            </a:extLst>
          </p:cNvPr>
          <p:cNvSpPr>
            <a:spLocks noGrp="1"/>
          </p:cNvSpPr>
          <p:nvPr>
            <p:ph type="title"/>
          </p:nvPr>
        </p:nvSpPr>
        <p:spPr/>
        <p:txBody>
          <a:bodyPr/>
          <a:lstStyle/>
          <a:p>
            <a:endParaRPr lang="sl-SI"/>
          </a:p>
        </p:txBody>
      </p:sp>
      <p:sp>
        <p:nvSpPr>
          <p:cNvPr id="5" name="Rectangle 2">
            <a:extLst>
              <a:ext uri="{FF2B5EF4-FFF2-40B4-BE49-F238E27FC236}">
                <a16:creationId xmlns:a16="http://schemas.microsoft.com/office/drawing/2014/main" id="{3030963A-660B-A846-9FE7-D9F830562951}"/>
              </a:ext>
            </a:extLst>
          </p:cNvPr>
          <p:cNvSpPr>
            <a:spLocks noGrp="1" noChangeArrowheads="1"/>
          </p:cNvSpPr>
          <p:nvPr>
            <p:ph idx="1"/>
          </p:nvPr>
        </p:nvSpPr>
        <p:spPr bwMode="auto">
          <a:xfrm>
            <a:off x="1524000" y="2690339"/>
            <a:ext cx="6735947" cy="230832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sl-SI" altLang="sl-SI" sz="900" b="1" i="0" u="none" strike="noStrike" cap="none" normalizeH="0" baseline="0" dirty="0">
                <a:ln>
                  <a:noFill/>
                </a:ln>
                <a:solidFill>
                  <a:schemeClr val="tx1"/>
                </a:solidFill>
                <a:effectLst/>
                <a:latin typeface="Arial" panose="020B0604020202020204" pitchFamily="34" charset="0"/>
              </a:rPr>
              <a:t>b) </a:t>
            </a:r>
            <a:r>
              <a:rPr kumimoji="0" lang="sl-SI" altLang="sl-SI" sz="1600" b="1"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Trenutno prevladujoče stališče WIPO:</a:t>
            </a:r>
          </a:p>
          <a:p>
            <a:pPr marL="0" marR="0" lvl="0" indent="0" algn="l" defTabSz="914400" rtl="0" eaLnBrk="0" fontAlgn="base" latinLnBrk="0" hangingPunct="0">
              <a:lnSpc>
                <a:spcPct val="100000"/>
              </a:lnSpc>
              <a:spcBef>
                <a:spcPct val="0"/>
              </a:spcBef>
              <a:spcAft>
                <a:spcPct val="0"/>
              </a:spcAft>
              <a:buClrTx/>
              <a:buSzTx/>
              <a:buFontTx/>
              <a:buNone/>
              <a:tabLst/>
            </a:pPr>
            <a:endParaRPr lang="sl-SI" altLang="sl-SI" sz="1600" b="1" dirty="0">
              <a:solidFill>
                <a:schemeClr val="tx1"/>
              </a:solidFill>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sl-SI" altLang="sl-SI" sz="1600" b="1"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sl-SI" altLang="sl-SI" sz="16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a:t>
            </a:r>
            <a:r>
              <a:rPr kumimoji="0" lang="sl-SI" altLang="sl-SI" sz="1600" b="1"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Avtorska pravica pripada </a:t>
            </a:r>
            <a:r>
              <a:rPr kumimoji="0" lang="sl-SI" altLang="sl-SI" sz="1600" b="1" i="0" u="sng"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človeku</a:t>
            </a:r>
            <a:r>
              <a:rPr kumimoji="0" lang="sl-SI" altLang="sl-SI" sz="16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 ne UI.</a:t>
            </a:r>
          </a:p>
          <a:p>
            <a:pPr marL="0" marR="0" lvl="0" indent="0" algn="l" defTabSz="914400" rtl="0" eaLnBrk="0" fontAlgn="base" latinLnBrk="0" hangingPunct="0">
              <a:lnSpc>
                <a:spcPct val="100000"/>
              </a:lnSpc>
              <a:spcBef>
                <a:spcPct val="0"/>
              </a:spcBef>
              <a:spcAft>
                <a:spcPct val="0"/>
              </a:spcAft>
              <a:buClrTx/>
              <a:buSzTx/>
              <a:buFontTx/>
              <a:buNone/>
              <a:tabLst/>
            </a:pPr>
            <a:endParaRPr lang="sl-SI" altLang="sl-SI" sz="1600" dirty="0">
              <a:solidFill>
                <a:schemeClr val="tx1"/>
              </a:solidFill>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sl-SI" altLang="sl-SI" sz="16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lang="sl-SI" altLang="sl-SI" sz="1600" dirty="0">
              <a:solidFill>
                <a:schemeClr val="tx1"/>
              </a:solidFill>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br>
              <a:rPr kumimoji="0" lang="sl-SI" altLang="sl-SI" sz="16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br>
            <a:r>
              <a:rPr kumimoji="0" lang="sl-SI" altLang="sl-SI" sz="16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UI je lahko orodje, človek pa je avtor, če je dejansko prispeval ustvarjalnost.</a:t>
            </a:r>
          </a:p>
        </p:txBody>
      </p:sp>
    </p:spTree>
    <p:extLst>
      <p:ext uri="{BB962C8B-B14F-4D97-AF65-F5344CB8AC3E}">
        <p14:creationId xmlns:p14="http://schemas.microsoft.com/office/powerpoint/2010/main" val="3385444708"/>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DF48FCE5-F521-D050-D967-97D0368A26CD}"/>
              </a:ext>
            </a:extLst>
          </p:cNvPr>
          <p:cNvSpPr>
            <a:spLocks noGrp="1"/>
          </p:cNvSpPr>
          <p:nvPr>
            <p:ph type="title"/>
          </p:nvPr>
        </p:nvSpPr>
        <p:spPr/>
        <p:txBody>
          <a:bodyPr/>
          <a:lstStyle/>
          <a:p>
            <a:r>
              <a:rPr lang="it-IT" dirty="0"/>
              <a:t>3. </a:t>
            </a:r>
            <a:r>
              <a:rPr lang="it-IT" b="1" dirty="0" err="1"/>
              <a:t>Stališče</a:t>
            </a:r>
            <a:r>
              <a:rPr lang="it-IT" b="1" dirty="0"/>
              <a:t> WIPO </a:t>
            </a:r>
            <a:r>
              <a:rPr lang="it-IT" b="1" dirty="0" err="1"/>
              <a:t>glede</a:t>
            </a:r>
            <a:r>
              <a:rPr lang="it-IT" b="1" dirty="0"/>
              <a:t> </a:t>
            </a:r>
            <a:r>
              <a:rPr lang="it-IT" b="1" u="sng" dirty="0" err="1"/>
              <a:t>patentov</a:t>
            </a:r>
            <a:r>
              <a:rPr lang="it-IT" b="1" dirty="0"/>
              <a:t> in UI</a:t>
            </a:r>
            <a:endParaRPr lang="sl-SI" dirty="0"/>
          </a:p>
        </p:txBody>
      </p:sp>
      <p:sp>
        <p:nvSpPr>
          <p:cNvPr id="3" name="Označba mesta vsebine 2">
            <a:extLst>
              <a:ext uri="{FF2B5EF4-FFF2-40B4-BE49-F238E27FC236}">
                <a16:creationId xmlns:a16="http://schemas.microsoft.com/office/drawing/2014/main" id="{45B1CC35-E2EA-5BAA-F0A1-060457A760CB}"/>
              </a:ext>
            </a:extLst>
          </p:cNvPr>
          <p:cNvSpPr>
            <a:spLocks noGrp="1"/>
          </p:cNvSpPr>
          <p:nvPr>
            <p:ph idx="1"/>
          </p:nvPr>
        </p:nvSpPr>
        <p:spPr/>
        <p:txBody>
          <a:bodyPr/>
          <a:lstStyle/>
          <a:p>
            <a:pPr>
              <a:buFont typeface="Arial" panose="020B0604020202020204" pitchFamily="34" charset="0"/>
              <a:buChar char="•"/>
            </a:pPr>
            <a:r>
              <a:rPr lang="sl-SI" b="1" dirty="0"/>
              <a:t>UI kot orodje</a:t>
            </a:r>
            <a:r>
              <a:rPr lang="sl-SI" dirty="0"/>
              <a:t>: Patentni sistem dopušča, da človek uporablja UI pri izumljanju – a mora biti </a:t>
            </a:r>
            <a:r>
              <a:rPr lang="sl-SI" b="1" u="sng" dirty="0"/>
              <a:t>človek</a:t>
            </a:r>
            <a:r>
              <a:rPr lang="sl-SI" b="1" dirty="0"/>
              <a:t> tisti, ki razume rešitev</a:t>
            </a:r>
            <a:r>
              <a:rPr lang="sl-SI" dirty="0"/>
              <a:t> in jo predstavi.</a:t>
            </a:r>
          </a:p>
          <a:p>
            <a:pPr>
              <a:buFont typeface="Arial" panose="020B0604020202020204" pitchFamily="34" charset="0"/>
              <a:buChar char="•"/>
            </a:pPr>
            <a:r>
              <a:rPr lang="sl-SI" b="1" dirty="0"/>
              <a:t>UI kot izumitelj</a:t>
            </a:r>
            <a:r>
              <a:rPr lang="sl-SI" dirty="0"/>
              <a:t>: Večina držav (in tudi WIPO) </a:t>
            </a:r>
            <a:r>
              <a:rPr lang="sl-SI" b="1" dirty="0"/>
              <a:t>trenutno ne priznava UI kot samostojnega izumitelja</a:t>
            </a:r>
            <a:r>
              <a:rPr lang="sl-SI" dirty="0"/>
              <a:t>.</a:t>
            </a:r>
          </a:p>
          <a:p>
            <a:pPr lvl="1"/>
            <a:r>
              <a:rPr lang="sl-SI" dirty="0"/>
              <a:t>Primer: zadeva DABUS je poudarila pomen človeškega dejavnika pri izumljanju – WIPO spremlja, a (za zdaj) </a:t>
            </a:r>
            <a:r>
              <a:rPr lang="sl-SI" b="1" dirty="0"/>
              <a:t>ne predlaga spremembe mednarodnega sistema patentov</a:t>
            </a:r>
            <a:r>
              <a:rPr lang="sl-SI" dirty="0"/>
              <a:t>.</a:t>
            </a:r>
          </a:p>
          <a:p>
            <a:endParaRPr lang="sl-SI" dirty="0"/>
          </a:p>
        </p:txBody>
      </p:sp>
    </p:spTree>
    <p:extLst>
      <p:ext uri="{BB962C8B-B14F-4D97-AF65-F5344CB8AC3E}">
        <p14:creationId xmlns:p14="http://schemas.microsoft.com/office/powerpoint/2010/main" val="3081398151"/>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B2A2E490-9119-5276-5EA7-CEFFE5836F0E}"/>
              </a:ext>
            </a:extLst>
          </p:cNvPr>
          <p:cNvSpPr>
            <a:spLocks noGrp="1"/>
          </p:cNvSpPr>
          <p:nvPr>
            <p:ph type="title"/>
          </p:nvPr>
        </p:nvSpPr>
        <p:spPr/>
        <p:txBody>
          <a:bodyPr/>
          <a:lstStyle/>
          <a:p>
            <a:r>
              <a:rPr lang="en-US" dirty="0"/>
              <a:t>4. </a:t>
            </a:r>
            <a:r>
              <a:rPr lang="en-US" b="1" dirty="0"/>
              <a:t>Text and Data Mining (TDM)</a:t>
            </a:r>
            <a:r>
              <a:rPr lang="en-US" dirty="0"/>
              <a:t> in UI</a:t>
            </a:r>
            <a:endParaRPr lang="sl-SI" dirty="0"/>
          </a:p>
        </p:txBody>
      </p:sp>
      <p:sp>
        <p:nvSpPr>
          <p:cNvPr id="3" name="Označba mesta vsebine 2">
            <a:extLst>
              <a:ext uri="{FF2B5EF4-FFF2-40B4-BE49-F238E27FC236}">
                <a16:creationId xmlns:a16="http://schemas.microsoft.com/office/drawing/2014/main" id="{62384276-4BD1-F38F-B9EA-EEB1B4527C73}"/>
              </a:ext>
            </a:extLst>
          </p:cNvPr>
          <p:cNvSpPr>
            <a:spLocks noGrp="1"/>
          </p:cNvSpPr>
          <p:nvPr>
            <p:ph idx="1"/>
          </p:nvPr>
        </p:nvSpPr>
        <p:spPr/>
        <p:txBody>
          <a:bodyPr/>
          <a:lstStyle/>
          <a:p>
            <a:r>
              <a:rPr lang="sl-SI" dirty="0"/>
              <a:t>WIPO priznava, da je </a:t>
            </a:r>
            <a:r>
              <a:rPr lang="sl-SI" u="sng" dirty="0"/>
              <a:t>učenje modelov </a:t>
            </a:r>
            <a:r>
              <a:rPr lang="sl-SI" dirty="0"/>
              <a:t>na velikih podatkovnih bazah (vključno z avtorsko zaščitenimi deli) ključno za razvoj UI.</a:t>
            </a:r>
          </a:p>
          <a:p>
            <a:r>
              <a:rPr lang="sl-SI" dirty="0"/>
              <a:t>Stališče:</a:t>
            </a:r>
          </a:p>
          <a:p>
            <a:pPr>
              <a:buFont typeface="Arial" panose="020B0604020202020204" pitchFamily="34" charset="0"/>
              <a:buChar char="•"/>
            </a:pPr>
            <a:r>
              <a:rPr lang="sl-SI" u="sng" dirty="0"/>
              <a:t>države</a:t>
            </a:r>
            <a:r>
              <a:rPr lang="sl-SI" dirty="0"/>
              <a:t> bi morale </a:t>
            </a:r>
            <a:r>
              <a:rPr lang="sl-SI" b="1" u="sng" dirty="0"/>
              <a:t>jasno urediti</a:t>
            </a:r>
            <a:r>
              <a:rPr lang="sl-SI" dirty="0"/>
              <a:t>, ali in pod kakšnimi pogoji je to dovoljeno;</a:t>
            </a:r>
          </a:p>
          <a:p>
            <a:pPr>
              <a:buFont typeface="Arial" panose="020B0604020202020204" pitchFamily="34" charset="0"/>
              <a:buChar char="•"/>
            </a:pPr>
            <a:r>
              <a:rPr lang="sl-SI" dirty="0"/>
              <a:t>podpira uvedbo </a:t>
            </a:r>
            <a:r>
              <a:rPr lang="sl-SI" b="1" u="sng" dirty="0"/>
              <a:t>uravnoteženih pravnih izjem ali licenčnih mehanizmov</a:t>
            </a:r>
            <a:r>
              <a:rPr lang="sl-SI" dirty="0"/>
              <a:t>, ki bi omogočili TDM brez nepoštenih kršitev avtorskih pravic.</a:t>
            </a:r>
          </a:p>
          <a:p>
            <a:endParaRPr lang="sl-SI" dirty="0"/>
          </a:p>
        </p:txBody>
      </p:sp>
    </p:spTree>
    <p:extLst>
      <p:ext uri="{BB962C8B-B14F-4D97-AF65-F5344CB8AC3E}">
        <p14:creationId xmlns:p14="http://schemas.microsoft.com/office/powerpoint/2010/main" val="2945892337"/>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748EF1C3-A901-768A-36A5-745604068882}"/>
              </a:ext>
            </a:extLst>
          </p:cNvPr>
          <p:cNvSpPr>
            <a:spLocks noGrp="1"/>
          </p:cNvSpPr>
          <p:nvPr>
            <p:ph type="title"/>
          </p:nvPr>
        </p:nvSpPr>
        <p:spPr/>
        <p:txBody>
          <a:bodyPr/>
          <a:lstStyle/>
          <a:p>
            <a:r>
              <a:rPr lang="pl-PL" dirty="0"/>
              <a:t>5. Vloga WIPO v prihodnosti</a:t>
            </a:r>
            <a:endParaRPr lang="sl-SI" dirty="0"/>
          </a:p>
        </p:txBody>
      </p:sp>
      <p:sp>
        <p:nvSpPr>
          <p:cNvPr id="3" name="Označba mesta vsebine 2">
            <a:extLst>
              <a:ext uri="{FF2B5EF4-FFF2-40B4-BE49-F238E27FC236}">
                <a16:creationId xmlns:a16="http://schemas.microsoft.com/office/drawing/2014/main" id="{A36F82CC-DF18-DC11-C6A4-47699EFDF67F}"/>
              </a:ext>
            </a:extLst>
          </p:cNvPr>
          <p:cNvSpPr>
            <a:spLocks noGrp="1"/>
          </p:cNvSpPr>
          <p:nvPr>
            <p:ph idx="1"/>
          </p:nvPr>
        </p:nvSpPr>
        <p:spPr/>
        <p:txBody>
          <a:bodyPr/>
          <a:lstStyle/>
          <a:p>
            <a:r>
              <a:rPr lang="sl-SI" dirty="0"/>
              <a:t>WIPO:</a:t>
            </a:r>
          </a:p>
          <a:p>
            <a:pPr>
              <a:buFont typeface="Arial" panose="020B0604020202020204" pitchFamily="34" charset="0"/>
              <a:buChar char="•"/>
            </a:pPr>
            <a:r>
              <a:rPr lang="sl-SI" dirty="0"/>
              <a:t>vodi </a:t>
            </a:r>
            <a:r>
              <a:rPr lang="sl-SI" b="1" dirty="0"/>
              <a:t>mednarodne posvete (WIPO </a:t>
            </a:r>
            <a:r>
              <a:rPr lang="sl-SI" b="1" dirty="0" err="1"/>
              <a:t>Conversations</a:t>
            </a:r>
            <a:r>
              <a:rPr lang="sl-SI" b="1" dirty="0"/>
              <a:t> on IP </a:t>
            </a:r>
            <a:r>
              <a:rPr lang="sl-SI" b="1" dirty="0" err="1"/>
              <a:t>and</a:t>
            </a:r>
            <a:r>
              <a:rPr lang="sl-SI" b="1" dirty="0"/>
              <a:t> AI)</a:t>
            </a:r>
            <a:r>
              <a:rPr lang="sl-SI" dirty="0"/>
              <a:t>, kjer sodelujejo predstavniki držav, podjetij, ustvarjalcev, akademikov,</a:t>
            </a:r>
          </a:p>
          <a:p>
            <a:pPr>
              <a:buFont typeface="Arial" panose="020B0604020202020204" pitchFamily="34" charset="0"/>
              <a:buChar char="•"/>
            </a:pPr>
            <a:r>
              <a:rPr lang="sl-SI" dirty="0"/>
              <a:t>pripravlja </a:t>
            </a:r>
            <a:r>
              <a:rPr lang="sl-SI" b="1" dirty="0"/>
              <a:t>orodja za oceno vpliva UI na IP sisteme</a:t>
            </a:r>
            <a:r>
              <a:rPr lang="sl-SI" dirty="0"/>
              <a:t>,</a:t>
            </a:r>
          </a:p>
          <a:p>
            <a:pPr>
              <a:buFont typeface="Arial" panose="020B0604020202020204" pitchFamily="34" charset="0"/>
              <a:buChar char="•"/>
            </a:pPr>
            <a:r>
              <a:rPr lang="sl-SI" dirty="0"/>
              <a:t>bo morda v prihodnje predlagal </a:t>
            </a:r>
            <a:r>
              <a:rPr lang="sl-SI" b="1" dirty="0"/>
              <a:t>modelne pravne rešitve</a:t>
            </a:r>
            <a:r>
              <a:rPr lang="sl-SI" dirty="0"/>
              <a:t>, vendar trenutno </a:t>
            </a:r>
            <a:r>
              <a:rPr lang="sl-SI" b="1" dirty="0"/>
              <a:t>pušča državam možnost, da same urejajo to področje</a:t>
            </a:r>
            <a:r>
              <a:rPr lang="sl-SI" dirty="0"/>
              <a:t>.</a:t>
            </a:r>
          </a:p>
          <a:p>
            <a:endParaRPr lang="sl-SI" dirty="0"/>
          </a:p>
        </p:txBody>
      </p:sp>
    </p:spTree>
    <p:extLst>
      <p:ext uri="{BB962C8B-B14F-4D97-AF65-F5344CB8AC3E}">
        <p14:creationId xmlns:p14="http://schemas.microsoft.com/office/powerpoint/2010/main" val="799354367"/>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DE43346B-E93F-8498-C58E-FE0AD596D7F5}"/>
              </a:ext>
            </a:extLst>
          </p:cNvPr>
          <p:cNvSpPr>
            <a:spLocks noGrp="1"/>
          </p:cNvSpPr>
          <p:nvPr>
            <p:ph type="title"/>
          </p:nvPr>
        </p:nvSpPr>
        <p:spPr/>
        <p:txBody>
          <a:bodyPr/>
          <a:lstStyle/>
          <a:p>
            <a:r>
              <a:rPr lang="sl-SI" dirty="0"/>
              <a:t>Povzetek</a:t>
            </a:r>
          </a:p>
        </p:txBody>
      </p:sp>
      <p:graphicFrame>
        <p:nvGraphicFramePr>
          <p:cNvPr id="4" name="Označba mesta vsebine 3">
            <a:extLst>
              <a:ext uri="{FF2B5EF4-FFF2-40B4-BE49-F238E27FC236}">
                <a16:creationId xmlns:a16="http://schemas.microsoft.com/office/drawing/2014/main" id="{92BA0462-9864-DD50-0803-B254CE317BCA}"/>
              </a:ext>
            </a:extLst>
          </p:cNvPr>
          <p:cNvGraphicFramePr>
            <a:graphicFrameLocks noGrp="1"/>
          </p:cNvGraphicFramePr>
          <p:nvPr>
            <p:ph idx="1"/>
          </p:nvPr>
        </p:nvGraphicFramePr>
        <p:xfrm>
          <a:off x="1371600" y="2978785"/>
          <a:ext cx="9486900" cy="2468880"/>
        </p:xfrm>
        <a:graphic>
          <a:graphicData uri="http://schemas.openxmlformats.org/drawingml/2006/table">
            <a:tbl>
              <a:tblPr/>
              <a:tblGrid>
                <a:gridCol w="4743450">
                  <a:extLst>
                    <a:ext uri="{9D8B030D-6E8A-4147-A177-3AD203B41FA5}">
                      <a16:colId xmlns:a16="http://schemas.microsoft.com/office/drawing/2014/main" val="2721402189"/>
                    </a:ext>
                  </a:extLst>
                </a:gridCol>
                <a:gridCol w="4743450">
                  <a:extLst>
                    <a:ext uri="{9D8B030D-6E8A-4147-A177-3AD203B41FA5}">
                      <a16:colId xmlns:a16="http://schemas.microsoft.com/office/drawing/2014/main" val="1014055762"/>
                    </a:ext>
                  </a:extLst>
                </a:gridCol>
              </a:tblGrid>
              <a:tr h="0">
                <a:tc>
                  <a:txBody>
                    <a:bodyPr/>
                    <a:lstStyle/>
                    <a:p>
                      <a:r>
                        <a:rPr lang="sl-SI"/>
                        <a:t>Vidik</a:t>
                      </a:r>
                    </a:p>
                  </a:txBody>
                  <a:tcPr anchor="ctr">
                    <a:lnL>
                      <a:noFill/>
                    </a:lnL>
                    <a:lnR>
                      <a:noFill/>
                    </a:lnR>
                    <a:lnT>
                      <a:noFill/>
                    </a:lnT>
                    <a:lnB>
                      <a:noFill/>
                    </a:lnB>
                    <a:noFill/>
                  </a:tcPr>
                </a:tc>
                <a:tc>
                  <a:txBody>
                    <a:bodyPr/>
                    <a:lstStyle/>
                    <a:p>
                      <a:r>
                        <a:rPr lang="sl-SI"/>
                        <a:t>Stališče WIPO</a:t>
                      </a:r>
                    </a:p>
                  </a:txBody>
                  <a:tcPr anchor="ctr">
                    <a:lnL>
                      <a:noFill/>
                    </a:lnL>
                    <a:lnR>
                      <a:noFill/>
                    </a:lnR>
                    <a:lnT>
                      <a:noFill/>
                    </a:lnT>
                    <a:lnB>
                      <a:noFill/>
                    </a:lnB>
                    <a:noFill/>
                  </a:tcPr>
                </a:tc>
                <a:extLst>
                  <a:ext uri="{0D108BD9-81ED-4DB2-BD59-A6C34878D82A}">
                    <a16:rowId xmlns:a16="http://schemas.microsoft.com/office/drawing/2014/main" val="3246654796"/>
                  </a:ext>
                </a:extLst>
              </a:tr>
              <a:tr h="0">
                <a:tc>
                  <a:txBody>
                    <a:bodyPr/>
                    <a:lstStyle/>
                    <a:p>
                      <a:r>
                        <a:rPr lang="sl-SI"/>
                        <a:t>Ali UI lahko pridobi avtorske pravice?</a:t>
                      </a:r>
                    </a:p>
                  </a:txBody>
                  <a:tcPr anchor="ctr">
                    <a:lnL>
                      <a:noFill/>
                    </a:lnL>
                    <a:lnR>
                      <a:noFill/>
                    </a:lnR>
                    <a:lnT>
                      <a:noFill/>
                    </a:lnT>
                    <a:lnB>
                      <a:noFill/>
                    </a:lnB>
                    <a:noFill/>
                  </a:tcPr>
                </a:tc>
                <a:tc>
                  <a:txBody>
                    <a:bodyPr/>
                    <a:lstStyle/>
                    <a:p>
                      <a:r>
                        <a:rPr lang="sl-SI"/>
                        <a:t>❌ Ne – le človek</a:t>
                      </a:r>
                    </a:p>
                  </a:txBody>
                  <a:tcPr anchor="ctr">
                    <a:lnL>
                      <a:noFill/>
                    </a:lnL>
                    <a:lnR>
                      <a:noFill/>
                    </a:lnR>
                    <a:lnT>
                      <a:noFill/>
                    </a:lnT>
                    <a:lnB>
                      <a:noFill/>
                    </a:lnB>
                    <a:noFill/>
                  </a:tcPr>
                </a:tc>
                <a:extLst>
                  <a:ext uri="{0D108BD9-81ED-4DB2-BD59-A6C34878D82A}">
                    <a16:rowId xmlns:a16="http://schemas.microsoft.com/office/drawing/2014/main" val="2346682433"/>
                  </a:ext>
                </a:extLst>
              </a:tr>
              <a:tr h="0">
                <a:tc>
                  <a:txBody>
                    <a:bodyPr/>
                    <a:lstStyle/>
                    <a:p>
                      <a:r>
                        <a:rPr lang="sl-SI"/>
                        <a:t>UI kot izumitelj patenta?</a:t>
                      </a:r>
                    </a:p>
                  </a:txBody>
                  <a:tcPr anchor="ctr">
                    <a:lnL>
                      <a:noFill/>
                    </a:lnL>
                    <a:lnR>
                      <a:noFill/>
                    </a:lnR>
                    <a:lnT>
                      <a:noFill/>
                    </a:lnT>
                    <a:lnB>
                      <a:noFill/>
                    </a:lnB>
                    <a:noFill/>
                  </a:tcPr>
                </a:tc>
                <a:tc>
                  <a:txBody>
                    <a:bodyPr/>
                    <a:lstStyle/>
                    <a:p>
                      <a:r>
                        <a:rPr lang="it-IT"/>
                        <a:t>❌ Ne – človek mora biti naveden</a:t>
                      </a:r>
                    </a:p>
                  </a:txBody>
                  <a:tcPr anchor="ctr">
                    <a:lnL>
                      <a:noFill/>
                    </a:lnL>
                    <a:lnR>
                      <a:noFill/>
                    </a:lnR>
                    <a:lnT>
                      <a:noFill/>
                    </a:lnT>
                    <a:lnB>
                      <a:noFill/>
                    </a:lnB>
                    <a:noFill/>
                  </a:tcPr>
                </a:tc>
                <a:extLst>
                  <a:ext uri="{0D108BD9-81ED-4DB2-BD59-A6C34878D82A}">
                    <a16:rowId xmlns:a16="http://schemas.microsoft.com/office/drawing/2014/main" val="567032879"/>
                  </a:ext>
                </a:extLst>
              </a:tr>
              <a:tr h="0">
                <a:tc>
                  <a:txBody>
                    <a:bodyPr/>
                    <a:lstStyle/>
                    <a:p>
                      <a:r>
                        <a:rPr lang="sl-SI"/>
                        <a:t>Uporaba zaščitenih vsebin za učenje UI?</a:t>
                      </a:r>
                    </a:p>
                  </a:txBody>
                  <a:tcPr anchor="ctr">
                    <a:lnL>
                      <a:noFill/>
                    </a:lnL>
                    <a:lnR>
                      <a:noFill/>
                    </a:lnR>
                    <a:lnT>
                      <a:noFill/>
                    </a:lnT>
                    <a:lnB>
                      <a:noFill/>
                    </a:lnB>
                    <a:noFill/>
                  </a:tcPr>
                </a:tc>
                <a:tc>
                  <a:txBody>
                    <a:bodyPr/>
                    <a:lstStyle/>
                    <a:p>
                      <a:r>
                        <a:rPr lang="sl-SI"/>
                        <a:t>⚠️ Sporno, treba urediti; WIPO spodbuja jasne izjeme ali licence</a:t>
                      </a:r>
                    </a:p>
                  </a:txBody>
                  <a:tcPr anchor="ctr">
                    <a:lnL>
                      <a:noFill/>
                    </a:lnL>
                    <a:lnR>
                      <a:noFill/>
                    </a:lnR>
                    <a:lnT>
                      <a:noFill/>
                    </a:lnT>
                    <a:lnB>
                      <a:noFill/>
                    </a:lnB>
                    <a:noFill/>
                  </a:tcPr>
                </a:tc>
                <a:extLst>
                  <a:ext uri="{0D108BD9-81ED-4DB2-BD59-A6C34878D82A}">
                    <a16:rowId xmlns:a16="http://schemas.microsoft.com/office/drawing/2014/main" val="1382512091"/>
                  </a:ext>
                </a:extLst>
              </a:tr>
              <a:tr h="0">
                <a:tc>
                  <a:txBody>
                    <a:bodyPr/>
                    <a:lstStyle/>
                    <a:p>
                      <a:r>
                        <a:rPr lang="sl-SI"/>
                        <a:t>Varstvo slogov umetnikov?</a:t>
                      </a:r>
                    </a:p>
                  </a:txBody>
                  <a:tcPr anchor="ctr">
                    <a:lnL>
                      <a:noFill/>
                    </a:lnL>
                    <a:lnR>
                      <a:noFill/>
                    </a:lnR>
                    <a:lnT>
                      <a:noFill/>
                    </a:lnT>
                    <a:lnB>
                      <a:noFill/>
                    </a:lnB>
                    <a:noFill/>
                  </a:tcPr>
                </a:tc>
                <a:tc>
                  <a:txBody>
                    <a:bodyPr/>
                    <a:lstStyle/>
                    <a:p>
                      <a:r>
                        <a:rPr lang="sl-SI"/>
                        <a:t>🟡 V obravnavi, ni še rešeno</a:t>
                      </a:r>
                    </a:p>
                  </a:txBody>
                  <a:tcPr anchor="ctr">
                    <a:lnL>
                      <a:noFill/>
                    </a:lnL>
                    <a:lnR>
                      <a:noFill/>
                    </a:lnR>
                    <a:lnT>
                      <a:noFill/>
                    </a:lnT>
                    <a:lnB>
                      <a:noFill/>
                    </a:lnB>
                    <a:noFill/>
                  </a:tcPr>
                </a:tc>
                <a:extLst>
                  <a:ext uri="{0D108BD9-81ED-4DB2-BD59-A6C34878D82A}">
                    <a16:rowId xmlns:a16="http://schemas.microsoft.com/office/drawing/2014/main" val="2151138936"/>
                  </a:ext>
                </a:extLst>
              </a:tr>
              <a:tr h="0">
                <a:tc>
                  <a:txBody>
                    <a:bodyPr/>
                    <a:lstStyle/>
                    <a:p>
                      <a:r>
                        <a:rPr lang="sl-SI"/>
                        <a:t>Naslednji koraki?</a:t>
                      </a:r>
                    </a:p>
                  </a:txBody>
                  <a:tcPr anchor="ctr">
                    <a:lnL>
                      <a:noFill/>
                    </a:lnL>
                    <a:lnR>
                      <a:noFill/>
                    </a:lnR>
                    <a:lnT>
                      <a:noFill/>
                    </a:lnT>
                    <a:lnB>
                      <a:noFill/>
                    </a:lnB>
                    <a:noFill/>
                  </a:tcPr>
                </a:tc>
                <a:tc>
                  <a:txBody>
                    <a:bodyPr/>
                    <a:lstStyle/>
                    <a:p>
                      <a:r>
                        <a:rPr lang="sl-SI" dirty="0"/>
                        <a:t>🔄 Mednarodni dialog, priprava smernic</a:t>
                      </a:r>
                    </a:p>
                  </a:txBody>
                  <a:tcPr anchor="ctr">
                    <a:lnL>
                      <a:noFill/>
                    </a:lnL>
                    <a:lnR>
                      <a:noFill/>
                    </a:lnR>
                    <a:lnT>
                      <a:noFill/>
                    </a:lnT>
                    <a:lnB>
                      <a:noFill/>
                    </a:lnB>
                    <a:noFill/>
                  </a:tcPr>
                </a:tc>
                <a:extLst>
                  <a:ext uri="{0D108BD9-81ED-4DB2-BD59-A6C34878D82A}">
                    <a16:rowId xmlns:a16="http://schemas.microsoft.com/office/drawing/2014/main" val="1309362442"/>
                  </a:ext>
                </a:extLst>
              </a:tr>
            </a:tbl>
          </a:graphicData>
        </a:graphic>
      </p:graphicFrame>
      <p:sp>
        <p:nvSpPr>
          <p:cNvPr id="5" name="Rectangle 1">
            <a:extLst>
              <a:ext uri="{FF2B5EF4-FFF2-40B4-BE49-F238E27FC236}">
                <a16:creationId xmlns:a16="http://schemas.microsoft.com/office/drawing/2014/main" id="{50A3F930-9F93-8C89-C5A5-3151972FAE3E}"/>
              </a:ext>
            </a:extLst>
          </p:cNvPr>
          <p:cNvSpPr>
            <a:spLocks noChangeArrowheads="1"/>
          </p:cNvSpPr>
          <p:nvPr/>
        </p:nvSpPr>
        <p:spPr bwMode="auto">
          <a:xfrm>
            <a:off x="0" y="-48399"/>
            <a:ext cx="184731" cy="55399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sl-SI" altLang="sl-SI" sz="1200" b="1"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sl-SI" altLang="sl-SI"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752083641"/>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B4738EA4-4E62-1988-25E0-A6F0BA65221A}"/>
              </a:ext>
            </a:extLst>
          </p:cNvPr>
          <p:cNvSpPr>
            <a:spLocks noGrp="1"/>
          </p:cNvSpPr>
          <p:nvPr>
            <p:ph type="title"/>
          </p:nvPr>
        </p:nvSpPr>
        <p:spPr/>
        <p:txBody>
          <a:bodyPr/>
          <a:lstStyle/>
          <a:p>
            <a:r>
              <a:rPr lang="sl-SI" dirty="0"/>
              <a:t>AP v Sloveniji</a:t>
            </a:r>
          </a:p>
        </p:txBody>
      </p:sp>
      <p:sp>
        <p:nvSpPr>
          <p:cNvPr id="3" name="Označba mesta vsebine 2">
            <a:extLst>
              <a:ext uri="{FF2B5EF4-FFF2-40B4-BE49-F238E27FC236}">
                <a16:creationId xmlns:a16="http://schemas.microsoft.com/office/drawing/2014/main" id="{10307D1F-3273-E8F8-DEC7-9EC6B65B3EDD}"/>
              </a:ext>
            </a:extLst>
          </p:cNvPr>
          <p:cNvSpPr>
            <a:spLocks noGrp="1"/>
          </p:cNvSpPr>
          <p:nvPr>
            <p:ph idx="1"/>
          </p:nvPr>
        </p:nvSpPr>
        <p:spPr/>
        <p:txBody>
          <a:bodyPr>
            <a:normAutofit fontScale="85000" lnSpcReduction="20000"/>
          </a:bodyPr>
          <a:lstStyle/>
          <a:p>
            <a:r>
              <a:rPr lang="sl-SI" b="1" dirty="0"/>
              <a:t>1. Avtorska pravica v Sloveniji</a:t>
            </a:r>
          </a:p>
          <a:p>
            <a:r>
              <a:rPr lang="sl-SI" dirty="0"/>
              <a:t>Slovenija ureja avtorsko pravo z:</a:t>
            </a:r>
          </a:p>
          <a:p>
            <a:pPr>
              <a:buFont typeface="Arial" panose="020B0604020202020204" pitchFamily="34" charset="0"/>
              <a:buChar char="•"/>
            </a:pPr>
            <a:r>
              <a:rPr lang="sl-SI" dirty="0"/>
              <a:t>Zakonom o avtorski in sorodnih pravicah (ZASP)</a:t>
            </a:r>
          </a:p>
          <a:p>
            <a:pPr>
              <a:buFont typeface="Arial" panose="020B0604020202020204" pitchFamily="34" charset="0"/>
              <a:buChar char="•"/>
            </a:pPr>
            <a:r>
              <a:rPr lang="sl-SI" dirty="0"/>
              <a:t>Direktivo EU 2001/29/ES o usklajevanju določenih vidikov avtorske pravice</a:t>
            </a:r>
          </a:p>
          <a:p>
            <a:pPr>
              <a:buFont typeface="Arial" panose="020B0604020202020204" pitchFamily="34" charset="0"/>
              <a:buChar char="•"/>
            </a:pPr>
            <a:r>
              <a:rPr lang="sl-SI" u="sng" dirty="0"/>
              <a:t>Direktivo EU 2019/790 o avtorskih pravicah na enotnem digitalnem trgu</a:t>
            </a:r>
            <a:r>
              <a:rPr lang="sl-SI" dirty="0"/>
              <a:t> (DSM direktiva)</a:t>
            </a:r>
          </a:p>
          <a:p>
            <a:r>
              <a:rPr lang="sl-SI" b="1" dirty="0"/>
              <a:t>Ključna načela:</a:t>
            </a:r>
          </a:p>
          <a:p>
            <a:pPr>
              <a:buFont typeface="Arial" panose="020B0604020202020204" pitchFamily="34" charset="0"/>
              <a:buChar char="•"/>
            </a:pPr>
            <a:r>
              <a:rPr lang="sl-SI" dirty="0"/>
              <a:t>Avtorska pravica pripada </a:t>
            </a:r>
            <a:r>
              <a:rPr lang="sl-SI" b="1" dirty="0"/>
              <a:t>fizični osebi – avtorju</a:t>
            </a:r>
            <a:r>
              <a:rPr lang="sl-SI" dirty="0"/>
              <a:t>, ki je ustvaril izvirno delo.</a:t>
            </a:r>
          </a:p>
          <a:p>
            <a:pPr>
              <a:buFont typeface="Arial" panose="020B0604020202020204" pitchFamily="34" charset="0"/>
              <a:buChar char="•"/>
            </a:pPr>
            <a:r>
              <a:rPr lang="sl-SI" dirty="0"/>
              <a:t>Delo mora biti rezultat </a:t>
            </a:r>
            <a:r>
              <a:rPr lang="sl-SI" b="1" dirty="0"/>
              <a:t>lastne intelektualne stvaritve</a:t>
            </a:r>
            <a:r>
              <a:rPr lang="sl-SI" dirty="0"/>
              <a:t> (izvirnost).</a:t>
            </a:r>
          </a:p>
          <a:p>
            <a:pPr>
              <a:buFont typeface="Arial" panose="020B0604020202020204" pitchFamily="34" charset="0"/>
              <a:buChar char="•"/>
            </a:pPr>
            <a:r>
              <a:rPr lang="sl-SI" dirty="0"/>
              <a:t>Avtorsko pravo vključuje:</a:t>
            </a:r>
          </a:p>
          <a:p>
            <a:pPr marL="742950" lvl="1" indent="-285750">
              <a:buFont typeface="Arial" panose="020B0604020202020204" pitchFamily="34" charset="0"/>
              <a:buChar char="•"/>
            </a:pPr>
            <a:r>
              <a:rPr lang="sl-SI" b="1" dirty="0"/>
              <a:t>materialne pravice</a:t>
            </a:r>
            <a:r>
              <a:rPr lang="sl-SI" dirty="0"/>
              <a:t> (npr. reproduciranje, distribucija)</a:t>
            </a:r>
          </a:p>
          <a:p>
            <a:pPr marL="742950" lvl="1" indent="-285750">
              <a:buFont typeface="Arial" panose="020B0604020202020204" pitchFamily="34" charset="0"/>
              <a:buChar char="•"/>
            </a:pPr>
            <a:r>
              <a:rPr lang="sl-SI" b="1" dirty="0"/>
              <a:t>moralne pravice</a:t>
            </a:r>
            <a:r>
              <a:rPr lang="sl-SI" dirty="0"/>
              <a:t> (npr. priznanje avtorstva, varstvo integritete dela)</a:t>
            </a:r>
          </a:p>
          <a:p>
            <a:endParaRPr lang="sl-SI" dirty="0"/>
          </a:p>
        </p:txBody>
      </p:sp>
    </p:spTree>
    <p:extLst>
      <p:ext uri="{BB962C8B-B14F-4D97-AF65-F5344CB8AC3E}">
        <p14:creationId xmlns:p14="http://schemas.microsoft.com/office/powerpoint/2010/main" val="125855309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5B4FF9A2-DB66-25EF-DF5F-9BD3040C4819}"/>
              </a:ext>
            </a:extLst>
          </p:cNvPr>
          <p:cNvSpPr>
            <a:spLocks noGrp="1"/>
          </p:cNvSpPr>
          <p:nvPr>
            <p:ph type="title"/>
          </p:nvPr>
        </p:nvSpPr>
        <p:spPr/>
        <p:txBody>
          <a:bodyPr/>
          <a:lstStyle/>
          <a:p>
            <a:endParaRPr lang="sl-SI"/>
          </a:p>
        </p:txBody>
      </p:sp>
      <p:sp>
        <p:nvSpPr>
          <p:cNvPr id="3" name="Označba mesta vsebine 2">
            <a:extLst>
              <a:ext uri="{FF2B5EF4-FFF2-40B4-BE49-F238E27FC236}">
                <a16:creationId xmlns:a16="http://schemas.microsoft.com/office/drawing/2014/main" id="{7D91118F-1C1F-2577-7A57-C58E8E5E05A1}"/>
              </a:ext>
            </a:extLst>
          </p:cNvPr>
          <p:cNvSpPr>
            <a:spLocks noGrp="1"/>
          </p:cNvSpPr>
          <p:nvPr>
            <p:ph idx="1"/>
          </p:nvPr>
        </p:nvSpPr>
        <p:spPr/>
        <p:txBody>
          <a:bodyPr/>
          <a:lstStyle/>
          <a:p>
            <a:r>
              <a:rPr lang="sl-SI" b="1" u="sng" dirty="0"/>
              <a:t>Razvijalec ali ponudnik opreme</a:t>
            </a:r>
          </a:p>
          <a:p>
            <a:r>
              <a:rPr lang="sl-SI" dirty="0"/>
              <a:t>Če uporabnik </a:t>
            </a:r>
            <a:r>
              <a:rPr lang="sl-SI" b="1" dirty="0"/>
              <a:t>nima nadzora</a:t>
            </a:r>
            <a:r>
              <a:rPr lang="sl-SI" dirty="0"/>
              <a:t> nad ustvarjalnim procesom (npr. klikne "ustvari sliko" brez vpliva na rezultat), bi lahko teoretično:</a:t>
            </a:r>
          </a:p>
          <a:p>
            <a:pPr>
              <a:buFont typeface="Arial" panose="020B0604020202020204" pitchFamily="34" charset="0"/>
              <a:buChar char="•"/>
            </a:pPr>
            <a:r>
              <a:rPr lang="sl-SI" dirty="0"/>
              <a:t>razvijalec ali ponudnik storitve postal </a:t>
            </a:r>
            <a:r>
              <a:rPr lang="sl-SI" b="1" dirty="0"/>
              <a:t>nosilec pravic</a:t>
            </a:r>
            <a:r>
              <a:rPr lang="sl-SI" dirty="0"/>
              <a:t> (čeprav v praksi to redko zahtevajo),</a:t>
            </a:r>
          </a:p>
          <a:p>
            <a:pPr>
              <a:buFont typeface="Arial" panose="020B0604020202020204" pitchFamily="34" charset="0"/>
              <a:buChar char="•"/>
            </a:pPr>
            <a:r>
              <a:rPr lang="sl-SI" dirty="0"/>
              <a:t>ali pa bi delo </a:t>
            </a:r>
            <a:r>
              <a:rPr lang="sl-SI" b="1" dirty="0"/>
              <a:t>ostalo brez avtorja</a:t>
            </a:r>
            <a:r>
              <a:rPr lang="sl-SI" dirty="0"/>
              <a:t> in s tem brez varstva avtorske pravice.</a:t>
            </a:r>
          </a:p>
          <a:p>
            <a:pPr lvl="1"/>
            <a:r>
              <a:rPr lang="sl-SI" dirty="0" err="1"/>
              <a:t>OpenAI</a:t>
            </a:r>
            <a:r>
              <a:rPr lang="sl-SI" dirty="0"/>
              <a:t> se v svojih pogojih uporabe (za modele kot </a:t>
            </a:r>
            <a:r>
              <a:rPr lang="sl-SI" dirty="0" err="1"/>
              <a:t>ChatGPT</a:t>
            </a:r>
            <a:r>
              <a:rPr lang="sl-SI" dirty="0"/>
              <a:t> ali DALL·E) odpove avtorskemu varstvu nad izhodom in prepusti uporabniku pravico do uporabe vsebine.</a:t>
            </a:r>
          </a:p>
          <a:p>
            <a:endParaRPr lang="sl-SI" dirty="0"/>
          </a:p>
        </p:txBody>
      </p:sp>
    </p:spTree>
    <p:extLst>
      <p:ext uri="{BB962C8B-B14F-4D97-AF65-F5344CB8AC3E}">
        <p14:creationId xmlns:p14="http://schemas.microsoft.com/office/powerpoint/2010/main" val="2746517526"/>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C6DDDB62-1C0A-E0D3-FAD8-D45FAB325C79}"/>
              </a:ext>
            </a:extLst>
          </p:cNvPr>
          <p:cNvSpPr>
            <a:spLocks noGrp="1"/>
          </p:cNvSpPr>
          <p:nvPr>
            <p:ph type="title"/>
          </p:nvPr>
        </p:nvSpPr>
        <p:spPr/>
        <p:txBody>
          <a:bodyPr/>
          <a:lstStyle/>
          <a:p>
            <a:endParaRPr lang="sl-SI"/>
          </a:p>
        </p:txBody>
      </p:sp>
      <p:sp>
        <p:nvSpPr>
          <p:cNvPr id="3" name="Označba mesta vsebine 2">
            <a:extLst>
              <a:ext uri="{FF2B5EF4-FFF2-40B4-BE49-F238E27FC236}">
                <a16:creationId xmlns:a16="http://schemas.microsoft.com/office/drawing/2014/main" id="{6D11A4FC-86A6-E79F-173B-F41D0776A4F7}"/>
              </a:ext>
            </a:extLst>
          </p:cNvPr>
          <p:cNvSpPr>
            <a:spLocks noGrp="1"/>
          </p:cNvSpPr>
          <p:nvPr>
            <p:ph idx="1"/>
          </p:nvPr>
        </p:nvSpPr>
        <p:spPr/>
        <p:txBody>
          <a:bodyPr>
            <a:normAutofit fontScale="92500" lnSpcReduction="20000"/>
          </a:bodyPr>
          <a:lstStyle/>
          <a:p>
            <a:r>
              <a:rPr lang="sl-SI" b="1" dirty="0"/>
              <a:t>2. Uporaba UI in zaščitenih vsebin</a:t>
            </a:r>
          </a:p>
          <a:p>
            <a:r>
              <a:rPr lang="sl-SI" dirty="0"/>
              <a:t>V Sloveniji – kot v celotni EU – </a:t>
            </a:r>
            <a:r>
              <a:rPr lang="sl-SI" b="1" dirty="0"/>
              <a:t>UI sama </a:t>
            </a:r>
            <a:r>
              <a:rPr lang="sl-SI" b="1" u="sng" dirty="0"/>
              <a:t>ne more imeti pravic ali biti avtor</a:t>
            </a:r>
            <a:r>
              <a:rPr lang="sl-SI" dirty="0"/>
              <a:t>.</a:t>
            </a:r>
          </a:p>
          <a:p>
            <a:r>
              <a:rPr lang="sl-SI" b="1" dirty="0"/>
              <a:t>Uporaba zaščitenih del za </a:t>
            </a:r>
            <a:r>
              <a:rPr lang="sl-SI" b="1" u="sng" dirty="0"/>
              <a:t>učenje modelov</a:t>
            </a:r>
            <a:r>
              <a:rPr lang="sl-SI" b="1" dirty="0"/>
              <a:t>:</a:t>
            </a:r>
          </a:p>
          <a:p>
            <a:pPr>
              <a:buFont typeface="Arial" panose="020B0604020202020204" pitchFamily="34" charset="0"/>
              <a:buChar char="•"/>
            </a:pPr>
            <a:r>
              <a:rPr lang="sl-SI" dirty="0"/>
              <a:t>Trenutno </a:t>
            </a:r>
            <a:r>
              <a:rPr lang="sl-SI" b="1" dirty="0"/>
              <a:t>ni posebne določbe</a:t>
            </a:r>
            <a:r>
              <a:rPr lang="sl-SI" dirty="0"/>
              <a:t> v ZASP, ki bi neposredno dovoljevala uporabo zaščitenih del za treniranje UI.</a:t>
            </a:r>
          </a:p>
          <a:p>
            <a:pPr>
              <a:buFont typeface="Arial" panose="020B0604020202020204" pitchFamily="34" charset="0"/>
              <a:buChar char="•"/>
            </a:pPr>
            <a:r>
              <a:rPr lang="sl-SI" dirty="0"/>
              <a:t>Po </a:t>
            </a:r>
            <a:r>
              <a:rPr lang="sl-SI" b="1" dirty="0"/>
              <a:t>DSM direktivi (člena 3 in 4)</a:t>
            </a:r>
            <a:r>
              <a:rPr lang="sl-SI" dirty="0"/>
              <a:t> je dovoljen </a:t>
            </a:r>
            <a:r>
              <a:rPr lang="sl-SI" b="1" dirty="0" err="1"/>
              <a:t>text</a:t>
            </a:r>
            <a:r>
              <a:rPr lang="sl-SI" b="1" dirty="0"/>
              <a:t> </a:t>
            </a:r>
            <a:r>
              <a:rPr lang="sl-SI" b="1" dirty="0" err="1"/>
              <a:t>and</a:t>
            </a:r>
            <a:r>
              <a:rPr lang="sl-SI" b="1" dirty="0"/>
              <a:t> data </a:t>
            </a:r>
            <a:r>
              <a:rPr lang="sl-SI" b="1" dirty="0" err="1"/>
              <a:t>mining</a:t>
            </a:r>
            <a:r>
              <a:rPr lang="sl-SI" b="1" dirty="0"/>
              <a:t> (TDM)</a:t>
            </a:r>
            <a:r>
              <a:rPr lang="sl-SI" dirty="0"/>
              <a:t> za </a:t>
            </a:r>
            <a:r>
              <a:rPr lang="sl-SI" b="1" u="sng" dirty="0"/>
              <a:t>raziskovalne namene</a:t>
            </a:r>
            <a:r>
              <a:rPr lang="sl-SI" dirty="0"/>
              <a:t> – vendar:</a:t>
            </a:r>
          </a:p>
          <a:p>
            <a:pPr marL="742950" lvl="1" indent="-285750">
              <a:buFont typeface="Arial" panose="020B0604020202020204" pitchFamily="34" charset="0"/>
              <a:buChar char="•"/>
            </a:pPr>
            <a:r>
              <a:rPr lang="sl-SI" dirty="0"/>
              <a:t>To velja le za </a:t>
            </a:r>
            <a:r>
              <a:rPr lang="sl-SI" b="1" dirty="0"/>
              <a:t>nekomercialne raziskovalne organizacije</a:t>
            </a:r>
            <a:r>
              <a:rPr lang="sl-SI" dirty="0"/>
              <a:t>.</a:t>
            </a:r>
          </a:p>
          <a:p>
            <a:pPr marL="742950" lvl="1" indent="-285750">
              <a:buFont typeface="Arial" panose="020B0604020202020204" pitchFamily="34" charset="0"/>
              <a:buChar char="•"/>
            </a:pPr>
            <a:r>
              <a:rPr lang="sl-SI" b="1" u="sng" dirty="0"/>
              <a:t>Avtorji lahko izrecno prepovejo takšno uporabo svojih del (t. i. "</a:t>
            </a:r>
            <a:r>
              <a:rPr lang="sl-SI" b="1" u="sng" dirty="0" err="1"/>
              <a:t>opt</a:t>
            </a:r>
            <a:r>
              <a:rPr lang="sl-SI" b="1" u="sng" dirty="0"/>
              <a:t>-out")!</a:t>
            </a:r>
          </a:p>
          <a:p>
            <a:r>
              <a:rPr lang="sl-SI" b="1" dirty="0"/>
              <a:t>Komercialna raba</a:t>
            </a:r>
            <a:r>
              <a:rPr lang="sl-SI" dirty="0"/>
              <a:t> zaščitenih vsebin za učenje AI (npr. pri podjetjih, kot so </a:t>
            </a:r>
            <a:r>
              <a:rPr lang="sl-SI" dirty="0" err="1"/>
              <a:t>OpenAI</a:t>
            </a:r>
            <a:r>
              <a:rPr lang="sl-SI" dirty="0"/>
              <a:t>, Meta) je </a:t>
            </a:r>
            <a:r>
              <a:rPr lang="sl-SI" b="1" dirty="0"/>
              <a:t>potencialno sporna</a:t>
            </a:r>
            <a:r>
              <a:rPr lang="sl-SI" dirty="0"/>
              <a:t>, če ni podprta z licenco ali zakonito izjemo.</a:t>
            </a:r>
          </a:p>
          <a:p>
            <a:endParaRPr lang="sl-SI" dirty="0"/>
          </a:p>
        </p:txBody>
      </p:sp>
    </p:spTree>
    <p:extLst>
      <p:ext uri="{BB962C8B-B14F-4D97-AF65-F5344CB8AC3E}">
        <p14:creationId xmlns:p14="http://schemas.microsoft.com/office/powerpoint/2010/main" val="2206360085"/>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CD21663D-479B-D1FB-FE3E-4AD52273A112}"/>
              </a:ext>
            </a:extLst>
          </p:cNvPr>
          <p:cNvSpPr>
            <a:spLocks noGrp="1"/>
          </p:cNvSpPr>
          <p:nvPr>
            <p:ph type="title"/>
          </p:nvPr>
        </p:nvSpPr>
        <p:spPr/>
        <p:txBody>
          <a:bodyPr/>
          <a:lstStyle/>
          <a:p>
            <a:endParaRPr lang="sl-SI"/>
          </a:p>
        </p:txBody>
      </p:sp>
      <p:sp>
        <p:nvSpPr>
          <p:cNvPr id="3" name="Označba mesta vsebine 2">
            <a:extLst>
              <a:ext uri="{FF2B5EF4-FFF2-40B4-BE49-F238E27FC236}">
                <a16:creationId xmlns:a16="http://schemas.microsoft.com/office/drawing/2014/main" id="{E62C3A19-921A-2903-DE35-71FE3C4A8BDA}"/>
              </a:ext>
            </a:extLst>
          </p:cNvPr>
          <p:cNvSpPr>
            <a:spLocks noGrp="1"/>
          </p:cNvSpPr>
          <p:nvPr>
            <p:ph idx="1"/>
          </p:nvPr>
        </p:nvSpPr>
        <p:spPr/>
        <p:txBody>
          <a:bodyPr>
            <a:normAutofit fontScale="85000" lnSpcReduction="10000"/>
          </a:bodyPr>
          <a:lstStyle/>
          <a:p>
            <a:r>
              <a:rPr lang="sl-SI" b="1" dirty="0"/>
              <a:t>3. UI-generirane vsebine in moralne/materialne pravice</a:t>
            </a:r>
          </a:p>
          <a:p>
            <a:r>
              <a:rPr lang="sl-SI" dirty="0"/>
              <a:t>Če UI generira vsebino (npr. sliko v slogu znanega slovenskega umetnika), lahko pride do:</a:t>
            </a:r>
          </a:p>
          <a:p>
            <a:r>
              <a:rPr lang="sl-SI" b="1" dirty="0"/>
              <a:t>a) kršitve </a:t>
            </a:r>
            <a:r>
              <a:rPr lang="sl-SI" b="1" u="sng" dirty="0"/>
              <a:t>moralnih pravic</a:t>
            </a:r>
            <a:r>
              <a:rPr lang="sl-SI" b="1" dirty="0"/>
              <a:t>:</a:t>
            </a:r>
          </a:p>
          <a:p>
            <a:pPr>
              <a:buFont typeface="Arial" panose="020B0604020202020204" pitchFamily="34" charset="0"/>
              <a:buChar char="•"/>
            </a:pPr>
            <a:r>
              <a:rPr lang="sl-SI" dirty="0"/>
              <a:t>če se delo </a:t>
            </a:r>
            <a:r>
              <a:rPr lang="sl-SI" b="1" dirty="0"/>
              <a:t>pripisuje umetniku</a:t>
            </a:r>
            <a:r>
              <a:rPr lang="sl-SI" dirty="0"/>
              <a:t>, ki ni sodeloval,</a:t>
            </a:r>
          </a:p>
          <a:p>
            <a:pPr>
              <a:buFont typeface="Arial" panose="020B0604020202020204" pitchFamily="34" charset="0"/>
              <a:buChar char="•"/>
            </a:pPr>
            <a:r>
              <a:rPr lang="sl-SI" dirty="0"/>
              <a:t>če se slog umetnika uporablja zavajajoče ali žaljivo.</a:t>
            </a:r>
          </a:p>
          <a:p>
            <a:r>
              <a:rPr lang="sl-SI" b="1" dirty="0"/>
              <a:t>b) kršitve </a:t>
            </a:r>
            <a:r>
              <a:rPr lang="sl-SI" b="1" u="sng" dirty="0"/>
              <a:t>materialnih pravic</a:t>
            </a:r>
            <a:r>
              <a:rPr lang="sl-SI" b="1" dirty="0"/>
              <a:t>:</a:t>
            </a:r>
          </a:p>
          <a:p>
            <a:pPr>
              <a:buFont typeface="Arial" panose="020B0604020202020204" pitchFamily="34" charset="0"/>
              <a:buChar char="•"/>
            </a:pPr>
            <a:r>
              <a:rPr lang="sl-SI" dirty="0"/>
              <a:t>če UI uporabi </a:t>
            </a:r>
            <a:r>
              <a:rPr lang="sl-SI" b="1" dirty="0"/>
              <a:t>elemente zaščitenega dela</a:t>
            </a:r>
            <a:r>
              <a:rPr lang="sl-SI" dirty="0"/>
              <a:t> (npr. konkretne vizualne dele, fraze, motive).</a:t>
            </a:r>
          </a:p>
          <a:p>
            <a:r>
              <a:rPr lang="sl-SI" dirty="0"/>
              <a:t> </a:t>
            </a:r>
            <a:r>
              <a:rPr lang="sl-SI" b="1" u="sng" dirty="0"/>
              <a:t>Če umetnik dokaže, da UI izhod dejansko temelji na njegovem delu in ni bil uporabljen zakonito (licenca ali izjema), lahko zahteva sodno varstvo.</a:t>
            </a:r>
          </a:p>
          <a:p>
            <a:endParaRPr lang="sl-SI" dirty="0"/>
          </a:p>
        </p:txBody>
      </p:sp>
    </p:spTree>
    <p:extLst>
      <p:ext uri="{BB962C8B-B14F-4D97-AF65-F5344CB8AC3E}">
        <p14:creationId xmlns:p14="http://schemas.microsoft.com/office/powerpoint/2010/main" val="1725046381"/>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EDF8C04C-ECB0-B976-5FF9-D87FE9E09598}"/>
              </a:ext>
            </a:extLst>
          </p:cNvPr>
          <p:cNvSpPr>
            <a:spLocks noGrp="1"/>
          </p:cNvSpPr>
          <p:nvPr>
            <p:ph type="title"/>
          </p:nvPr>
        </p:nvSpPr>
        <p:spPr/>
        <p:txBody>
          <a:bodyPr/>
          <a:lstStyle/>
          <a:p>
            <a:endParaRPr lang="sl-SI"/>
          </a:p>
        </p:txBody>
      </p:sp>
      <p:sp>
        <p:nvSpPr>
          <p:cNvPr id="3" name="Označba mesta vsebine 2">
            <a:extLst>
              <a:ext uri="{FF2B5EF4-FFF2-40B4-BE49-F238E27FC236}">
                <a16:creationId xmlns:a16="http://schemas.microsoft.com/office/drawing/2014/main" id="{91424C7F-7E49-5CBD-4854-8344C40C2458}"/>
              </a:ext>
            </a:extLst>
          </p:cNvPr>
          <p:cNvSpPr>
            <a:spLocks noGrp="1"/>
          </p:cNvSpPr>
          <p:nvPr>
            <p:ph idx="1"/>
          </p:nvPr>
        </p:nvSpPr>
        <p:spPr/>
        <p:txBody>
          <a:bodyPr/>
          <a:lstStyle/>
          <a:p>
            <a:r>
              <a:rPr lang="sl-SI" b="1" dirty="0"/>
              <a:t>4. Praktična uporaba in izzivi</a:t>
            </a:r>
          </a:p>
          <a:p>
            <a:pPr>
              <a:buFont typeface="Arial" panose="020B0604020202020204" pitchFamily="34" charset="0"/>
              <a:buChar char="•"/>
            </a:pPr>
            <a:r>
              <a:rPr lang="sl-SI" b="1" dirty="0"/>
              <a:t>Zakonodaja še ne dohaja tehnološkega razvoja.</a:t>
            </a:r>
            <a:endParaRPr lang="sl-SI" dirty="0"/>
          </a:p>
          <a:p>
            <a:pPr>
              <a:buFont typeface="Arial" panose="020B0604020202020204" pitchFamily="34" charset="0"/>
              <a:buChar char="•"/>
            </a:pPr>
            <a:r>
              <a:rPr lang="sl-SI" dirty="0"/>
              <a:t>Sodišča v Sloveniji (do zdaj) še </a:t>
            </a:r>
            <a:r>
              <a:rPr lang="sl-SI" b="1" dirty="0"/>
              <a:t>niso odločala</a:t>
            </a:r>
            <a:r>
              <a:rPr lang="sl-SI" dirty="0"/>
              <a:t> v odmevnih primerih o UI in avtorskih pravicah.</a:t>
            </a:r>
          </a:p>
          <a:p>
            <a:pPr>
              <a:buFont typeface="Arial" panose="020B0604020202020204" pitchFamily="34" charset="0"/>
              <a:buChar char="•"/>
            </a:pPr>
            <a:r>
              <a:rPr lang="sl-SI" dirty="0"/>
              <a:t>V prihodnosti se pričakuje:</a:t>
            </a:r>
          </a:p>
          <a:p>
            <a:pPr marL="742950" lvl="1" indent="-285750">
              <a:buFont typeface="Arial" panose="020B0604020202020204" pitchFamily="34" charset="0"/>
              <a:buChar char="•"/>
            </a:pPr>
            <a:r>
              <a:rPr lang="sl-SI" dirty="0"/>
              <a:t>več sodne prakse,</a:t>
            </a:r>
          </a:p>
          <a:p>
            <a:pPr marL="742950" lvl="1" indent="-285750">
              <a:buFont typeface="Arial" panose="020B0604020202020204" pitchFamily="34" charset="0"/>
              <a:buChar char="•"/>
            </a:pPr>
            <a:r>
              <a:rPr lang="sl-SI" dirty="0"/>
              <a:t>morebitna prenova ZASP,</a:t>
            </a:r>
          </a:p>
          <a:p>
            <a:pPr marL="742950" lvl="1" indent="-285750">
              <a:buFont typeface="Arial" panose="020B0604020202020204" pitchFamily="34" charset="0"/>
              <a:buChar char="•"/>
            </a:pPr>
            <a:r>
              <a:rPr lang="sl-SI" dirty="0"/>
              <a:t>implementacija EU rešitev (npr. glede TDM, varstva slogov, avtorsko generirane vsebine).</a:t>
            </a:r>
          </a:p>
          <a:p>
            <a:endParaRPr lang="sl-SI" dirty="0"/>
          </a:p>
        </p:txBody>
      </p:sp>
    </p:spTree>
    <p:extLst>
      <p:ext uri="{BB962C8B-B14F-4D97-AF65-F5344CB8AC3E}">
        <p14:creationId xmlns:p14="http://schemas.microsoft.com/office/powerpoint/2010/main" val="2071692270"/>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FE402A55-E0DC-85FD-796A-6E014CF24FCF}"/>
              </a:ext>
            </a:extLst>
          </p:cNvPr>
          <p:cNvSpPr>
            <a:spLocks noGrp="1"/>
          </p:cNvSpPr>
          <p:nvPr>
            <p:ph type="title"/>
          </p:nvPr>
        </p:nvSpPr>
        <p:spPr/>
        <p:txBody>
          <a:bodyPr/>
          <a:lstStyle/>
          <a:p>
            <a:r>
              <a:rPr lang="sl-SI" dirty="0"/>
              <a:t>V </a:t>
            </a:r>
            <a:r>
              <a:rPr lang="sl-SI" dirty="0" err="1"/>
              <a:t>sloveniji</a:t>
            </a:r>
            <a:endParaRPr lang="sl-SI" dirty="0"/>
          </a:p>
        </p:txBody>
      </p:sp>
      <p:graphicFrame>
        <p:nvGraphicFramePr>
          <p:cNvPr id="4" name="Označba mesta vsebine 3">
            <a:extLst>
              <a:ext uri="{FF2B5EF4-FFF2-40B4-BE49-F238E27FC236}">
                <a16:creationId xmlns:a16="http://schemas.microsoft.com/office/drawing/2014/main" id="{2681BFEC-F6CC-5140-CE5A-AD88C89AABF3}"/>
              </a:ext>
            </a:extLst>
          </p:cNvPr>
          <p:cNvGraphicFramePr>
            <a:graphicFrameLocks noGrp="1"/>
          </p:cNvGraphicFramePr>
          <p:nvPr>
            <p:ph idx="1"/>
          </p:nvPr>
        </p:nvGraphicFramePr>
        <p:xfrm>
          <a:off x="1371600" y="2887345"/>
          <a:ext cx="9486900" cy="2651760"/>
        </p:xfrm>
        <a:graphic>
          <a:graphicData uri="http://schemas.openxmlformats.org/drawingml/2006/table">
            <a:tbl>
              <a:tblPr/>
              <a:tblGrid>
                <a:gridCol w="4743450">
                  <a:extLst>
                    <a:ext uri="{9D8B030D-6E8A-4147-A177-3AD203B41FA5}">
                      <a16:colId xmlns:a16="http://schemas.microsoft.com/office/drawing/2014/main" val="3028192872"/>
                    </a:ext>
                  </a:extLst>
                </a:gridCol>
                <a:gridCol w="4743450">
                  <a:extLst>
                    <a:ext uri="{9D8B030D-6E8A-4147-A177-3AD203B41FA5}">
                      <a16:colId xmlns:a16="http://schemas.microsoft.com/office/drawing/2014/main" val="1281396146"/>
                    </a:ext>
                  </a:extLst>
                </a:gridCol>
              </a:tblGrid>
              <a:tr h="0">
                <a:tc>
                  <a:txBody>
                    <a:bodyPr/>
                    <a:lstStyle/>
                    <a:p>
                      <a:r>
                        <a:rPr lang="sl-SI"/>
                        <a:t>Vprašanje</a:t>
                      </a:r>
                    </a:p>
                  </a:txBody>
                  <a:tcPr anchor="ctr">
                    <a:lnL>
                      <a:noFill/>
                    </a:lnL>
                    <a:lnR>
                      <a:noFill/>
                    </a:lnR>
                    <a:lnT>
                      <a:noFill/>
                    </a:lnT>
                    <a:lnB>
                      <a:noFill/>
                    </a:lnB>
                    <a:noFill/>
                  </a:tcPr>
                </a:tc>
                <a:tc>
                  <a:txBody>
                    <a:bodyPr/>
                    <a:lstStyle/>
                    <a:p>
                      <a:r>
                        <a:rPr lang="sl-SI"/>
                        <a:t>Pravni položaj</a:t>
                      </a:r>
                    </a:p>
                  </a:txBody>
                  <a:tcPr anchor="ctr">
                    <a:lnL>
                      <a:noFill/>
                    </a:lnL>
                    <a:lnR>
                      <a:noFill/>
                    </a:lnR>
                    <a:lnT>
                      <a:noFill/>
                    </a:lnT>
                    <a:lnB>
                      <a:noFill/>
                    </a:lnB>
                    <a:noFill/>
                  </a:tcPr>
                </a:tc>
                <a:extLst>
                  <a:ext uri="{0D108BD9-81ED-4DB2-BD59-A6C34878D82A}">
                    <a16:rowId xmlns:a16="http://schemas.microsoft.com/office/drawing/2014/main" val="3375203085"/>
                  </a:ext>
                </a:extLst>
              </a:tr>
              <a:tr h="0">
                <a:tc>
                  <a:txBody>
                    <a:bodyPr/>
                    <a:lstStyle/>
                    <a:p>
                      <a:r>
                        <a:rPr lang="sl-SI"/>
                        <a:t>Lahko UI pridobi avtorske pravice?</a:t>
                      </a:r>
                    </a:p>
                  </a:txBody>
                  <a:tcPr anchor="ctr">
                    <a:lnL>
                      <a:noFill/>
                    </a:lnL>
                    <a:lnR>
                      <a:noFill/>
                    </a:lnR>
                    <a:lnT>
                      <a:noFill/>
                    </a:lnT>
                    <a:lnB>
                      <a:noFill/>
                    </a:lnB>
                    <a:noFill/>
                  </a:tcPr>
                </a:tc>
                <a:tc>
                  <a:txBody>
                    <a:bodyPr/>
                    <a:lstStyle/>
                    <a:p>
                      <a:r>
                        <a:rPr lang="fr-FR"/>
                        <a:t>❌ Ne, le človek je lahko avtor</a:t>
                      </a:r>
                    </a:p>
                  </a:txBody>
                  <a:tcPr anchor="ctr">
                    <a:lnL>
                      <a:noFill/>
                    </a:lnL>
                    <a:lnR>
                      <a:noFill/>
                    </a:lnR>
                    <a:lnT>
                      <a:noFill/>
                    </a:lnT>
                    <a:lnB>
                      <a:noFill/>
                    </a:lnB>
                    <a:noFill/>
                  </a:tcPr>
                </a:tc>
                <a:extLst>
                  <a:ext uri="{0D108BD9-81ED-4DB2-BD59-A6C34878D82A}">
                    <a16:rowId xmlns:a16="http://schemas.microsoft.com/office/drawing/2014/main" val="2082803545"/>
                  </a:ext>
                </a:extLst>
              </a:tr>
              <a:tr h="0">
                <a:tc>
                  <a:txBody>
                    <a:bodyPr/>
                    <a:lstStyle/>
                    <a:p>
                      <a:r>
                        <a:rPr lang="sl-SI"/>
                        <a:t>Lahko UI uči na zaščitenih vsebinah?</a:t>
                      </a:r>
                    </a:p>
                  </a:txBody>
                  <a:tcPr anchor="ctr">
                    <a:lnL>
                      <a:noFill/>
                    </a:lnL>
                    <a:lnR>
                      <a:noFill/>
                    </a:lnR>
                    <a:lnT>
                      <a:noFill/>
                    </a:lnT>
                    <a:lnB>
                      <a:noFill/>
                    </a:lnB>
                    <a:noFill/>
                  </a:tcPr>
                </a:tc>
                <a:tc>
                  <a:txBody>
                    <a:bodyPr/>
                    <a:lstStyle/>
                    <a:p>
                      <a:r>
                        <a:rPr lang="sl-SI"/>
                        <a:t>✅ Omejeno – le za raziskovalne namene, s pravico "opt-out"</a:t>
                      </a:r>
                    </a:p>
                  </a:txBody>
                  <a:tcPr anchor="ctr">
                    <a:lnL>
                      <a:noFill/>
                    </a:lnL>
                    <a:lnR>
                      <a:noFill/>
                    </a:lnR>
                    <a:lnT>
                      <a:noFill/>
                    </a:lnT>
                    <a:lnB>
                      <a:noFill/>
                    </a:lnB>
                    <a:noFill/>
                  </a:tcPr>
                </a:tc>
                <a:extLst>
                  <a:ext uri="{0D108BD9-81ED-4DB2-BD59-A6C34878D82A}">
                    <a16:rowId xmlns:a16="http://schemas.microsoft.com/office/drawing/2014/main" val="2861072110"/>
                  </a:ext>
                </a:extLst>
              </a:tr>
              <a:tr h="0">
                <a:tc>
                  <a:txBody>
                    <a:bodyPr/>
                    <a:lstStyle/>
                    <a:p>
                      <a:r>
                        <a:rPr lang="sl-SI"/>
                        <a:t>Kršitev moralnih/materialnih pravic?</a:t>
                      </a:r>
                    </a:p>
                  </a:txBody>
                  <a:tcPr anchor="ctr">
                    <a:lnL>
                      <a:noFill/>
                    </a:lnL>
                    <a:lnR>
                      <a:noFill/>
                    </a:lnR>
                    <a:lnT>
                      <a:noFill/>
                    </a:lnT>
                    <a:lnB>
                      <a:noFill/>
                    </a:lnB>
                    <a:noFill/>
                  </a:tcPr>
                </a:tc>
                <a:tc>
                  <a:txBody>
                    <a:bodyPr/>
                    <a:lstStyle/>
                    <a:p>
                      <a:r>
                        <a:rPr lang="sl-SI"/>
                        <a:t>✅ Možna, če UI generira delo, ki posega v slog/elemente</a:t>
                      </a:r>
                    </a:p>
                  </a:txBody>
                  <a:tcPr anchor="ctr">
                    <a:lnL>
                      <a:noFill/>
                    </a:lnL>
                    <a:lnR>
                      <a:noFill/>
                    </a:lnR>
                    <a:lnT>
                      <a:noFill/>
                    </a:lnT>
                    <a:lnB>
                      <a:noFill/>
                    </a:lnB>
                    <a:noFill/>
                  </a:tcPr>
                </a:tc>
                <a:extLst>
                  <a:ext uri="{0D108BD9-81ED-4DB2-BD59-A6C34878D82A}">
                    <a16:rowId xmlns:a16="http://schemas.microsoft.com/office/drawing/2014/main" val="3076024036"/>
                  </a:ext>
                </a:extLst>
              </a:tr>
              <a:tr h="0">
                <a:tc>
                  <a:txBody>
                    <a:bodyPr/>
                    <a:lstStyle/>
                    <a:p>
                      <a:r>
                        <a:rPr lang="nl-NL"/>
                        <a:t>Je zakon jasen glede UI?</a:t>
                      </a:r>
                    </a:p>
                  </a:txBody>
                  <a:tcPr anchor="ctr">
                    <a:lnL>
                      <a:noFill/>
                    </a:lnL>
                    <a:lnR>
                      <a:noFill/>
                    </a:lnR>
                    <a:lnT>
                      <a:noFill/>
                    </a:lnT>
                    <a:lnB>
                      <a:noFill/>
                    </a:lnB>
                    <a:noFill/>
                  </a:tcPr>
                </a:tc>
                <a:tc>
                  <a:txBody>
                    <a:bodyPr/>
                    <a:lstStyle/>
                    <a:p>
                      <a:r>
                        <a:rPr lang="sl-SI" dirty="0"/>
                        <a:t>❌ Ne – zakonodaja še ni prilagojena UI sistemom</a:t>
                      </a:r>
                    </a:p>
                  </a:txBody>
                  <a:tcPr anchor="ctr">
                    <a:lnL>
                      <a:noFill/>
                    </a:lnL>
                    <a:lnR>
                      <a:noFill/>
                    </a:lnR>
                    <a:lnT>
                      <a:noFill/>
                    </a:lnT>
                    <a:lnB>
                      <a:noFill/>
                    </a:lnB>
                    <a:noFill/>
                  </a:tcPr>
                </a:tc>
                <a:extLst>
                  <a:ext uri="{0D108BD9-81ED-4DB2-BD59-A6C34878D82A}">
                    <a16:rowId xmlns:a16="http://schemas.microsoft.com/office/drawing/2014/main" val="3112223365"/>
                  </a:ext>
                </a:extLst>
              </a:tr>
            </a:tbl>
          </a:graphicData>
        </a:graphic>
      </p:graphicFrame>
    </p:spTree>
    <p:extLst>
      <p:ext uri="{BB962C8B-B14F-4D97-AF65-F5344CB8AC3E}">
        <p14:creationId xmlns:p14="http://schemas.microsoft.com/office/powerpoint/2010/main" val="3644113391"/>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A9CD6474-47AA-4D47-AF35-32FA3089BDD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5E1FEFA6-7D4F-4746-AE64-D4D52FE76DC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2">
              <a:lumMod val="75000"/>
              <a:lumOff val="25000"/>
              <a:alpha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2" name="Rectangle 11">
            <a:extLst>
              <a:ext uri="{FF2B5EF4-FFF2-40B4-BE49-F238E27FC236}">
                <a16:creationId xmlns:a16="http://schemas.microsoft.com/office/drawing/2014/main" id="{BF8DA3CF-9D4B-403A-9AD4-BB177DAB6CC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85800" y="685800"/>
            <a:ext cx="10820400" cy="54864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Naslov 1">
            <a:extLst>
              <a:ext uri="{FF2B5EF4-FFF2-40B4-BE49-F238E27FC236}">
                <a16:creationId xmlns:a16="http://schemas.microsoft.com/office/drawing/2014/main" id="{7820DEFF-FFC1-E884-921A-528C84C57505}"/>
              </a:ext>
            </a:extLst>
          </p:cNvPr>
          <p:cNvSpPr>
            <a:spLocks noGrp="1"/>
          </p:cNvSpPr>
          <p:nvPr>
            <p:ph type="title"/>
          </p:nvPr>
        </p:nvSpPr>
        <p:spPr>
          <a:xfrm>
            <a:off x="1371600" y="1020728"/>
            <a:ext cx="9486900" cy="996061"/>
          </a:xfrm>
        </p:spPr>
        <p:txBody>
          <a:bodyPr anchor="b">
            <a:normAutofit/>
          </a:bodyPr>
          <a:lstStyle/>
          <a:p>
            <a:pPr algn="ctr"/>
            <a:r>
              <a:rPr lang="sl-SI" dirty="0"/>
              <a:t>sklep</a:t>
            </a:r>
            <a:endParaRPr lang="sl-SI"/>
          </a:p>
        </p:txBody>
      </p:sp>
      <p:sp>
        <p:nvSpPr>
          <p:cNvPr id="3" name="Označba mesta vsebine 2">
            <a:extLst>
              <a:ext uri="{FF2B5EF4-FFF2-40B4-BE49-F238E27FC236}">
                <a16:creationId xmlns:a16="http://schemas.microsoft.com/office/drawing/2014/main" id="{4F953B5C-9520-36EE-F7CE-48A3CCEE13F3}"/>
              </a:ext>
            </a:extLst>
          </p:cNvPr>
          <p:cNvSpPr>
            <a:spLocks noGrp="1"/>
          </p:cNvSpPr>
          <p:nvPr>
            <p:ph idx="1"/>
          </p:nvPr>
        </p:nvSpPr>
        <p:spPr>
          <a:xfrm>
            <a:off x="1371600" y="2200940"/>
            <a:ext cx="9486901" cy="3577854"/>
          </a:xfrm>
        </p:spPr>
        <p:txBody>
          <a:bodyPr>
            <a:normAutofit/>
          </a:bodyPr>
          <a:lstStyle/>
          <a:p>
            <a:r>
              <a:rPr lang="sl-SI" dirty="0"/>
              <a:t>Umetna inteligenca spodbuja </a:t>
            </a:r>
            <a:r>
              <a:rPr lang="sl-SI" b="1" dirty="0"/>
              <a:t>inovacije</a:t>
            </a:r>
            <a:r>
              <a:rPr lang="sl-SI" dirty="0"/>
              <a:t>, a hkrati postavlja </a:t>
            </a:r>
            <a:r>
              <a:rPr lang="sl-SI" u="sng" dirty="0"/>
              <a:t>pravne in etične izzive</a:t>
            </a:r>
            <a:r>
              <a:rPr lang="sl-SI" dirty="0"/>
              <a:t> za sistem intelektualne lastnine. </a:t>
            </a:r>
          </a:p>
          <a:p>
            <a:r>
              <a:rPr lang="sl-SI" b="1" dirty="0"/>
              <a:t>Pravo IL</a:t>
            </a:r>
            <a:r>
              <a:rPr lang="sl-SI" dirty="0"/>
              <a:t> se bo moralo </a:t>
            </a:r>
            <a:r>
              <a:rPr lang="sl-SI" b="1" dirty="0"/>
              <a:t>razvijati skupaj s tehnologijo</a:t>
            </a:r>
            <a:r>
              <a:rPr lang="sl-SI" dirty="0"/>
              <a:t>, da bo omogočilo ravnotežje med </a:t>
            </a:r>
            <a:r>
              <a:rPr lang="sl-SI" u="sng" dirty="0"/>
              <a:t>zaščito ustvarjalcev</a:t>
            </a:r>
            <a:r>
              <a:rPr lang="sl-SI" dirty="0"/>
              <a:t>, </a:t>
            </a:r>
            <a:r>
              <a:rPr lang="sl-SI" u="sng" dirty="0"/>
              <a:t>spodbudami za inovacije</a:t>
            </a:r>
            <a:r>
              <a:rPr lang="sl-SI" dirty="0"/>
              <a:t> ter širšim </a:t>
            </a:r>
            <a:r>
              <a:rPr lang="sl-SI" u="sng" dirty="0"/>
              <a:t>javnim interesom</a:t>
            </a:r>
            <a:r>
              <a:rPr lang="sl-SI" dirty="0"/>
              <a:t>.</a:t>
            </a:r>
          </a:p>
        </p:txBody>
      </p:sp>
    </p:spTree>
    <p:extLst>
      <p:ext uri="{BB962C8B-B14F-4D97-AF65-F5344CB8AC3E}">
        <p14:creationId xmlns:p14="http://schemas.microsoft.com/office/powerpoint/2010/main" val="105479743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F790D4F2-2D2C-EA00-0CA4-D721712F699B}"/>
              </a:ext>
            </a:extLst>
          </p:cNvPr>
          <p:cNvSpPr>
            <a:spLocks noGrp="1"/>
          </p:cNvSpPr>
          <p:nvPr>
            <p:ph type="title"/>
          </p:nvPr>
        </p:nvSpPr>
        <p:spPr/>
        <p:txBody>
          <a:bodyPr/>
          <a:lstStyle/>
          <a:p>
            <a:endParaRPr lang="sl-SI"/>
          </a:p>
        </p:txBody>
      </p:sp>
      <p:sp>
        <p:nvSpPr>
          <p:cNvPr id="3" name="Označba mesta vsebine 2">
            <a:extLst>
              <a:ext uri="{FF2B5EF4-FFF2-40B4-BE49-F238E27FC236}">
                <a16:creationId xmlns:a16="http://schemas.microsoft.com/office/drawing/2014/main" id="{ECFE902B-BB17-4F72-A8AC-71D514157699}"/>
              </a:ext>
            </a:extLst>
          </p:cNvPr>
          <p:cNvSpPr>
            <a:spLocks noGrp="1"/>
          </p:cNvSpPr>
          <p:nvPr>
            <p:ph idx="1"/>
          </p:nvPr>
        </p:nvSpPr>
        <p:spPr/>
        <p:txBody>
          <a:bodyPr/>
          <a:lstStyle/>
          <a:p>
            <a:r>
              <a:rPr lang="sl-SI" b="1" u="sng" dirty="0"/>
              <a:t>Noben avtor</a:t>
            </a:r>
          </a:p>
          <a:p>
            <a:pPr>
              <a:buFont typeface="Arial" panose="020B0604020202020204" pitchFamily="34" charset="0"/>
              <a:buChar char="•"/>
            </a:pPr>
            <a:r>
              <a:rPr lang="sl-SI" dirty="0"/>
              <a:t>UI samostojno generira vsebino,</a:t>
            </a:r>
          </a:p>
          <a:p>
            <a:pPr>
              <a:buFont typeface="Arial" panose="020B0604020202020204" pitchFamily="34" charset="0"/>
              <a:buChar char="•"/>
            </a:pPr>
            <a:r>
              <a:rPr lang="sl-SI" dirty="0"/>
              <a:t>brez pomembnega človeškega prispevka,</a:t>
            </a:r>
          </a:p>
          <a:p>
            <a:r>
              <a:rPr lang="sl-SI" dirty="0"/>
              <a:t>potem je po trenutnem pravu možno, da </a:t>
            </a:r>
            <a:r>
              <a:rPr lang="sl-SI" b="1" dirty="0"/>
              <a:t>ni zakonitega avtorja</a:t>
            </a:r>
            <a:r>
              <a:rPr lang="sl-SI" dirty="0"/>
              <a:t>, in posledično:</a:t>
            </a:r>
          </a:p>
          <a:p>
            <a:pPr>
              <a:buFont typeface="Arial" panose="020B0604020202020204" pitchFamily="34" charset="0"/>
              <a:buChar char="•"/>
            </a:pPr>
            <a:r>
              <a:rPr lang="sl-SI" dirty="0"/>
              <a:t>delo </a:t>
            </a:r>
            <a:r>
              <a:rPr lang="sl-SI" b="1" dirty="0"/>
              <a:t>ni zaščiteno z avtorskimi pravicami</a:t>
            </a:r>
            <a:r>
              <a:rPr lang="sl-SI" dirty="0"/>
              <a:t>,</a:t>
            </a:r>
          </a:p>
          <a:p>
            <a:pPr>
              <a:buFont typeface="Arial" panose="020B0604020202020204" pitchFamily="34" charset="0"/>
              <a:buChar char="•"/>
            </a:pPr>
            <a:r>
              <a:rPr lang="sl-SI" dirty="0"/>
              <a:t>je </a:t>
            </a:r>
            <a:r>
              <a:rPr lang="sl-SI" b="1" dirty="0"/>
              <a:t>v javni domeni</a:t>
            </a:r>
            <a:r>
              <a:rPr lang="sl-SI" dirty="0"/>
              <a:t> (</a:t>
            </a:r>
            <a:r>
              <a:rPr lang="sl-SI" dirty="0" err="1"/>
              <a:t>public</a:t>
            </a:r>
            <a:r>
              <a:rPr lang="sl-SI" dirty="0"/>
              <a:t> </a:t>
            </a:r>
            <a:r>
              <a:rPr lang="sl-SI" dirty="0" err="1"/>
              <a:t>domain</a:t>
            </a:r>
            <a:r>
              <a:rPr lang="sl-SI" dirty="0"/>
              <a:t>).</a:t>
            </a:r>
          </a:p>
          <a:p>
            <a:endParaRPr lang="sl-SI" dirty="0"/>
          </a:p>
        </p:txBody>
      </p:sp>
    </p:spTree>
    <p:extLst>
      <p:ext uri="{BB962C8B-B14F-4D97-AF65-F5344CB8AC3E}">
        <p14:creationId xmlns:p14="http://schemas.microsoft.com/office/powerpoint/2010/main" val="127682803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50D86277-82E2-B44E-601F-78B538E6D44F}"/>
              </a:ext>
            </a:extLst>
          </p:cNvPr>
          <p:cNvSpPr>
            <a:spLocks noGrp="1"/>
          </p:cNvSpPr>
          <p:nvPr>
            <p:ph type="title"/>
          </p:nvPr>
        </p:nvSpPr>
        <p:spPr/>
        <p:txBody>
          <a:bodyPr>
            <a:normAutofit fontScale="90000"/>
          </a:bodyPr>
          <a:lstStyle/>
          <a:p>
            <a:r>
              <a:rPr lang="sl-SI" dirty="0"/>
              <a:t>Ali je delo, ki ga ustvari UI, </a:t>
            </a:r>
            <a:r>
              <a:rPr lang="sl-SI" b="1" dirty="0"/>
              <a:t>dovolj izvirno</a:t>
            </a:r>
            <a:r>
              <a:rPr lang="sl-SI" dirty="0"/>
              <a:t>, da je lahko predmet avtorske pravice?</a:t>
            </a:r>
          </a:p>
        </p:txBody>
      </p:sp>
      <p:sp>
        <p:nvSpPr>
          <p:cNvPr id="3" name="Označba mesta vsebine 2">
            <a:extLst>
              <a:ext uri="{FF2B5EF4-FFF2-40B4-BE49-F238E27FC236}">
                <a16:creationId xmlns:a16="http://schemas.microsoft.com/office/drawing/2014/main" id="{5C12DB56-E789-E3A8-E81A-BBBC53215DE8}"/>
              </a:ext>
            </a:extLst>
          </p:cNvPr>
          <p:cNvSpPr>
            <a:spLocks noGrp="1"/>
          </p:cNvSpPr>
          <p:nvPr>
            <p:ph idx="1"/>
          </p:nvPr>
        </p:nvSpPr>
        <p:spPr/>
        <p:txBody>
          <a:bodyPr/>
          <a:lstStyle/>
          <a:p>
            <a:r>
              <a:rPr lang="sl-SI" dirty="0"/>
              <a:t>V večini pravnih sistemov mora delo izpolnjevati </a:t>
            </a:r>
            <a:r>
              <a:rPr lang="sl-SI" b="1" dirty="0"/>
              <a:t>dva osnovna pogoja</a:t>
            </a:r>
            <a:r>
              <a:rPr lang="sl-SI" dirty="0"/>
              <a:t>:</a:t>
            </a:r>
          </a:p>
          <a:p>
            <a:pPr>
              <a:buFont typeface="+mj-lt"/>
              <a:buAutoNum type="arabicPeriod"/>
            </a:pPr>
            <a:r>
              <a:rPr lang="sl-SI" b="1" u="sng" dirty="0"/>
              <a:t>Izvirnost</a:t>
            </a:r>
            <a:r>
              <a:rPr lang="sl-SI" b="1" dirty="0"/>
              <a:t> (originalnost)</a:t>
            </a:r>
            <a:r>
              <a:rPr lang="sl-SI" dirty="0"/>
              <a:t> – delo mora biti rezultat </a:t>
            </a:r>
            <a:r>
              <a:rPr lang="sl-SI" b="1" dirty="0"/>
              <a:t>avtorjeve lastne intelektualne stvaritve</a:t>
            </a:r>
            <a:r>
              <a:rPr lang="sl-SI" dirty="0"/>
              <a:t>.</a:t>
            </a:r>
          </a:p>
          <a:p>
            <a:pPr>
              <a:buFont typeface="+mj-lt"/>
              <a:buAutoNum type="arabicPeriod"/>
            </a:pPr>
            <a:r>
              <a:rPr lang="sl-SI" b="1" u="sng" dirty="0"/>
              <a:t>Ustvarjalni prispevek</a:t>
            </a:r>
            <a:r>
              <a:rPr lang="sl-SI" b="1" dirty="0"/>
              <a:t> človeka</a:t>
            </a:r>
            <a:r>
              <a:rPr lang="sl-SI" dirty="0"/>
              <a:t> – večina zakonodaj zahteva, da delo ustvari </a:t>
            </a:r>
            <a:r>
              <a:rPr lang="sl-SI" b="1" dirty="0"/>
              <a:t>fizična oseba</a:t>
            </a:r>
            <a:r>
              <a:rPr lang="sl-SI" dirty="0"/>
              <a:t>, ne zgolj stroj.</a:t>
            </a:r>
          </a:p>
          <a:p>
            <a:endParaRPr lang="sl-SI" dirty="0"/>
          </a:p>
        </p:txBody>
      </p:sp>
    </p:spTree>
    <p:extLst>
      <p:ext uri="{BB962C8B-B14F-4D97-AF65-F5344CB8AC3E}">
        <p14:creationId xmlns:p14="http://schemas.microsoft.com/office/powerpoint/2010/main" val="210125463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5A7CAA14-C61C-7E18-B2B1-E293FDD85FA6}"/>
              </a:ext>
            </a:extLst>
          </p:cNvPr>
          <p:cNvSpPr>
            <a:spLocks noGrp="1"/>
          </p:cNvSpPr>
          <p:nvPr>
            <p:ph type="title"/>
          </p:nvPr>
        </p:nvSpPr>
        <p:spPr/>
        <p:txBody>
          <a:bodyPr/>
          <a:lstStyle/>
          <a:p>
            <a:r>
              <a:rPr lang="sl-SI" dirty="0"/>
              <a:t>EU</a:t>
            </a:r>
          </a:p>
        </p:txBody>
      </p:sp>
      <p:sp>
        <p:nvSpPr>
          <p:cNvPr id="5" name="Rectangle 2">
            <a:extLst>
              <a:ext uri="{FF2B5EF4-FFF2-40B4-BE49-F238E27FC236}">
                <a16:creationId xmlns:a16="http://schemas.microsoft.com/office/drawing/2014/main" id="{C001E777-D4C4-FB9A-C189-70B572EAB99B}"/>
              </a:ext>
            </a:extLst>
          </p:cNvPr>
          <p:cNvSpPr>
            <a:spLocks noGrp="1" noChangeArrowheads="1"/>
          </p:cNvSpPr>
          <p:nvPr>
            <p:ph idx="1"/>
          </p:nvPr>
        </p:nvSpPr>
        <p:spPr bwMode="auto">
          <a:xfrm>
            <a:off x="1371599" y="3043601"/>
            <a:ext cx="9770534" cy="233910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indent="0" eaLnBrk="0" fontAlgn="base" hangingPunct="0">
              <a:spcBef>
                <a:spcPct val="0"/>
              </a:spcBef>
              <a:spcAft>
                <a:spcPct val="0"/>
              </a:spcAft>
              <a:buFontTx/>
              <a:buChar char="•"/>
            </a:pPr>
            <a:r>
              <a:rPr kumimoji="0" lang="sl-SI" altLang="sl-SI" sz="1800" b="0" i="0" u="none" strike="noStrike" cap="none" normalizeH="0" baseline="0" dirty="0">
                <a:ln>
                  <a:noFill/>
                </a:ln>
                <a:solidFill>
                  <a:schemeClr val="tx1"/>
                </a:solidFill>
                <a:effectLst/>
                <a:latin typeface="Arial" panose="020B0604020202020204" pitchFamily="34" charset="0"/>
              </a:rPr>
              <a:t>Izvirnost pomeni »lastno intelektualno stvaritev avtorja« (sodba </a:t>
            </a:r>
            <a:r>
              <a:rPr kumimoji="0" lang="sl-SI" altLang="sl-SI" sz="1800" b="0" i="0" u="none" strike="noStrike" cap="none" normalizeH="0" baseline="0" dirty="0" err="1">
                <a:ln>
                  <a:noFill/>
                </a:ln>
                <a:solidFill>
                  <a:schemeClr val="tx1"/>
                </a:solidFill>
                <a:effectLst/>
                <a:latin typeface="Arial" panose="020B0604020202020204" pitchFamily="34" charset="0"/>
              </a:rPr>
              <a:t>Infopaq</a:t>
            </a:r>
            <a:r>
              <a:rPr kumimoji="0" lang="sl-SI" altLang="sl-SI" sz="1800" b="0" i="0" u="none" strike="noStrike" cap="none" normalizeH="0" baseline="0" dirty="0">
                <a:ln>
                  <a:noFill/>
                </a:ln>
                <a:solidFill>
                  <a:schemeClr val="tx1"/>
                </a:solidFill>
                <a:effectLst/>
                <a:latin typeface="Arial" panose="020B0604020202020204" pitchFamily="34" charset="0"/>
              </a:rPr>
              <a:t>).</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sl-SI" altLang="sl-SI" sz="1800" b="0" i="0" u="none" strike="noStrike" cap="none" normalizeH="0" baseline="0" dirty="0">
                <a:ln>
                  <a:noFill/>
                </a:ln>
                <a:solidFill>
                  <a:schemeClr val="tx1"/>
                </a:solidFill>
                <a:effectLst/>
                <a:latin typeface="Arial" panose="020B0604020202020204" pitchFamily="34" charset="0"/>
              </a:rPr>
              <a:t>Če je vsebina, ustvarjena z UI, </a:t>
            </a:r>
            <a:r>
              <a:rPr kumimoji="0" lang="sl-SI" altLang="sl-SI" sz="1800" b="1" i="0" u="none" strike="noStrike" cap="none" normalizeH="0" baseline="0" dirty="0">
                <a:ln>
                  <a:noFill/>
                </a:ln>
                <a:solidFill>
                  <a:schemeClr val="tx1"/>
                </a:solidFill>
                <a:effectLst/>
                <a:latin typeface="Arial" panose="020B0604020202020204" pitchFamily="34" charset="0"/>
              </a:rPr>
              <a:t>rezultat </a:t>
            </a:r>
            <a:r>
              <a:rPr kumimoji="0" lang="sl-SI" altLang="sl-SI" sz="1800" b="1" i="0" u="sng" strike="noStrike" cap="none" normalizeH="0" baseline="0" dirty="0">
                <a:ln>
                  <a:noFill/>
                </a:ln>
                <a:solidFill>
                  <a:schemeClr val="tx1"/>
                </a:solidFill>
                <a:effectLst/>
                <a:latin typeface="Arial" panose="020B0604020202020204" pitchFamily="34" charset="0"/>
              </a:rPr>
              <a:t>človekove</a:t>
            </a:r>
            <a:r>
              <a:rPr kumimoji="0" lang="sl-SI" altLang="sl-SI" sz="1800" b="1" i="0" u="none" strike="noStrike" cap="none" normalizeH="0" baseline="0" dirty="0">
                <a:ln>
                  <a:noFill/>
                </a:ln>
                <a:solidFill>
                  <a:schemeClr val="tx1"/>
                </a:solidFill>
                <a:effectLst/>
                <a:latin typeface="Arial" panose="020B0604020202020204" pitchFamily="34" charset="0"/>
              </a:rPr>
              <a:t> ustvarjalne izbire</a:t>
            </a:r>
            <a:r>
              <a:rPr kumimoji="0" lang="sl-SI" altLang="sl-SI" sz="1800" b="0" i="0" u="none" strike="noStrike" cap="none" normalizeH="0" baseline="0" dirty="0">
                <a:ln>
                  <a:noFill/>
                </a:ln>
                <a:solidFill>
                  <a:schemeClr val="tx1"/>
                </a:solidFill>
                <a:effectLst/>
                <a:latin typeface="Arial" panose="020B0604020202020204" pitchFamily="34" charset="0"/>
              </a:rPr>
              <a:t>, se lahko šteje kot avtorsko delo.</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sl-SI" altLang="sl-SI" sz="1800" b="1" i="0" u="none" strike="noStrike" cap="none" normalizeH="0" baseline="0" dirty="0">
                <a:ln>
                  <a:noFill/>
                </a:ln>
                <a:solidFill>
                  <a:schemeClr val="tx1"/>
                </a:solidFill>
                <a:effectLst/>
                <a:latin typeface="Arial" panose="020B0604020202020204" pitchFamily="34" charset="0"/>
              </a:rPr>
              <a:t>Samo-ustvarjena dela UI</a:t>
            </a:r>
            <a:r>
              <a:rPr kumimoji="0" lang="sl-SI" altLang="sl-SI" sz="1800" b="0" i="0" u="none" strike="noStrike" cap="none" normalizeH="0" baseline="0" dirty="0">
                <a:ln>
                  <a:noFill/>
                </a:ln>
                <a:solidFill>
                  <a:schemeClr val="tx1"/>
                </a:solidFill>
                <a:effectLst/>
                <a:latin typeface="Arial" panose="020B0604020202020204" pitchFamily="34" charset="0"/>
              </a:rPr>
              <a:t> brez človekovega prispevka </a:t>
            </a:r>
            <a:r>
              <a:rPr kumimoji="0" lang="sl-SI" altLang="sl-SI" sz="1800" b="1" i="0" u="none" strike="noStrike" cap="none" normalizeH="0" baseline="0" dirty="0">
                <a:ln>
                  <a:noFill/>
                </a:ln>
                <a:solidFill>
                  <a:schemeClr val="tx1"/>
                </a:solidFill>
                <a:effectLst/>
                <a:latin typeface="Arial" panose="020B0604020202020204" pitchFamily="34" charset="0"/>
              </a:rPr>
              <a:t>ne izpolnjujejo pogoja izvirnosti</a:t>
            </a:r>
            <a:r>
              <a:rPr kumimoji="0" lang="sl-SI" altLang="sl-SI" sz="1800" b="0" i="0" u="none" strike="noStrike" cap="none" normalizeH="0" baseline="0" dirty="0">
                <a:ln>
                  <a:noFill/>
                </a:ln>
                <a:solidFill>
                  <a:schemeClr val="tx1"/>
                </a:solidFill>
                <a:effectLst/>
                <a:latin typeface="Arial" panose="020B0604020202020204" pitchFamily="34" charset="0"/>
              </a:rPr>
              <a:t> in </a:t>
            </a:r>
            <a:r>
              <a:rPr kumimoji="0" lang="sl-SI" altLang="sl-SI" sz="1800" b="1" i="0" u="none" strike="noStrike" cap="none" normalizeH="0" baseline="0" dirty="0">
                <a:ln>
                  <a:noFill/>
                </a:ln>
                <a:solidFill>
                  <a:schemeClr val="tx1"/>
                </a:solidFill>
                <a:effectLst/>
                <a:latin typeface="Arial" panose="020B0604020202020204" pitchFamily="34" charset="0"/>
              </a:rPr>
              <a:t>niso varovana</a:t>
            </a:r>
            <a:r>
              <a:rPr kumimoji="0" lang="sl-SI" altLang="sl-SI" sz="1800" b="0" i="0" u="none" strike="noStrike" cap="none" normalizeH="0" baseline="0" dirty="0">
                <a:ln>
                  <a:noFill/>
                </a:ln>
                <a:solidFill>
                  <a:schemeClr val="tx1"/>
                </a:solidFill>
                <a:effectLst/>
                <a:latin typeface="Arial" panose="020B0604020202020204" pitchFamily="34" charset="0"/>
              </a:rPr>
              <a:t>.</a:t>
            </a:r>
          </a:p>
          <a:p>
            <a:pPr marL="0" marR="0" lvl="0" indent="0" algn="l" defTabSz="914400" rtl="0" eaLnBrk="0" fontAlgn="base" latinLnBrk="0" hangingPunct="0">
              <a:lnSpc>
                <a:spcPct val="100000"/>
              </a:lnSpc>
              <a:spcBef>
                <a:spcPct val="0"/>
              </a:spcBef>
              <a:spcAft>
                <a:spcPct val="0"/>
              </a:spcAft>
              <a:buClrTx/>
              <a:buSzTx/>
              <a:buFontTx/>
              <a:buChar char="•"/>
              <a:tabLst/>
            </a:pPr>
            <a:r>
              <a:rPr lang="sl-SI" sz="1400" dirty="0"/>
              <a:t>Primer: Če uporabnik le klikne »generiraj sliko« brez vpliva na rezultat, izdelek verjetno ni zaščiten. Če pa </a:t>
            </a:r>
            <a:r>
              <a:rPr lang="sl-SI" sz="1400" b="1" u="sng" dirty="0"/>
              <a:t>natančno usmerja proces</a:t>
            </a:r>
            <a:r>
              <a:rPr lang="sl-SI" sz="1400" dirty="0"/>
              <a:t>, obstaja možnost zaščite.</a:t>
            </a:r>
          </a:p>
          <a:p>
            <a:pPr marL="0" marR="0" lvl="0" indent="0" algn="l" defTabSz="914400" rtl="0" eaLnBrk="0" fontAlgn="base" latinLnBrk="0" hangingPunct="0">
              <a:lnSpc>
                <a:spcPct val="100000"/>
              </a:lnSpc>
              <a:spcBef>
                <a:spcPct val="0"/>
              </a:spcBef>
              <a:spcAft>
                <a:spcPct val="0"/>
              </a:spcAft>
              <a:buClrTx/>
              <a:buSzTx/>
              <a:buFontTx/>
              <a:buChar char="•"/>
              <a:tabLst/>
            </a:pPr>
            <a:endParaRPr lang="sl-SI" altLang="sl-SI" sz="1400" dirty="0">
              <a:solidFill>
                <a:schemeClr val="tx1"/>
              </a:solidFill>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lang="sl-SI" altLang="sl-SI" sz="1400" dirty="0">
                <a:solidFill>
                  <a:schemeClr val="tx1"/>
                </a:solidFill>
                <a:latin typeface="Arial" panose="020B0604020202020204" pitchFamily="34" charset="0"/>
              </a:rPr>
              <a:t>UI zgolj </a:t>
            </a:r>
            <a:r>
              <a:rPr lang="sl-SI" altLang="sl-SI" sz="1400" u="sng" dirty="0">
                <a:solidFill>
                  <a:schemeClr val="tx1"/>
                </a:solidFill>
                <a:latin typeface="Arial" panose="020B0604020202020204" pitchFamily="34" charset="0"/>
              </a:rPr>
              <a:t>orodje</a:t>
            </a:r>
            <a:r>
              <a:rPr lang="sl-SI" altLang="sl-SI" sz="1400" dirty="0">
                <a:solidFill>
                  <a:schemeClr val="tx1"/>
                </a:solidFill>
                <a:latin typeface="Arial" panose="020B0604020202020204" pitchFamily="34" charset="0"/>
              </a:rPr>
              <a:t>, ki ga uporablja človek.</a:t>
            </a:r>
            <a:endParaRPr kumimoji="0" lang="sl-SI" altLang="sl-SI"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44938735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786F49D8-F4E3-9557-534B-AB2893812BD3}"/>
              </a:ext>
            </a:extLst>
          </p:cNvPr>
          <p:cNvSpPr>
            <a:spLocks noGrp="1"/>
          </p:cNvSpPr>
          <p:nvPr>
            <p:ph type="title"/>
          </p:nvPr>
        </p:nvSpPr>
        <p:spPr/>
        <p:txBody>
          <a:bodyPr/>
          <a:lstStyle/>
          <a:p>
            <a:r>
              <a:rPr lang="sl-SI" dirty="0"/>
              <a:t>Sodba </a:t>
            </a:r>
            <a:r>
              <a:rPr lang="sl-SI" dirty="0" err="1"/>
              <a:t>infopaq</a:t>
            </a:r>
            <a:endParaRPr lang="sl-SI" dirty="0"/>
          </a:p>
        </p:txBody>
      </p:sp>
      <p:sp>
        <p:nvSpPr>
          <p:cNvPr id="3" name="Označba mesta vsebine 2">
            <a:extLst>
              <a:ext uri="{FF2B5EF4-FFF2-40B4-BE49-F238E27FC236}">
                <a16:creationId xmlns:a16="http://schemas.microsoft.com/office/drawing/2014/main" id="{D3954FFF-B11C-DB51-5211-773481AA1E9C}"/>
              </a:ext>
            </a:extLst>
          </p:cNvPr>
          <p:cNvSpPr>
            <a:spLocks noGrp="1"/>
          </p:cNvSpPr>
          <p:nvPr>
            <p:ph idx="1"/>
          </p:nvPr>
        </p:nvSpPr>
        <p:spPr/>
        <p:txBody>
          <a:bodyPr/>
          <a:lstStyle/>
          <a:p>
            <a:r>
              <a:rPr lang="sl-SI" dirty="0"/>
              <a:t>Sodba </a:t>
            </a:r>
            <a:r>
              <a:rPr lang="sl-SI" b="1" dirty="0" err="1"/>
              <a:t>Infopaq</a:t>
            </a:r>
            <a:r>
              <a:rPr lang="sl-SI" b="1" dirty="0"/>
              <a:t> </a:t>
            </a:r>
            <a:r>
              <a:rPr lang="sl-SI" b="1" dirty="0" err="1"/>
              <a:t>International</a:t>
            </a:r>
            <a:r>
              <a:rPr lang="sl-SI" b="1" dirty="0"/>
              <a:t> A/S proti Danske </a:t>
            </a:r>
            <a:r>
              <a:rPr lang="sl-SI" b="1" dirty="0" err="1"/>
              <a:t>Dagblades</a:t>
            </a:r>
            <a:r>
              <a:rPr lang="sl-SI" b="1" dirty="0"/>
              <a:t> </a:t>
            </a:r>
            <a:r>
              <a:rPr lang="sl-SI" b="1" dirty="0" err="1"/>
              <a:t>Forening</a:t>
            </a:r>
            <a:r>
              <a:rPr lang="sl-SI" dirty="0"/>
              <a:t> (C-5/08) je </a:t>
            </a:r>
            <a:r>
              <a:rPr lang="sl-SI" b="1" dirty="0"/>
              <a:t>prelomna odločitev Sodišča Evropske unije (SEU)</a:t>
            </a:r>
            <a:r>
              <a:rPr lang="sl-SI" dirty="0"/>
              <a:t> iz leta 2009, ki je </a:t>
            </a:r>
            <a:r>
              <a:rPr lang="sl-SI" b="1" dirty="0"/>
              <a:t>določila pomen izraza "izvirnost"</a:t>
            </a:r>
            <a:r>
              <a:rPr lang="sl-SI" dirty="0"/>
              <a:t> v pravu EU glede </a:t>
            </a:r>
            <a:r>
              <a:rPr lang="sl-SI" b="1" dirty="0"/>
              <a:t>avtorske pravice</a:t>
            </a:r>
            <a:r>
              <a:rPr lang="sl-SI" dirty="0"/>
              <a:t>.</a:t>
            </a:r>
          </a:p>
          <a:p>
            <a:r>
              <a:rPr lang="sl-SI" b="1" dirty="0" err="1"/>
              <a:t>Infopaq</a:t>
            </a:r>
            <a:r>
              <a:rPr lang="sl-SI" dirty="0"/>
              <a:t> je podjetje, ki je ponujalo storitve </a:t>
            </a:r>
            <a:r>
              <a:rPr lang="sl-SI" b="1" dirty="0"/>
              <a:t>analize novic</a:t>
            </a:r>
            <a:r>
              <a:rPr lang="sl-SI" dirty="0"/>
              <a:t>. </a:t>
            </a:r>
            <a:r>
              <a:rPr lang="sl-SI" dirty="0" err="1"/>
              <a:t>Skeniralo</a:t>
            </a:r>
            <a:r>
              <a:rPr lang="sl-SI" dirty="0"/>
              <a:t> je časopisne članke, jih pretvorilo v besedilo in shranilo </a:t>
            </a:r>
            <a:r>
              <a:rPr lang="sl-SI" b="1" dirty="0"/>
              <a:t>11-besedne izvlečke</a:t>
            </a:r>
            <a:r>
              <a:rPr lang="sl-SI" dirty="0"/>
              <a:t>, ki jih je nato posredovalo svojim strankam.</a:t>
            </a:r>
          </a:p>
          <a:p>
            <a:r>
              <a:rPr lang="sl-SI" b="1" dirty="0"/>
              <a:t>Danske </a:t>
            </a:r>
            <a:r>
              <a:rPr lang="sl-SI" b="1" dirty="0" err="1"/>
              <a:t>Dagblades</a:t>
            </a:r>
            <a:r>
              <a:rPr lang="sl-SI" b="1" dirty="0"/>
              <a:t> </a:t>
            </a:r>
            <a:r>
              <a:rPr lang="sl-SI" b="1" dirty="0" err="1"/>
              <a:t>Forening</a:t>
            </a:r>
            <a:r>
              <a:rPr lang="sl-SI" dirty="0"/>
              <a:t> (zveza danskih časopisov) je trdila, da gre za </a:t>
            </a:r>
            <a:r>
              <a:rPr lang="sl-SI" b="1" dirty="0"/>
              <a:t>kršitev avtorskih pravic</a:t>
            </a:r>
            <a:r>
              <a:rPr lang="sl-SI" dirty="0"/>
              <a:t>, saj tudi teh 11 besed lahko predstavljajo del avtorsko varovanega dela.</a:t>
            </a:r>
          </a:p>
          <a:p>
            <a:endParaRPr lang="sl-SI" dirty="0"/>
          </a:p>
        </p:txBody>
      </p:sp>
    </p:spTree>
    <p:extLst>
      <p:ext uri="{BB962C8B-B14F-4D97-AF65-F5344CB8AC3E}">
        <p14:creationId xmlns:p14="http://schemas.microsoft.com/office/powerpoint/2010/main" val="1497153243"/>
      </p:ext>
    </p:extLst>
  </p:cSld>
  <p:clrMapOvr>
    <a:masterClrMapping/>
  </p:clrMapOvr>
</p:sld>
</file>

<file path=ppt/theme/theme1.xml><?xml version="1.0" encoding="utf-8"?>
<a:theme xmlns:a="http://schemas.openxmlformats.org/drawingml/2006/main" name="ClassicFrameVTI">
  <a:themeElements>
    <a:clrScheme name="Custom 22">
      <a:dk1>
        <a:sysClr val="windowText" lastClr="000000"/>
      </a:dk1>
      <a:lt1>
        <a:sysClr val="window" lastClr="FFFFFF"/>
      </a:lt1>
      <a:dk2>
        <a:srgbClr val="293737"/>
      </a:dk2>
      <a:lt2>
        <a:srgbClr val="EEF2F0"/>
      </a:lt2>
      <a:accent1>
        <a:srgbClr val="749090"/>
      </a:accent1>
      <a:accent2>
        <a:srgbClr val="A5A5A5"/>
      </a:accent2>
      <a:accent3>
        <a:srgbClr val="91A39B"/>
      </a:accent3>
      <a:accent4>
        <a:srgbClr val="A9A698"/>
      </a:accent4>
      <a:accent5>
        <a:srgbClr val="A2A79A"/>
      </a:accent5>
      <a:accent6>
        <a:srgbClr val="897F65"/>
      </a:accent6>
      <a:hlink>
        <a:srgbClr val="92872F"/>
      </a:hlink>
      <a:folHlink>
        <a:srgbClr val="AB73A9"/>
      </a:folHlink>
    </a:clrScheme>
    <a:fontScheme name="Goudy and Gill Sans">
      <a:majorFont>
        <a:latin typeface="Goudy Old Style"/>
        <a:ea typeface=""/>
        <a:cs typeface=""/>
      </a:majorFont>
      <a:minorFont>
        <a:latin typeface="Gill Sans M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lassicFrameVTI" id="{4FA2A165-EC65-4FB0-B019-8C8876A1D8E3}" vid="{9D78F1F1-8226-42FD-A1A3-975EDF6D60F8}"/>
    </a:ext>
  </a:extLst>
</a:theme>
</file>

<file path=docProps/app.xml><?xml version="1.0" encoding="utf-8"?>
<Properties xmlns="http://schemas.openxmlformats.org/officeDocument/2006/extended-properties" xmlns:vt="http://schemas.openxmlformats.org/officeDocument/2006/docPropsVTypes">
  <TotalTime>407</TotalTime>
  <Words>4176</Words>
  <Application>Microsoft Office PowerPoint</Application>
  <PresentationFormat>Širokozaslonsko</PresentationFormat>
  <Paragraphs>345</Paragraphs>
  <Slides>54</Slides>
  <Notes>0</Notes>
  <HiddenSlides>0</HiddenSlides>
  <MMClips>0</MMClips>
  <ScaleCrop>false</ScaleCrop>
  <HeadingPairs>
    <vt:vector size="6" baseType="variant">
      <vt:variant>
        <vt:lpstr>Uporabljene pisave</vt:lpstr>
      </vt:variant>
      <vt:variant>
        <vt:i4>4</vt:i4>
      </vt:variant>
      <vt:variant>
        <vt:lpstr>Tema</vt:lpstr>
      </vt:variant>
      <vt:variant>
        <vt:i4>1</vt:i4>
      </vt:variant>
      <vt:variant>
        <vt:lpstr>Naslovi diapozitivov</vt:lpstr>
      </vt:variant>
      <vt:variant>
        <vt:i4>54</vt:i4>
      </vt:variant>
    </vt:vector>
  </HeadingPairs>
  <TitlesOfParts>
    <vt:vector size="59" baseType="lpstr">
      <vt:lpstr>Arial</vt:lpstr>
      <vt:lpstr>Gill Sans MT</vt:lpstr>
      <vt:lpstr>Goudy Old Style</vt:lpstr>
      <vt:lpstr>Times New Roman</vt:lpstr>
      <vt:lpstr>ClassicFrameVTI</vt:lpstr>
      <vt:lpstr>Umetna inteligenca (UI) in pravo intelektualne lastnine (PIL)</vt:lpstr>
      <vt:lpstr>uvod</vt:lpstr>
      <vt:lpstr>1. Ustvarjanje vsebin s pomočjo UI</vt:lpstr>
      <vt:lpstr>Kdo je nosilec pravic do vsebine, ki jo ustvari UI – razvijalec UI, uporabnik, ali nihče?</vt:lpstr>
      <vt:lpstr>PowerPointova predstavitev</vt:lpstr>
      <vt:lpstr>PowerPointova predstavitev</vt:lpstr>
      <vt:lpstr>Ali je delo, ki ga ustvari UI, dovolj izvirno, da je lahko predmet avtorske pravice?</vt:lpstr>
      <vt:lpstr>EU</vt:lpstr>
      <vt:lpstr>Sodba infopaq</vt:lpstr>
      <vt:lpstr>SEU</vt:lpstr>
      <vt:lpstr>ZDA</vt:lpstr>
      <vt:lpstr>zk</vt:lpstr>
      <vt:lpstr>Kitajska</vt:lpstr>
      <vt:lpstr>kanada</vt:lpstr>
      <vt:lpstr>Kdaj je UI generirano delo predmet ap?</vt:lpstr>
      <vt:lpstr>2. Kršenje pravic</vt:lpstr>
      <vt:lpstr>1. Getty Images proti Stability AI (Združeno kraljestvo)</vt:lpstr>
      <vt:lpstr>2. Getty Images proti Stability AI (ZDA) </vt:lpstr>
      <vt:lpstr>3. Meta proti avtorjem (ZDA)</vt:lpstr>
      <vt:lpstr>4. DABUS (Avstralija, EU, ZDA, Združeno kraljestvo)</vt:lpstr>
      <vt:lpstr>3. Varstvo in uveljavljanje pravic</vt:lpstr>
      <vt:lpstr>Wok To Walk v. The Wok</vt:lpstr>
      <vt:lpstr>               Metodologija EUIPO </vt:lpstr>
      <vt:lpstr>SLO UIL v. sodišča</vt:lpstr>
      <vt:lpstr>PowerPointova predstavitev</vt:lpstr>
      <vt:lpstr>Chat GPT?</vt:lpstr>
      <vt:lpstr>PowerPointova predstavitev</vt:lpstr>
      <vt:lpstr>Zakaj nisi uporabil globalnega testa?</vt:lpstr>
      <vt:lpstr>PowerPointova predstavitev</vt:lpstr>
      <vt:lpstr>PowerPointova predstavitev</vt:lpstr>
      <vt:lpstr>4. Patenti in Ui inovacije</vt:lpstr>
      <vt:lpstr>Ali je mogoče patentirati rešitev, ki jo je razvila UI?</vt:lpstr>
      <vt:lpstr>zadeva Thaler / DABUS</vt:lpstr>
      <vt:lpstr>PowerPointova predstavitev</vt:lpstr>
      <vt:lpstr>Patentiranje rešitev ui? </vt:lpstr>
      <vt:lpstr>5. Zakonodajne spremembe in prilagoditve</vt:lpstr>
      <vt:lpstr>EU</vt:lpstr>
      <vt:lpstr>PowerPointova predstavitev</vt:lpstr>
      <vt:lpstr>PowerPointova predstavitev</vt:lpstr>
      <vt:lpstr>Ali AI act ureja področje pil?</vt:lpstr>
      <vt:lpstr>WIPO: Ui in PIL</vt:lpstr>
      <vt:lpstr>1. Kaj WIPO preučuje glede UI in PIL?</vt:lpstr>
      <vt:lpstr>2. Stališče WIPO do UI in avtorske pravice</vt:lpstr>
      <vt:lpstr>PowerPointova predstavitev</vt:lpstr>
      <vt:lpstr>3. Stališče WIPO glede patentov in UI</vt:lpstr>
      <vt:lpstr>4. Text and Data Mining (TDM) in UI</vt:lpstr>
      <vt:lpstr>5. Vloga WIPO v prihodnosti</vt:lpstr>
      <vt:lpstr>Povzetek</vt:lpstr>
      <vt:lpstr>AP v Sloveniji</vt:lpstr>
      <vt:lpstr>PowerPointova predstavitev</vt:lpstr>
      <vt:lpstr>PowerPointova predstavitev</vt:lpstr>
      <vt:lpstr>PowerPointova predstavitev</vt:lpstr>
      <vt:lpstr>V sloveniji</vt:lpstr>
      <vt:lpstr>sklep</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Marko Novak</dc:creator>
  <cp:lastModifiedBy>Marko Novak</cp:lastModifiedBy>
  <cp:revision>26</cp:revision>
  <dcterms:created xsi:type="dcterms:W3CDTF">2025-06-04T07:14:03Z</dcterms:created>
  <dcterms:modified xsi:type="dcterms:W3CDTF">2025-09-23T15:33:41Z</dcterms:modified>
</cp:coreProperties>
</file>